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E7F75-D6C9-4C06-AD86-19B614B679CA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66EAA-2761-44F6-8243-BD01B7B126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764B21-8E4C-4A25-BE02-055214F2D997}" type="slidenum">
              <a:rPr lang="ru-RU" altLang="ru-RU" smtClean="0">
                <a:latin typeface="Calibri" pitchFamily="34" charset="0"/>
              </a:rPr>
              <a:pPr/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68B499-9D64-40C9-8ADC-60807983EE78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D569F8-B886-4E80-8197-75C55B02A236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3C9100-805B-4FBB-BA76-8C053D253BF7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893707-E6DD-4EF8-8EDF-396FF6D62418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317912-9A8F-46AB-8FEA-A50CB979A7F8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E7D8CB-983D-4CD3-B1B4-A426C387993B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2FF008-95ED-4109-B4CE-E80F55F25A3A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CFF1FC-A725-414F-B8E3-31365BBDD18F}" type="slidenum">
              <a:rPr lang="ru-RU" altLang="ru-RU" smtClean="0">
                <a:latin typeface="Calibri" pitchFamily="34" charset="0"/>
              </a:rPr>
              <a:pPr/>
              <a:t>8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155BDC-B383-4059-925F-C448CDAC812A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BA9216-CB01-4278-B002-89C8007AA047}" type="slidenum">
              <a:rPr lang="ru-RU" altLang="ru-RU" smtClean="0">
                <a:latin typeface="Calibri" pitchFamily="34" charset="0"/>
              </a:rPr>
              <a:pPr/>
              <a:t>12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7E9361-550D-42DE-88DA-001F095BA273}" type="slidenum">
              <a:rPr lang="ru-RU" altLang="ru-RU" smtClean="0">
                <a:latin typeface="Calibri" pitchFamily="34" charset="0"/>
              </a:rPr>
              <a:pPr/>
              <a:t>14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0CB132-7177-4DF9-B0DA-D6ED04771758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CB3846-638D-42CC-BDA6-936C794453B1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DE308B-B7F8-41D8-9425-B3F4AA0C1A21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F5A4-AC9C-440A-AE8B-F216B3642D2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55A-6D38-4977-A448-9763BCAAB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F5A4-AC9C-440A-AE8B-F216B3642D2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55A-6D38-4977-A448-9763BCAAB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F5A4-AC9C-440A-AE8B-F216B3642D2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55A-6D38-4977-A448-9763BCAAB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F5A4-AC9C-440A-AE8B-F216B3642D2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55A-6D38-4977-A448-9763BCAAB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F5A4-AC9C-440A-AE8B-F216B3642D2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55A-6D38-4977-A448-9763BCAAB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F5A4-AC9C-440A-AE8B-F216B3642D2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55A-6D38-4977-A448-9763BCAAB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F5A4-AC9C-440A-AE8B-F216B3642D2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55A-6D38-4977-A448-9763BCAAB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F5A4-AC9C-440A-AE8B-F216B3642D2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55A-6D38-4977-A448-9763BCAAB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F5A4-AC9C-440A-AE8B-F216B3642D2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55A-6D38-4977-A448-9763BCAAB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F5A4-AC9C-440A-AE8B-F216B3642D2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55A-6D38-4977-A448-9763BCAAB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F5A4-AC9C-440A-AE8B-F216B3642D2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C55A-6D38-4977-A448-9763BCAAB0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F5A4-AC9C-440A-AE8B-F216B3642D2C}" type="datetimeFigureOut">
              <a:rPr lang="ru-RU" smtClean="0"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6C55A-6D38-4977-A448-9763BCAAB0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30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800"/>
          </a:p>
          <a:p>
            <a:pPr algn="ctr" eaLnBrk="1" hangingPunct="1"/>
            <a:r>
              <a:rPr lang="ru-RU" altLang="ru-RU" sz="4800">
                <a:solidFill>
                  <a:srgbClr val="153133"/>
                </a:solidFill>
                <a:latin typeface="Georgia" pitchFamily="18" charset="0"/>
              </a:rPr>
              <a:t>Методическое </a:t>
            </a:r>
          </a:p>
          <a:p>
            <a:pPr algn="ctr" eaLnBrk="1" hangingPunct="1"/>
            <a:r>
              <a:rPr lang="ru-RU" altLang="ru-RU" sz="4800">
                <a:solidFill>
                  <a:srgbClr val="153133"/>
                </a:solidFill>
                <a:latin typeface="Georgia" pitchFamily="18" charset="0"/>
              </a:rPr>
              <a:t>сопровождение </a:t>
            </a:r>
          </a:p>
          <a:p>
            <a:pPr algn="ctr" eaLnBrk="1" hangingPunct="1"/>
            <a:r>
              <a:rPr lang="ru-RU" altLang="ru-RU" sz="4800">
                <a:solidFill>
                  <a:srgbClr val="153133"/>
                </a:solidFill>
                <a:latin typeface="Georgia" pitchFamily="18" charset="0"/>
              </a:rPr>
              <a:t>педагогов </a:t>
            </a:r>
          </a:p>
          <a:p>
            <a:pPr algn="ctr" eaLnBrk="1" hangingPunct="1"/>
            <a:r>
              <a:rPr lang="ru-RU" altLang="ru-RU" sz="4800">
                <a:solidFill>
                  <a:srgbClr val="153133"/>
                </a:solidFill>
                <a:latin typeface="Georgia" pitchFamily="18" charset="0"/>
              </a:rPr>
              <a:t>комплексного </a:t>
            </a:r>
          </a:p>
          <a:p>
            <a:pPr algn="ctr" eaLnBrk="1" hangingPunct="1"/>
            <a:r>
              <a:rPr lang="ru-RU" altLang="ru-RU" sz="4800">
                <a:solidFill>
                  <a:srgbClr val="153133"/>
                </a:solidFill>
                <a:latin typeface="Georgia" pitchFamily="18" charset="0"/>
              </a:rPr>
              <a:t>учебного курса ОРКСЭ</a:t>
            </a:r>
          </a:p>
        </p:txBody>
      </p:sp>
      <p:pic>
        <p:nvPicPr>
          <p:cNvPr id="2051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9" name="Прямоугольный треугольник 8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B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4724400" y="762000"/>
            <a:ext cx="3901830" cy="2926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80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912923" y="2962188"/>
            <a:ext cx="4246686" cy="3185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80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571498" y="457200"/>
            <a:ext cx="3619501" cy="2714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80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19" descr="MC90043258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-1143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326063" y="3941763"/>
            <a:ext cx="3133725" cy="1717675"/>
          </a:xfrm>
          <a:prstGeom prst="roundRect">
            <a:avLst/>
          </a:prstGeom>
          <a:solidFill>
            <a:srgbClr val="FFFFB3"/>
          </a:solidFill>
          <a:ln w="31750">
            <a:solidFill>
              <a:srgbClr val="F8A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Экскурсия в синагогу, буддийский центр</a:t>
            </a: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8" name="Прямоугольный треугольник 7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6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3"/>
          <p:cNvSpPr>
            <a:spLocks noChangeArrowheads="1"/>
          </p:cNvSpPr>
          <p:nvPr/>
        </p:nvSpPr>
        <p:spPr bwMode="auto">
          <a:xfrm>
            <a:off x="428625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B6DCE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pic>
        <p:nvPicPr>
          <p:cNvPr id="7" name="Picture 2" descr="C:\Users\Преподователь\Desktop\все про лпо\лпо\IMG_76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57709" y="846597"/>
            <a:ext cx="3880027" cy="2654756"/>
          </a:xfrm>
          <a:solidFill>
            <a:srgbClr val="FFFFFF">
              <a:shade val="85000"/>
            </a:srgbClr>
          </a:solidFill>
          <a:ln w="88900" cap="sq">
            <a:solidFill>
              <a:srgbClr val="DA8008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616404" y="515879"/>
            <a:ext cx="3731761" cy="2798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80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19" descr="MC90043258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7" descr="MC90043258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9" name="Прямоугольный треугольник 8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6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  <p:pic>
        <p:nvPicPr>
          <p:cNvPr id="11" name="Объект 4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 bwMode="auto">
          <a:xfrm>
            <a:off x="2397772" y="3441013"/>
            <a:ext cx="4210330" cy="2806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A142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788988" y="2184400"/>
            <a:ext cx="3986212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Встреча с представителями Отдела религиозного образования Иркутской Митрополии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438" y="5740400"/>
            <a:ext cx="3122612" cy="593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Встреча с Мишиным А.В.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B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pic>
        <p:nvPicPr>
          <p:cNvPr id="133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52800" y="3140962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A14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24400" y="685800"/>
            <a:ext cx="38608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A14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2304" y="9144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A14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10" name="Прямоугольный треугольник 9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7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58813" y="4157663"/>
            <a:ext cx="2416175" cy="1857375"/>
          </a:xfrm>
          <a:prstGeom prst="roundRect">
            <a:avLst/>
          </a:prstGeom>
          <a:solidFill>
            <a:srgbClr val="FFFFB3"/>
          </a:solidFill>
          <a:ln w="31750">
            <a:solidFill>
              <a:srgbClr val="F8A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 Фестиваль открытых уроков ОРКСЭ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B6DF8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609600" y="3307773"/>
            <a:ext cx="4369745" cy="2913163"/>
          </a:xfrm>
          <a:solidFill>
            <a:srgbClr val="FFFFFF">
              <a:shade val="85000"/>
            </a:srgbClr>
          </a:solidFill>
          <a:ln w="88900" cap="sq">
            <a:solidFill>
              <a:srgbClr val="F8A142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1044537" y="427543"/>
            <a:ext cx="4021931" cy="268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A14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94663" y="2325836"/>
            <a:ext cx="4038600" cy="3028950"/>
          </a:xfrm>
          <a:solidFill>
            <a:srgbClr val="FFFFFF">
              <a:shade val="85000"/>
            </a:srgbClr>
          </a:solidFill>
          <a:ln w="88900" cap="sq">
            <a:solidFill>
              <a:srgbClr val="F8A142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19" descr="MC90043258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7" descr="MC90043258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9" name="Прямоугольный треугольник 8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6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5211763" y="460375"/>
            <a:ext cx="3370262" cy="1673225"/>
          </a:xfrm>
          <a:prstGeom prst="roundRect">
            <a:avLst/>
          </a:prstGeom>
          <a:solidFill>
            <a:srgbClr val="C7E6A4"/>
          </a:solidFill>
          <a:ln w="31750">
            <a:solidFill>
              <a:srgbClr val="628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Творческая мастерская «Совместное проектирование уроков ОРКСЭ»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B6DCE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pic>
        <p:nvPicPr>
          <p:cNvPr id="1536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2625" y="552450"/>
            <a:ext cx="7546975" cy="5573713"/>
          </a:xfrm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8" name="Прямоугольный треугольник 7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219200" y="4038600"/>
            <a:ext cx="1066800" cy="228600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5" y="6134100"/>
            <a:ext cx="3276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http://noo38.ru/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8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sp>
        <p:nvSpPr>
          <p:cNvPr id="16387" name="Заголовок 8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59775" cy="977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>
                <a:solidFill>
                  <a:srgbClr val="8E0000"/>
                </a:solidFill>
                <a:latin typeface="Georgia" pitchFamily="18" charset="0"/>
              </a:rPr>
              <a:t>Заседание межведомственного координационного совета </a:t>
            </a:r>
            <a:br>
              <a:rPr lang="ru-RU" altLang="ru-RU" sz="3200" b="1" smtClean="0">
                <a:solidFill>
                  <a:srgbClr val="8E0000"/>
                </a:solidFill>
                <a:latin typeface="Georgia" pitchFamily="18" charset="0"/>
              </a:rPr>
            </a:br>
            <a:r>
              <a:rPr lang="ru-RU" altLang="ru-RU" sz="3200" b="1" smtClean="0">
                <a:solidFill>
                  <a:srgbClr val="8E0000"/>
                </a:solidFill>
                <a:latin typeface="Georgia" pitchFamily="18" charset="0"/>
              </a:rPr>
              <a:t>по введению ОРКСЭ</a:t>
            </a:r>
            <a:endParaRPr lang="ru-RU" altLang="ru-RU" sz="3200" smtClean="0">
              <a:solidFill>
                <a:srgbClr val="8E0000"/>
              </a:solidFill>
              <a:latin typeface="Georg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4343400" y="1866900"/>
            <a:ext cx="4343401" cy="2895600"/>
          </a:xfrm>
          <a:solidFill>
            <a:srgbClr val="FFFFFF">
              <a:shade val="85000"/>
            </a:srgbClr>
          </a:solidFill>
          <a:ln w="88900" cap="sq">
            <a:solidFill>
              <a:srgbClr val="C26806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762000" y="3314700"/>
            <a:ext cx="4001916" cy="2667944"/>
          </a:xfrm>
          <a:solidFill>
            <a:srgbClr val="FFFFFF">
              <a:shade val="85000"/>
            </a:srgbClr>
          </a:solidFill>
          <a:ln w="88900" cap="sq">
            <a:solidFill>
              <a:srgbClr val="C26806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19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7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10" name="Прямоугольный треугольник 9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C7E6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533400" y="381000"/>
            <a:ext cx="4501916" cy="3376437"/>
          </a:xfrm>
          <a:solidFill>
            <a:srgbClr val="FFFFFF">
              <a:shade val="85000"/>
            </a:srgbClr>
          </a:solidFill>
          <a:ln w="88900" cap="sq">
            <a:solidFill>
              <a:srgbClr val="C26806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3524508" y="2594196"/>
            <a:ext cx="4552692" cy="3418857"/>
          </a:xfrm>
          <a:solidFill>
            <a:srgbClr val="FFFFFF">
              <a:shade val="85000"/>
            </a:srgbClr>
          </a:solidFill>
          <a:ln w="88900" cap="sq">
            <a:solidFill>
              <a:srgbClr val="F8A142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11" name="Прямоугольный треугольник 10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C5B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 rot="10800000">
            <a:off x="685800" y="533400"/>
            <a:ext cx="4015581" cy="2409349"/>
          </a:xfrm>
          <a:solidFill>
            <a:srgbClr val="FFFFFF">
              <a:shade val="85000"/>
            </a:srgbClr>
          </a:solidFill>
          <a:ln w="88900" cap="sq">
            <a:solidFill>
              <a:srgbClr val="DA8008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/>
          </a:blip>
          <a:stretch>
            <a:fillRect/>
          </a:stretch>
        </p:blipFill>
        <p:spPr>
          <a:xfrm rot="10800000">
            <a:off x="685800" y="3550261"/>
            <a:ext cx="4167793" cy="2500676"/>
          </a:xfrm>
          <a:solidFill>
            <a:srgbClr val="FFFFFF">
              <a:shade val="85000"/>
            </a:srgbClr>
          </a:solidFill>
          <a:ln w="88900" cap="sq">
            <a:solidFill>
              <a:srgbClr val="DA8008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929188" y="762000"/>
            <a:ext cx="3833812" cy="2122488"/>
          </a:xfrm>
          <a:prstGeom prst="rect">
            <a:avLst/>
          </a:prstGeom>
          <a:solidFill>
            <a:schemeClr val="accent1">
              <a:alpha val="46000"/>
            </a:schemeClr>
          </a:solidFill>
          <a:ln w="95250">
            <a:solidFill>
              <a:srgbClr val="DA80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8E0000"/>
                </a:solidFill>
              </a:rPr>
              <a:t>Семинар учителей ОРКСЭ по теме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8E0000"/>
                </a:solidFill>
              </a:rPr>
              <a:t>«Урок ОРКСЭ в формате ФГОС»</a:t>
            </a:r>
            <a:endParaRPr lang="ru-RU" sz="1050" b="1" dirty="0">
              <a:solidFill>
                <a:srgbClr val="8E0000"/>
              </a:solidFill>
            </a:endParaRPr>
          </a:p>
          <a:p>
            <a:pPr algn="ctr" eaLnBrk="1" hangingPunct="1">
              <a:defRPr/>
            </a:pPr>
            <a:endParaRPr lang="ru-RU" sz="1050" b="1" dirty="0">
              <a:solidFill>
                <a:srgbClr val="8E0000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rgbClr val="8E0000"/>
                </a:solidFill>
              </a:rPr>
              <a:t>(ГАУ ДПО ИПКРО, 18.02.2015 г.)</a:t>
            </a:r>
          </a:p>
        </p:txBody>
      </p:sp>
      <p:pic>
        <p:nvPicPr>
          <p:cNvPr id="18438" name="Picture 19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7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 rot="10800000">
            <a:off x="4038600" y="3147342"/>
            <a:ext cx="4238594" cy="2543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A14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9" name="Прямоугольный треугольник 8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6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800"/>
          </a:p>
        </p:txBody>
      </p:sp>
      <p:pic>
        <p:nvPicPr>
          <p:cNvPr id="19459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9" name="Прямоугольный треугольник 8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  <p:pic>
        <p:nvPicPr>
          <p:cNvPr id="19462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392113"/>
            <a:ext cx="42291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562600" y="1905000"/>
            <a:ext cx="2895600" cy="2085975"/>
          </a:xfrm>
          <a:prstGeom prst="roundRect">
            <a:avLst/>
          </a:prstGeom>
          <a:solidFill>
            <a:srgbClr val="FFFFB3"/>
          </a:solidFill>
          <a:ln w="31750">
            <a:solidFill>
              <a:srgbClr val="F8A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Присвоение статуса педагогической площадки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ГАУ ДПО ИРО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400800"/>
          </a:xfrm>
          <a:prstGeom prst="foldedCorner">
            <a:avLst>
              <a:gd name="adj" fmla="val 23069"/>
            </a:avLst>
          </a:prstGeom>
          <a:solidFill>
            <a:srgbClr val="C7E6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sp>
        <p:nvSpPr>
          <p:cNvPr id="20483" name="Заголовок 6"/>
          <p:cNvSpPr>
            <a:spLocks noGrp="1"/>
          </p:cNvSpPr>
          <p:nvPr>
            <p:ph type="title"/>
          </p:nvPr>
        </p:nvSpPr>
        <p:spPr>
          <a:xfrm>
            <a:off x="638175" y="336550"/>
            <a:ext cx="7980363" cy="968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>
                <a:solidFill>
                  <a:srgbClr val="82222D"/>
                </a:solidFill>
              </a:rPr>
              <a:t>Проект взаимодействия ММО ЛПО на 2016/2017 уч.г.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77888" y="1566863"/>
          <a:ext cx="7464425" cy="451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350">
                  <a:extLst>
                    <a:ext uri="{9D8B030D-6E8A-4147-A177-3AD203B41FA5}"/>
                  </a:extLst>
                </a:gridCol>
                <a:gridCol w="5029200">
                  <a:extLst>
                    <a:ext uri="{9D8B030D-6E8A-4147-A177-3AD203B41FA5}"/>
                  </a:extLst>
                </a:gridCol>
                <a:gridCol w="1793875">
                  <a:extLst>
                    <a:ext uri="{9D8B030D-6E8A-4147-A177-3AD203B41FA5}"/>
                  </a:extLst>
                </a:gridCol>
              </a:tblGrid>
              <a:tr h="495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Мероприятие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extLst>
                  <a:ext uri="{0D108BD9-81ED-4DB2-BD59-A6C34878D82A}"/>
                </a:extLst>
              </a:tr>
              <a:tr h="1283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Встреча ММО «Эффективный опыт реализации ФГОС НОО: результаты, проблемы и траектории развития»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август 2016 г.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extLst>
                  <a:ext uri="{0D108BD9-81ED-4DB2-BD59-A6C34878D82A}"/>
                </a:extLst>
              </a:tr>
              <a:tr h="868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Экскурсия в </a:t>
                      </a:r>
                      <a:r>
                        <a:rPr kumimoji="0" lang="ru-RU" sz="2000" b="0" kern="120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Усть</a:t>
                      </a:r>
                      <a:r>
                        <a:rPr kumimoji="0" lang="ru-RU" sz="2000" b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-Орду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(буддийский храм)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 сентября 2016 г.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extLst>
                  <a:ext uri="{0D108BD9-81ED-4DB2-BD59-A6C34878D82A}"/>
                </a:extLst>
              </a:tr>
              <a:tr h="1865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Семинар «Нормативные материалы и методические рекомендации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«Об организации</a:t>
                      </a:r>
                      <a:r>
                        <a:rPr kumimoji="0" lang="ru-RU" sz="200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изучения в 4 классах ОРКСЭ».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Встреча с представителем православной конфессии.</a:t>
                      </a:r>
                      <a:endParaRPr kumimoji="0" lang="ru-RU" sz="2000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ноябрь 2016 г.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0506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8" name="Прямоугольный треугольник 7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990600" y="457200"/>
            <a:ext cx="7391400" cy="5638800"/>
          </a:xfrm>
          <a:prstGeom prst="foldedCorner">
            <a:avLst>
              <a:gd name="adj" fmla="val 12500"/>
            </a:avLst>
          </a:prstGeom>
          <a:solidFill>
            <a:srgbClr val="E1F2C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342900" indent="-342900" algn="just" eaLnBrk="1" hangingPunct="1">
              <a:spcBef>
                <a:spcPct val="20000"/>
              </a:spcBef>
              <a:buFontTx/>
              <a:buChar char="•"/>
              <a:defRPr/>
            </a:pPr>
            <a:endParaRPr lang="ru-RU" altLang="ru-RU" sz="2400" dirty="0">
              <a:solidFill>
                <a:srgbClr val="431117"/>
              </a:solidFill>
              <a:latin typeface="Arial"/>
              <a:cs typeface="Arial"/>
            </a:endParaRPr>
          </a:p>
          <a:p>
            <a:pPr marL="342900" indent="-342900" algn="just" eaLnBrk="1" hangingPunct="1">
              <a:spcBef>
                <a:spcPct val="20000"/>
              </a:spcBef>
              <a:buFontTx/>
              <a:buChar char="•"/>
              <a:defRPr/>
            </a:pPr>
            <a:endParaRPr lang="ru-RU" altLang="ru-RU" sz="2400" dirty="0">
              <a:solidFill>
                <a:srgbClr val="431117"/>
              </a:solidFill>
              <a:latin typeface="Arial"/>
              <a:cs typeface="Arial"/>
            </a:endParaRPr>
          </a:p>
          <a:p>
            <a:pPr marL="342900" indent="-342900" algn="just" eaLnBrk="1" hangingPunct="1">
              <a:spcBef>
                <a:spcPct val="20000"/>
              </a:spcBef>
              <a:buFontTx/>
              <a:buChar char="•"/>
              <a:defRPr/>
            </a:pPr>
            <a:endParaRPr lang="ru-RU" altLang="ru-RU" sz="2400" dirty="0">
              <a:solidFill>
                <a:srgbClr val="431117"/>
              </a:solidFill>
              <a:latin typeface="Arial"/>
              <a:cs typeface="Arial"/>
            </a:endParaRPr>
          </a:p>
          <a:p>
            <a:pPr marL="342900" indent="-342900" algn="just" eaLnBrk="1" hangingPunct="1">
              <a:spcBef>
                <a:spcPct val="20000"/>
              </a:spcBef>
              <a:buFontTx/>
              <a:buChar char="•"/>
              <a:defRPr/>
            </a:pPr>
            <a:endParaRPr lang="ru-RU" altLang="ru-RU" sz="2400" dirty="0">
              <a:solidFill>
                <a:srgbClr val="431117"/>
              </a:solidFill>
              <a:latin typeface="Arial"/>
              <a:cs typeface="Arial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2800" dirty="0">
                <a:solidFill>
                  <a:srgbClr val="431117"/>
                </a:solidFill>
                <a:latin typeface="Arial"/>
                <a:cs typeface="Arial"/>
              </a:rPr>
              <a:t>создание условий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2800" dirty="0">
                <a:solidFill>
                  <a:srgbClr val="431117"/>
                </a:solidFill>
                <a:latin typeface="Arial"/>
                <a:cs typeface="Arial"/>
              </a:rPr>
              <a:t>(организационных, содержательных,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2800" dirty="0">
                <a:solidFill>
                  <a:srgbClr val="431117"/>
                </a:solidFill>
                <a:latin typeface="Arial"/>
                <a:cs typeface="Arial"/>
              </a:rPr>
              <a:t>научно-методических, коммуникативных)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2800" dirty="0">
                <a:solidFill>
                  <a:srgbClr val="431117"/>
                </a:solidFill>
                <a:latin typeface="Arial"/>
                <a:cs typeface="Arial"/>
              </a:rPr>
              <a:t>для системного повышения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2800" dirty="0">
                <a:solidFill>
                  <a:srgbClr val="431117"/>
                </a:solidFill>
                <a:latin typeface="Arial"/>
                <a:cs typeface="Arial"/>
              </a:rPr>
              <a:t>уровня профессиональных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2800" dirty="0">
                <a:solidFill>
                  <a:srgbClr val="431117"/>
                </a:solidFill>
                <a:latin typeface="Arial"/>
                <a:cs typeface="Arial"/>
              </a:rPr>
              <a:t>компетентностей педагогов с целью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2800" dirty="0">
                <a:solidFill>
                  <a:srgbClr val="431117"/>
                </a:solidFill>
                <a:latin typeface="Arial"/>
                <a:cs typeface="Arial"/>
              </a:rPr>
              <a:t>успешной реализации идей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2800" dirty="0">
                <a:solidFill>
                  <a:srgbClr val="431117"/>
                </a:solidFill>
                <a:latin typeface="Arial"/>
                <a:cs typeface="Arial"/>
              </a:rPr>
              <a:t>учебного курса ОРКСЭ</a:t>
            </a:r>
            <a:endParaRPr lang="ru-RU" altLang="ru-RU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075" name="Picture 6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"/>
            <a:ext cx="7486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6" name="Прямоугольный треугольник 5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400800"/>
          </a:xfrm>
          <a:prstGeom prst="foldedCorner">
            <a:avLst>
              <a:gd name="adj" fmla="val 23069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4400" smtClean="0">
              <a:solidFill>
                <a:srgbClr val="153133"/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4000" smtClean="0">
              <a:solidFill>
                <a:srgbClr val="153133"/>
              </a:solidFill>
              <a:latin typeface="Georgia" panose="02040502050405020303" pitchFamily="18" charset="0"/>
            </a:endParaRPr>
          </a:p>
        </p:txBody>
      </p:sp>
      <p:sp>
        <p:nvSpPr>
          <p:cNvPr id="21507" name="Заголовок 6"/>
          <p:cNvSpPr>
            <a:spLocks noGrp="1"/>
          </p:cNvSpPr>
          <p:nvPr>
            <p:ph type="title"/>
          </p:nvPr>
        </p:nvSpPr>
        <p:spPr>
          <a:xfrm>
            <a:off x="638175" y="336550"/>
            <a:ext cx="7980363" cy="968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smtClean="0">
                <a:solidFill>
                  <a:srgbClr val="82222D"/>
                </a:solidFill>
              </a:rPr>
              <a:t>Проект взаимодействия ММО ЛПО на 2016/2017 уч.г.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5350" y="1420813"/>
          <a:ext cx="7464425" cy="4751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350">
                  <a:extLst>
                    <a:ext uri="{9D8B030D-6E8A-4147-A177-3AD203B41FA5}"/>
                  </a:extLst>
                </a:gridCol>
                <a:gridCol w="5029200">
                  <a:extLst>
                    <a:ext uri="{9D8B030D-6E8A-4147-A177-3AD203B41FA5}"/>
                  </a:extLst>
                </a:gridCol>
                <a:gridCol w="1793875">
                  <a:extLst>
                    <a:ext uri="{9D8B030D-6E8A-4147-A177-3AD203B41FA5}"/>
                  </a:extLst>
                </a:gridCol>
              </a:tblGrid>
              <a:tr h="432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Мероприятие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Дата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extLst>
                  <a:ext uri="{0D108BD9-81ED-4DB2-BD59-A6C34878D82A}"/>
                </a:extLst>
              </a:tr>
              <a:tr h="1219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Педагогическая</a:t>
                      </a:r>
                      <a:r>
                        <a:rPr kumimoji="0" lang="ru-RU" sz="200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трибуна «Система оценивания на уроках ОРКСЭ» (обмен опытом), (в рамках муниципального педагогического марафона)</a:t>
                      </a:r>
                      <a:endParaRPr kumimoji="0" lang="ru-RU" sz="2000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январь 2016 г.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extLst>
                  <a:ext uri="{0D108BD9-81ED-4DB2-BD59-A6C34878D82A}"/>
                </a:extLst>
              </a:tr>
              <a:tr h="914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Фестиваль открытых уроков ОРКСЭ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(в рамках муниципального педагогического марафона)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январь – март 2017 г.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extLst>
                  <a:ext uri="{0D108BD9-81ED-4DB2-BD59-A6C34878D82A}"/>
                </a:extLst>
              </a:tr>
              <a:tr h="930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Детская</a:t>
                      </a:r>
                      <a:r>
                        <a:rPr kumimoji="0" lang="ru-RU" sz="2000" b="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трибуна «Представление проектных и творческих работ обучающихся ОРКСЭ»</a:t>
                      </a:r>
                      <a:endParaRPr kumimoji="0" lang="ru-RU" sz="2000" b="0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март 2017 г.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extLst>
                  <a:ext uri="{0D108BD9-81ED-4DB2-BD59-A6C34878D82A}"/>
                </a:extLst>
              </a:tr>
              <a:tr h="1255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Подведение итогов</a:t>
                      </a:r>
                      <a:r>
                        <a:rPr kumimoji="0" lang="ru-RU" sz="200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проведенных мероприятий.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Анализ деятельности ММО ЛПО.</a:t>
                      </a:r>
                      <a:endParaRPr kumimoji="0" lang="ru-RU" sz="2000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апрель 2017 г.</a:t>
                      </a:r>
                    </a:p>
                  </a:txBody>
                  <a:tcPr marL="51141" marR="51141" marT="0" marB="0" anchor="ctr" horzOverflow="overflow">
                    <a:solidFill>
                      <a:srgbClr val="FFC46D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1534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8" name="Прямоугольный треугольник 7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B7E7C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pic>
        <p:nvPicPr>
          <p:cNvPr id="22531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8" name="Прямоугольный треугольник 7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1038" y="1219200"/>
          <a:ext cx="7900987" cy="437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738">
                  <a:extLst>
                    <a:ext uri="{9D8B030D-6E8A-4147-A177-3AD203B41FA5}"/>
                  </a:extLst>
                </a:gridCol>
                <a:gridCol w="4448249">
                  <a:extLst>
                    <a:ext uri="{9D8B030D-6E8A-4147-A177-3AD203B41FA5}"/>
                  </a:extLst>
                </a:gridCol>
              </a:tblGrid>
              <a:tr h="805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Предполагаемые результаты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  <a:tr h="35700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Встреча ММО «Эффективный опыт реализации ФГОС НОО: результаты, проблемы и траектории развития»</a:t>
                      </a:r>
                    </a:p>
                    <a:p>
                      <a:pPr algn="ctr"/>
                      <a:endParaRPr lang="ru-RU" sz="2400" dirty="0" smtClean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Представление опыта работы ЛПО за 2012-2016 уч. года.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Утверждение плана работы ЛПО на 2016-2017 уч. г.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lvl="0" indent="0" algn="ctr">
                        <a:buFont typeface="+mj-lt"/>
                        <a:buNone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254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3"/>
          <p:cNvSpPr>
            <a:spLocks noChangeArrowheads="1"/>
          </p:cNvSpPr>
          <p:nvPr/>
        </p:nvSpPr>
        <p:spPr bwMode="auto">
          <a:xfrm>
            <a:off x="381000" y="123825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ED9C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pic>
        <p:nvPicPr>
          <p:cNvPr id="2355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8" name="Прямоугольный треугольник 7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67000" y="534547"/>
            <a:ext cx="4016084" cy="3016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A14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90575" y="3551238"/>
          <a:ext cx="7464425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821">
                  <a:extLst>
                    <a:ext uri="{9D8B030D-6E8A-4147-A177-3AD203B41FA5}"/>
                  </a:extLst>
                </a:gridCol>
                <a:gridCol w="4120604">
                  <a:extLst>
                    <a:ext uri="{9D8B030D-6E8A-4147-A177-3AD203B41FA5}"/>
                  </a:extLst>
                </a:gridCol>
              </a:tblGrid>
              <a:tr h="792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Предполагаемые результаты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  <a:tr h="1706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Экскурсия в </a:t>
                      </a:r>
                      <a:r>
                        <a:rPr kumimoji="0" lang="ru-RU" sz="2800" b="0" kern="1200" dirty="0" err="1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Усть</a:t>
                      </a:r>
                      <a:r>
                        <a:rPr kumimoji="0" lang="ru-RU" sz="2800" b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-Орду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(буддийский храм)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Информационная поддержка педагогов курса ОРКСЭ.</a:t>
                      </a:r>
                    </a:p>
                    <a:p>
                      <a:pPr marL="0" lvl="0" indent="0" algn="ctr">
                        <a:buFont typeface="+mj-lt"/>
                        <a:buNone/>
                      </a:pPr>
                      <a:endParaRPr kumimoji="0" lang="ru-RU" sz="280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sp>
        <p:nvSpPr>
          <p:cNvPr id="24579" name="Заголовок 6"/>
          <p:cNvSpPr>
            <a:spLocks noGrp="1"/>
          </p:cNvSpPr>
          <p:nvPr>
            <p:ph type="title"/>
          </p:nvPr>
        </p:nvSpPr>
        <p:spPr>
          <a:xfrm>
            <a:off x="625475" y="360363"/>
            <a:ext cx="7980363" cy="968375"/>
          </a:xfrm>
        </p:spPr>
        <p:txBody>
          <a:bodyPr/>
          <a:lstStyle/>
          <a:p>
            <a:pPr eaLnBrk="1" hangingPunct="1"/>
            <a:endParaRPr lang="ru-RU" altLang="ru-RU" sz="4000" b="1" smtClean="0">
              <a:solidFill>
                <a:srgbClr val="82222D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77888" y="1212850"/>
          <a:ext cx="7464425" cy="422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150">
                  <a:extLst>
                    <a:ext uri="{9D8B030D-6E8A-4147-A177-3AD203B41FA5}"/>
                  </a:extLst>
                </a:gridCol>
                <a:gridCol w="3089275">
                  <a:extLst>
                    <a:ext uri="{9D8B030D-6E8A-4147-A177-3AD203B41FA5}"/>
                  </a:extLst>
                </a:gridCol>
              </a:tblGrid>
              <a:tr h="923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Предполагаемые результаты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  <a:tr h="3301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Семинар «Нормативные материалы и методические рекомендации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«Об организации</a:t>
                      </a:r>
                      <a:r>
                        <a:rPr kumimoji="0" lang="ru-RU" sz="240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изучения в 4 классах комплексного учебного курса ОРКСЭ».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Встреча с представителем православной конфессии.</a:t>
                      </a:r>
                      <a:endParaRPr kumimoji="0" lang="ru-RU" sz="2400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Информационная поддержка учителей курса ОРКСЭ.</a:t>
                      </a: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4591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8" name="Прямоугольный треугольник 7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4400" smtClean="0">
              <a:solidFill>
                <a:srgbClr val="153133"/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4000" smtClean="0">
              <a:solidFill>
                <a:srgbClr val="153133"/>
              </a:solidFill>
              <a:latin typeface="Georgia" panose="02040502050405020303" pitchFamily="18" charset="0"/>
            </a:endParaRPr>
          </a:p>
        </p:txBody>
      </p:sp>
      <p:sp>
        <p:nvSpPr>
          <p:cNvPr id="25603" name="Заголовок 6"/>
          <p:cNvSpPr>
            <a:spLocks noGrp="1"/>
          </p:cNvSpPr>
          <p:nvPr>
            <p:ph type="title"/>
          </p:nvPr>
        </p:nvSpPr>
        <p:spPr>
          <a:xfrm>
            <a:off x="650875" y="381000"/>
            <a:ext cx="7980363" cy="968375"/>
          </a:xfrm>
        </p:spPr>
        <p:txBody>
          <a:bodyPr/>
          <a:lstStyle/>
          <a:p>
            <a:pPr eaLnBrk="1" hangingPunct="1"/>
            <a:endParaRPr lang="ru-RU" altLang="ru-RU" sz="4000" b="1" smtClean="0">
              <a:solidFill>
                <a:srgbClr val="82222D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08050" y="1201738"/>
          <a:ext cx="7464425" cy="422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821">
                  <a:extLst>
                    <a:ext uri="{9D8B030D-6E8A-4147-A177-3AD203B41FA5}"/>
                  </a:extLst>
                </a:gridCol>
                <a:gridCol w="4120604">
                  <a:extLst>
                    <a:ext uri="{9D8B030D-6E8A-4147-A177-3AD203B41FA5}"/>
                  </a:extLst>
                </a:gridCol>
              </a:tblGrid>
              <a:tr h="923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Предполагаемые результаты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  <a:tr h="33010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Педагогическая</a:t>
                      </a:r>
                      <a:r>
                        <a:rPr kumimoji="0" lang="ru-RU" sz="280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трибуна «Система оценивания на уроках ОРКСЭ»</a:t>
                      </a:r>
                      <a:endParaRPr lang="ru-RU" sz="2800" dirty="0" smtClean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514350" lvl="0" indent="-514350" algn="ctr">
                        <a:buFont typeface="+mj-lt"/>
                        <a:buNone/>
                      </a:pPr>
                      <a:r>
                        <a:rPr kumimoji="0" lang="ru-RU" sz="28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Трансляция</a:t>
                      </a:r>
                      <a:r>
                        <a:rPr kumimoji="0" lang="ru-RU" sz="280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514350" lvl="0" indent="-514350" algn="ctr">
                        <a:buFont typeface="+mj-lt"/>
                        <a:buNone/>
                      </a:pPr>
                      <a:r>
                        <a:rPr kumimoji="0" lang="ru-RU" sz="280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педагогического опыта</a:t>
                      </a:r>
                      <a:endParaRPr kumimoji="0" lang="ru-RU" sz="280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56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8" name="Прямоугольный треугольник 7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C7E6A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sp>
        <p:nvSpPr>
          <p:cNvPr id="26627" name="Заголовок 6"/>
          <p:cNvSpPr>
            <a:spLocks noGrp="1"/>
          </p:cNvSpPr>
          <p:nvPr>
            <p:ph type="title"/>
          </p:nvPr>
        </p:nvSpPr>
        <p:spPr>
          <a:xfrm>
            <a:off x="650875" y="381000"/>
            <a:ext cx="7980363" cy="968375"/>
          </a:xfrm>
        </p:spPr>
        <p:txBody>
          <a:bodyPr/>
          <a:lstStyle/>
          <a:p>
            <a:pPr eaLnBrk="1" hangingPunct="1"/>
            <a:endParaRPr lang="ru-RU" altLang="ru-RU" sz="4000" b="1" smtClean="0">
              <a:solidFill>
                <a:srgbClr val="82222D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08050" y="1325563"/>
          <a:ext cx="7464425" cy="422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821">
                  <a:extLst>
                    <a:ext uri="{9D8B030D-6E8A-4147-A177-3AD203B41FA5}"/>
                  </a:extLst>
                </a:gridCol>
                <a:gridCol w="4120604">
                  <a:extLst>
                    <a:ext uri="{9D8B030D-6E8A-4147-A177-3AD203B41FA5}"/>
                  </a:extLst>
                </a:gridCol>
              </a:tblGrid>
              <a:tr h="923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Предполагаемые результаты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  <a:tr h="33010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Фестиваль открытых уроков ОРКСЭ</a:t>
                      </a:r>
                      <a:endParaRPr lang="ru-RU" sz="2800" dirty="0" smtClean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algn="just">
                        <a:buFont typeface="+mj-lt"/>
                        <a:buAutoNum type="arabicPeriod"/>
                      </a:pPr>
                      <a:r>
                        <a:rPr kumimoji="0" lang="ru-RU" sz="28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Представление педагогического опыта</a:t>
                      </a:r>
                      <a:r>
                        <a:rPr kumimoji="0" lang="ru-RU" sz="280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Методическая поддержка учителей курса ОРКСЭ.</a:t>
                      </a:r>
                    </a:p>
                    <a:p>
                      <a:pPr marL="0" lvl="0" indent="0" algn="ctr">
                        <a:buFont typeface="+mj-lt"/>
                        <a:buNone/>
                      </a:pPr>
                      <a:endParaRPr kumimoji="0" lang="ru-RU" sz="280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6639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8" name="Прямоугольный треугольник 7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4400" smtClean="0">
              <a:solidFill>
                <a:srgbClr val="153133"/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4000" smtClean="0">
              <a:solidFill>
                <a:srgbClr val="153133"/>
              </a:solidFill>
              <a:latin typeface="Georgia" panose="02040502050405020303" pitchFamily="18" charset="0"/>
            </a:endParaRPr>
          </a:p>
        </p:txBody>
      </p:sp>
      <p:sp>
        <p:nvSpPr>
          <p:cNvPr id="27651" name="Заголовок 6"/>
          <p:cNvSpPr>
            <a:spLocks noGrp="1"/>
          </p:cNvSpPr>
          <p:nvPr>
            <p:ph type="title"/>
          </p:nvPr>
        </p:nvSpPr>
        <p:spPr>
          <a:xfrm>
            <a:off x="650875" y="381000"/>
            <a:ext cx="7980363" cy="968375"/>
          </a:xfrm>
        </p:spPr>
        <p:txBody>
          <a:bodyPr/>
          <a:lstStyle/>
          <a:p>
            <a:pPr eaLnBrk="1" hangingPunct="1"/>
            <a:endParaRPr lang="ru-RU" altLang="ru-RU" sz="4000" b="1" smtClean="0">
              <a:solidFill>
                <a:srgbClr val="82222D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08050" y="1295400"/>
          <a:ext cx="7464425" cy="422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821">
                  <a:extLst>
                    <a:ext uri="{9D8B030D-6E8A-4147-A177-3AD203B41FA5}"/>
                  </a:extLst>
                </a:gridCol>
                <a:gridCol w="4120604">
                  <a:extLst>
                    <a:ext uri="{9D8B030D-6E8A-4147-A177-3AD203B41FA5}"/>
                  </a:extLst>
                </a:gridCol>
              </a:tblGrid>
              <a:tr h="923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Предполагаемые результаты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  <a:tr h="33010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Детская</a:t>
                      </a:r>
                      <a:r>
                        <a:rPr kumimoji="0" lang="ru-RU" sz="2800" b="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трибуна «Представление проектных и творческих работ обучающихся ОРКСЭ»</a:t>
                      </a:r>
                      <a:endParaRPr kumimoji="0" lang="ru-RU" sz="2800" b="0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Расширение кругозора обучающихся. Приобретение опыта публичного выступления.</a:t>
                      </a: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7663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8" name="Прямоугольный треугольник 7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3"/>
          <p:cNvSpPr>
            <a:spLocks noChangeArrowheads="1"/>
          </p:cNvSpPr>
          <p:nvPr/>
        </p:nvSpPr>
        <p:spPr bwMode="auto">
          <a:xfrm>
            <a:off x="40005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B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sp>
        <p:nvSpPr>
          <p:cNvPr id="28675" name="Заголовок 6"/>
          <p:cNvSpPr>
            <a:spLocks noGrp="1"/>
          </p:cNvSpPr>
          <p:nvPr>
            <p:ph type="title"/>
          </p:nvPr>
        </p:nvSpPr>
        <p:spPr>
          <a:xfrm>
            <a:off x="650875" y="381000"/>
            <a:ext cx="7980363" cy="968375"/>
          </a:xfrm>
        </p:spPr>
        <p:txBody>
          <a:bodyPr/>
          <a:lstStyle/>
          <a:p>
            <a:pPr eaLnBrk="1" hangingPunct="1"/>
            <a:endParaRPr lang="ru-RU" altLang="ru-RU" sz="4000" b="1" smtClean="0">
              <a:solidFill>
                <a:srgbClr val="82222D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6938" y="1201738"/>
          <a:ext cx="7464425" cy="422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150">
                  <a:extLst>
                    <a:ext uri="{9D8B030D-6E8A-4147-A177-3AD203B41FA5}"/>
                  </a:extLst>
                </a:gridCol>
                <a:gridCol w="3470275">
                  <a:extLst>
                    <a:ext uri="{9D8B030D-6E8A-4147-A177-3AD203B41FA5}"/>
                  </a:extLst>
                </a:gridCol>
              </a:tblGrid>
              <a:tr h="923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1117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Предполагаемые результаты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31117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  <a:tr h="3301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Подведение итогов</a:t>
                      </a:r>
                      <a:r>
                        <a:rPr kumimoji="0" lang="ru-RU" sz="280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проведенных мероприятий.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kern="1200" baseline="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Анализ деятельности ММО ЛПО.</a:t>
                      </a:r>
                      <a:endParaRPr kumimoji="0" lang="ru-RU" sz="2800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80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Представление р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езультатов работы ЛПО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lvl="0" indent="0" algn="ctr">
                        <a:buFont typeface="+mj-lt"/>
                        <a:buNone/>
                      </a:pPr>
                      <a:endParaRPr kumimoji="0" lang="ru-RU" sz="280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1141" marR="51141" marT="0" marB="0" anchor="ctr" horzOverflow="overflow">
                    <a:solidFill>
                      <a:srgbClr val="FBC58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8687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8" name="Прямоугольный треугольник 7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800"/>
          </a:p>
          <a:p>
            <a:pPr algn="ctr" eaLnBrk="1" hangingPunct="1"/>
            <a:r>
              <a:rPr lang="ru-RU" altLang="ru-RU" sz="4000">
                <a:solidFill>
                  <a:srgbClr val="800000"/>
                </a:solidFill>
                <a:latin typeface="Bookman Old Style" pitchFamily="18" charset="0"/>
              </a:rPr>
              <a:t>Муниципальное </a:t>
            </a:r>
          </a:p>
          <a:p>
            <a:pPr algn="ctr" eaLnBrk="1" hangingPunct="1"/>
            <a:r>
              <a:rPr lang="ru-RU" altLang="ru-RU" sz="4000">
                <a:solidFill>
                  <a:srgbClr val="800000"/>
                </a:solidFill>
                <a:latin typeface="Bookman Old Style" pitchFamily="18" charset="0"/>
              </a:rPr>
              <a:t>методическое объединение </a:t>
            </a:r>
          </a:p>
          <a:p>
            <a:pPr algn="ctr" eaLnBrk="1" hangingPunct="1"/>
            <a:r>
              <a:rPr lang="ru-RU" altLang="ru-RU" sz="4000">
                <a:solidFill>
                  <a:srgbClr val="800000"/>
                </a:solidFill>
                <a:latin typeface="Bookman Old Style" pitchFamily="18" charset="0"/>
              </a:rPr>
              <a:t>«Лаборатория </a:t>
            </a:r>
          </a:p>
          <a:p>
            <a:pPr algn="ctr" eaLnBrk="1" hangingPunct="1"/>
            <a:r>
              <a:rPr lang="ru-RU" altLang="ru-RU" sz="4000">
                <a:solidFill>
                  <a:srgbClr val="800000"/>
                </a:solidFill>
                <a:latin typeface="Bookman Old Style" pitchFamily="18" charset="0"/>
              </a:rPr>
              <a:t>педагогического опыта»</a:t>
            </a:r>
          </a:p>
        </p:txBody>
      </p:sp>
      <p:pic>
        <p:nvPicPr>
          <p:cNvPr id="29699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9" name="Прямоугольный треугольник 8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5257800" y="1077913"/>
            <a:ext cx="3429000" cy="2419350"/>
          </a:xfrm>
          <a:prstGeom prst="foldedCorner">
            <a:avLst>
              <a:gd name="adj" fmla="val 23069"/>
            </a:avLst>
          </a:prstGeom>
          <a:solidFill>
            <a:srgbClr val="FF99CC"/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 altLang="ru-RU" dirty="0"/>
          </a:p>
        </p:txBody>
      </p:sp>
      <p:sp>
        <p:nvSpPr>
          <p:cNvPr id="4099" name="AutoShape 9"/>
          <p:cNvSpPr>
            <a:spLocks noChangeArrowheads="1"/>
          </p:cNvSpPr>
          <p:nvPr/>
        </p:nvSpPr>
        <p:spPr bwMode="auto">
          <a:xfrm>
            <a:off x="4495800" y="3738563"/>
            <a:ext cx="3429000" cy="26670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4100" name="AutoShape 10"/>
          <p:cNvSpPr>
            <a:spLocks noChangeArrowheads="1"/>
          </p:cNvSpPr>
          <p:nvPr/>
        </p:nvSpPr>
        <p:spPr bwMode="auto">
          <a:xfrm>
            <a:off x="381000" y="1066800"/>
            <a:ext cx="3810000" cy="56388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pic>
        <p:nvPicPr>
          <p:cNvPr id="4101" name="Picture 1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4671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838200" y="1600200"/>
            <a:ext cx="2895600" cy="255428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dirty="0">
                <a:latin typeface="Georgia" panose="02040502050405020303" pitchFamily="18" charset="0"/>
              </a:rPr>
              <a:t>Повышение уровня профессиональных компетенций преподавателей курса ОРКСЭ через изучение нормативных документов</a:t>
            </a:r>
          </a:p>
        </p:txBody>
      </p:sp>
      <p:pic>
        <p:nvPicPr>
          <p:cNvPr id="4103" name="Picture 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85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38200" y="4686300"/>
            <a:ext cx="2895600" cy="10160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dirty="0">
                <a:latin typeface="Georgia" panose="02040502050405020303" pitchFamily="18" charset="0"/>
              </a:rPr>
              <a:t>Осуществление информационной поддержки учителей 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781550" y="4378325"/>
            <a:ext cx="2895600" cy="13239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2000" dirty="0">
                <a:latin typeface="Georgia" panose="02040502050405020303" pitchFamily="18" charset="0"/>
              </a:rPr>
              <a:t>Создание банка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2000" dirty="0">
                <a:latin typeface="Georgia" panose="02040502050405020303" pitchFamily="18" charset="0"/>
              </a:rPr>
              <a:t>методической поддержки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2000" dirty="0">
                <a:latin typeface="Georgia" panose="02040502050405020303" pitchFamily="18" charset="0"/>
              </a:rPr>
              <a:t>педагогов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524500" y="1493838"/>
            <a:ext cx="2895600" cy="10144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2000" dirty="0">
                <a:latin typeface="Georgia" panose="02040502050405020303" pitchFamily="18" charset="0"/>
              </a:rPr>
              <a:t>Проведение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2000" dirty="0">
                <a:latin typeface="Georgia" panose="02040502050405020303" pitchFamily="18" charset="0"/>
              </a:rPr>
              <a:t>мастер-классов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2000" dirty="0">
                <a:latin typeface="Georgia" panose="02040502050405020303" pitchFamily="18" charset="0"/>
              </a:rPr>
              <a:t>и творческих встреч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67000" y="57150"/>
            <a:ext cx="3962400" cy="911225"/>
          </a:xfrm>
          <a:prstGeom prst="roundRect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8E0000"/>
                </a:solidFill>
                <a:latin typeface="Georgia" panose="02040502050405020303" pitchFamily="18" charset="0"/>
              </a:rPr>
              <a:t>ЗАДАЧИ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14" name="Прямоугольный треугольник 13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620000" cy="9779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8E0000"/>
                </a:solidFill>
                <a:latin typeface="Georgia" pitchFamily="18" charset="0"/>
              </a:rPr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828800"/>
            <a:ext cx="8077200" cy="3671888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90000"/>
              </a:lnSpc>
              <a:buFontTx/>
              <a:buNone/>
              <a:defRPr/>
            </a:pPr>
            <a:r>
              <a:rPr lang="ru-RU" sz="3225" dirty="0">
                <a:solidFill>
                  <a:srgbClr val="431117"/>
                </a:solidFill>
                <a:latin typeface="Georgia" panose="02040502050405020303" pitchFamily="18" charset="0"/>
              </a:rPr>
              <a:t>Профессиональная </a:t>
            </a:r>
            <a:r>
              <a:rPr lang="ru-RU" sz="3225" dirty="0" smtClean="0">
                <a:solidFill>
                  <a:srgbClr val="431117"/>
                </a:solidFill>
                <a:latin typeface="Georgia" panose="02040502050405020303" pitchFamily="18" charset="0"/>
              </a:rPr>
              <a:t>готовность педагогов</a:t>
            </a:r>
            <a:r>
              <a:rPr lang="ru-RU" sz="3225" dirty="0">
                <a:solidFill>
                  <a:srgbClr val="431117"/>
                </a:solidFill>
                <a:latin typeface="Georgia" panose="02040502050405020303" pitchFamily="18" charset="0"/>
              </a:rPr>
              <a:t>:</a:t>
            </a:r>
          </a:p>
          <a:p>
            <a:pPr eaLnBrk="1" fontAlgn="auto" hangingPunct="1">
              <a:lnSpc>
                <a:spcPct val="90000"/>
              </a:lnSpc>
              <a:buFontTx/>
              <a:buNone/>
              <a:defRPr/>
            </a:pPr>
            <a:endParaRPr lang="ru-RU" sz="3225" dirty="0">
              <a:solidFill>
                <a:srgbClr val="431117"/>
              </a:solidFill>
              <a:latin typeface="Georgia" panose="02040502050405020303" pitchFamily="18" charset="0"/>
            </a:endParaRPr>
          </a:p>
          <a:p>
            <a:pPr algn="just" eaLnBrk="1" fontAlgn="auto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225" dirty="0" smtClean="0">
                <a:solidFill>
                  <a:srgbClr val="431117"/>
                </a:solidFill>
                <a:latin typeface="Georgia" panose="02040502050405020303" pitchFamily="18" charset="0"/>
              </a:rPr>
              <a:t>к </a:t>
            </a:r>
            <a:r>
              <a:rPr lang="ru-RU" sz="3225" dirty="0">
                <a:solidFill>
                  <a:srgbClr val="431117"/>
                </a:solidFill>
                <a:latin typeface="Georgia" panose="02040502050405020303" pitchFamily="18" charset="0"/>
              </a:rPr>
              <a:t>реализации идей и главной </a:t>
            </a:r>
            <a:r>
              <a:rPr lang="ru-RU" sz="3225">
                <a:solidFill>
                  <a:srgbClr val="431117"/>
                </a:solidFill>
                <a:latin typeface="Georgia" panose="02040502050405020303" pitchFamily="18" charset="0"/>
              </a:rPr>
              <a:t>цели </a:t>
            </a:r>
            <a:r>
              <a:rPr lang="ru-RU" sz="3225" smtClean="0">
                <a:solidFill>
                  <a:srgbClr val="431117"/>
                </a:solidFill>
                <a:latin typeface="Georgia" panose="02040502050405020303" pitchFamily="18" charset="0"/>
              </a:rPr>
              <a:t>учебного </a:t>
            </a:r>
            <a:r>
              <a:rPr lang="ru-RU" sz="3225" dirty="0">
                <a:solidFill>
                  <a:srgbClr val="431117"/>
                </a:solidFill>
                <a:latin typeface="Georgia" panose="02040502050405020303" pitchFamily="18" charset="0"/>
              </a:rPr>
              <a:t>курса, </a:t>
            </a:r>
          </a:p>
          <a:p>
            <a:pPr algn="just" eaLnBrk="1" fontAlgn="auto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225" dirty="0" smtClean="0">
                <a:solidFill>
                  <a:srgbClr val="431117"/>
                </a:solidFill>
                <a:latin typeface="Georgia" panose="02040502050405020303" pitchFamily="18" charset="0"/>
              </a:rPr>
              <a:t>к </a:t>
            </a:r>
            <a:r>
              <a:rPr lang="ru-RU" sz="3225" dirty="0">
                <a:solidFill>
                  <a:srgbClr val="431117"/>
                </a:solidFill>
                <a:latin typeface="Georgia" panose="02040502050405020303" pitchFamily="18" charset="0"/>
              </a:rPr>
              <a:t>проектированию, </a:t>
            </a:r>
          </a:p>
          <a:p>
            <a:pPr algn="just" eaLnBrk="1" fontAlgn="auto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225" dirty="0" smtClean="0">
                <a:solidFill>
                  <a:srgbClr val="431117"/>
                </a:solidFill>
                <a:latin typeface="Georgia" panose="02040502050405020303" pitchFamily="18" charset="0"/>
              </a:rPr>
              <a:t>объективному </a:t>
            </a:r>
            <a:r>
              <a:rPr lang="ru-RU" sz="3225" dirty="0">
                <a:solidFill>
                  <a:srgbClr val="431117"/>
                </a:solidFill>
                <a:latin typeface="Georgia" panose="02040502050405020303" pitchFamily="18" charset="0"/>
              </a:rPr>
              <a:t>анализу и самоанализу уроков ОРКСЭ.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10" name="Прямоугольный треугольник 9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C1C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847725" y="457200"/>
            <a:ext cx="7524750" cy="9779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8E0000"/>
                </a:solidFill>
                <a:latin typeface="Georgia" pitchFamily="18" charset="0"/>
              </a:rPr>
              <a:t>Этапы взаимодействия: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604838" y="1524000"/>
            <a:ext cx="8010525" cy="4419600"/>
          </a:xfrm>
        </p:spPr>
        <p:txBody>
          <a:bodyPr/>
          <a:lstStyle/>
          <a:p>
            <a:pPr marL="514350" indent="-514350" algn="just" eaLnBrk="1" hangingPunct="1">
              <a:buFontTx/>
              <a:buAutoNum type="arabicPeriod"/>
            </a:pPr>
            <a:r>
              <a:rPr lang="ru-RU" altLang="ru-RU" sz="2800" smtClean="0">
                <a:solidFill>
                  <a:srgbClr val="431117"/>
                </a:solidFill>
                <a:latin typeface="Georgia" pitchFamily="18" charset="0"/>
              </a:rPr>
              <a:t>Принятие идеологии учебного курса ОРКСЭ.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ru-RU" altLang="ru-RU" sz="2800" smtClean="0">
                <a:solidFill>
                  <a:srgbClr val="431117"/>
                </a:solidFill>
                <a:latin typeface="Georgia" pitchFamily="18" charset="0"/>
              </a:rPr>
              <a:t>Осмысление собственного опыта  в свете его требований.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ru-RU" altLang="ru-RU" sz="2800" smtClean="0">
                <a:solidFill>
                  <a:srgbClr val="431117"/>
                </a:solidFill>
                <a:latin typeface="Georgia" pitchFamily="18" charset="0"/>
              </a:rPr>
              <a:t>Освоение в совместной практической деятельности системы требований к условиям и результатам освоения учебного курса ОРКСЭ, а также системы оценки достижения планируемых результатов.</a:t>
            </a:r>
            <a:endParaRPr lang="ru-RU" altLang="ru-RU" sz="2800" smtClean="0">
              <a:latin typeface="Georgia" pitchFamily="18" charset="0"/>
            </a:endParaRPr>
          </a:p>
        </p:txBody>
      </p:sp>
      <p:pic>
        <p:nvPicPr>
          <p:cNvPr id="6149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7" name="Прямоугольный треугольник 6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5257800" y="1077913"/>
            <a:ext cx="3429000" cy="2419350"/>
          </a:xfrm>
          <a:prstGeom prst="foldedCorner">
            <a:avLst>
              <a:gd name="adj" fmla="val 23069"/>
            </a:avLst>
          </a:prstGeom>
          <a:solidFill>
            <a:srgbClr val="FF99CC"/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 altLang="ru-RU" dirty="0"/>
          </a:p>
        </p:txBody>
      </p:sp>
      <p:sp>
        <p:nvSpPr>
          <p:cNvPr id="7171" name="AutoShape 9"/>
          <p:cNvSpPr>
            <a:spLocks noChangeArrowheads="1"/>
          </p:cNvSpPr>
          <p:nvPr/>
        </p:nvSpPr>
        <p:spPr bwMode="auto">
          <a:xfrm>
            <a:off x="4419600" y="3795713"/>
            <a:ext cx="3429000" cy="26670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7172" name="AutoShape 10"/>
          <p:cNvSpPr>
            <a:spLocks noChangeArrowheads="1"/>
          </p:cNvSpPr>
          <p:nvPr/>
        </p:nvSpPr>
        <p:spPr bwMode="auto">
          <a:xfrm>
            <a:off x="381000" y="1295400"/>
            <a:ext cx="3810000" cy="48006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pic>
        <p:nvPicPr>
          <p:cNvPr id="7173" name="Picture 1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0" y="35496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815975" y="2119313"/>
            <a:ext cx="2895600" cy="286226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000" dirty="0">
                <a:latin typeface="Georgia" panose="02040502050405020303" pitchFamily="18" charset="0"/>
              </a:rPr>
              <a:t>Организация семинаров, круглых столов по изучению нормативных документов, теоретических вопросов, связанных с преподаванием курса ОРКСЭ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686300" y="4237038"/>
            <a:ext cx="2895600" cy="163036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2000" dirty="0">
                <a:latin typeface="Georgia" panose="02040502050405020303" pitchFamily="18" charset="0"/>
              </a:rPr>
              <a:t>Организация фестиваля открытых уроков по курсу ОРКСЭ, конкурса технологических карт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524500" y="1639888"/>
            <a:ext cx="2895600" cy="132238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2000" dirty="0">
                <a:latin typeface="Georgia" panose="02040502050405020303" pitchFamily="18" charset="0"/>
              </a:rPr>
              <a:t>Организация экскурсий, встреч с представителями конфессий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0600" y="146050"/>
            <a:ext cx="7620000" cy="704850"/>
          </a:xfrm>
          <a:prstGeom prst="roundRect">
            <a:avLst/>
          </a:prstGeom>
          <a:solidFill>
            <a:srgbClr val="FFFF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153133"/>
                </a:solidFill>
                <a:latin typeface="Georgia" panose="02040502050405020303" pitchFamily="18" charset="0"/>
              </a:rPr>
              <a:t>НАПРАВЛЕНИЯ РАБОТЫ 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14" name="Прямоугольный треугольник 13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  <p:pic>
        <p:nvPicPr>
          <p:cNvPr id="7179" name="Picture 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4456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7937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B6DCE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</p:txBody>
      </p:sp>
      <p:pic>
        <p:nvPicPr>
          <p:cNvPr id="8195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 rot="10800000">
            <a:off x="762000" y="472882"/>
            <a:ext cx="4769493" cy="2861696"/>
          </a:xfrm>
          <a:solidFill>
            <a:srgbClr val="FFFFFF">
              <a:shade val="85000"/>
            </a:srgbClr>
          </a:solidFill>
          <a:ln w="88900" cap="sq">
            <a:solidFill>
              <a:srgbClr val="F8A142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 rot="10800000">
            <a:off x="3962400" y="2936312"/>
            <a:ext cx="4741579" cy="2844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A14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9" name="Прямоугольный треугольник 8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6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481013" y="3686175"/>
            <a:ext cx="3368675" cy="2362200"/>
          </a:xfrm>
          <a:prstGeom prst="roundRect">
            <a:avLst/>
          </a:prstGeom>
          <a:ln w="25400">
            <a:solidFill>
              <a:srgbClr val="628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Семинар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«Нормативные материалы и методические рекомендации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«Об обучении ОРКСЭ в общеобразовательных учреждениях РФ».</a:t>
            </a:r>
          </a:p>
        </p:txBody>
      </p:sp>
      <p:pic>
        <p:nvPicPr>
          <p:cNvPr id="8200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3705458" y="2933978"/>
            <a:ext cx="4358490" cy="326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80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19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7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9" name="Прямоугольный треугольник 8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606425" y="3824288"/>
            <a:ext cx="2873375" cy="1952625"/>
          </a:xfrm>
          <a:prstGeom prst="roundRect">
            <a:avLst/>
          </a:prstGeom>
          <a:solidFill>
            <a:srgbClr val="FFFFC9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Круглый стол «Представление опыта работы педагогов ОРКСЭ»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4373672" y="762000"/>
            <a:ext cx="4245428" cy="3184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80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545933" y="454148"/>
            <a:ext cx="3966469" cy="297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80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rgbClr val="FED9C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 sz="4400">
              <a:solidFill>
                <a:srgbClr val="153133"/>
              </a:solidFill>
              <a:latin typeface="Georgia" pitchFamily="18" charset="0"/>
            </a:endParaRPr>
          </a:p>
          <a:p>
            <a:pPr algn="ctr" eaLnBrk="1" hangingPunct="1"/>
            <a:endParaRPr lang="ru-RU" altLang="ru-RU" sz="4000">
              <a:solidFill>
                <a:srgbClr val="153133"/>
              </a:solidFill>
              <a:latin typeface="Georg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 rot="5400000">
            <a:off x="-216103" y="1214078"/>
            <a:ext cx="4136324" cy="2481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A80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3063" y="-26988"/>
            <a:ext cx="7620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7086600" y="4800600"/>
            <a:ext cx="2155825" cy="2114550"/>
            <a:chOff x="7086600" y="4800600"/>
            <a:chExt cx="2155365" cy="2114757"/>
          </a:xfrm>
        </p:grpSpPr>
        <p:sp>
          <p:nvSpPr>
            <p:cNvPr id="10" name="Прямоугольный треугольник 9"/>
            <p:cNvSpPr/>
            <p:nvPr/>
          </p:nvSpPr>
          <p:spPr>
            <a:xfrm rot="16200000">
              <a:off x="7086292" y="4800908"/>
              <a:ext cx="1981394" cy="1980777"/>
            </a:xfrm>
            <a:prstGeom prst="rtTriangle">
              <a:avLst/>
            </a:prstGeom>
            <a:solidFill>
              <a:schemeClr val="dk1">
                <a:alpha val="50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18898210">
              <a:off x="7962541" y="5635933"/>
              <a:ext cx="1238907" cy="13199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>
              <a:prstTxWarp prst="textTriangleInverted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>
                  <a:ln w="12700">
                    <a:solidFill>
                      <a:schemeClr val="bg1"/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Sochi2014" panose="020B0404020204080304" pitchFamily="34" charset="-52"/>
                </a:rPr>
                <a:t>ОРКСЭ</a:t>
              </a: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5849938" y="473075"/>
            <a:ext cx="2803525" cy="1981200"/>
          </a:xfrm>
          <a:prstGeom prst="roundRect">
            <a:avLst/>
          </a:prstGeom>
          <a:solidFill>
            <a:srgbClr val="FED9C2"/>
          </a:solidFill>
          <a:ln w="31750">
            <a:solidFill>
              <a:srgbClr val="FFBE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Экскурсия по «православным местам» Иркутска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/>
          </a:blip>
          <a:stretch>
            <a:fillRect/>
          </a:stretch>
        </p:blipFill>
        <p:spPr>
          <a:xfrm rot="5400000">
            <a:off x="2413799" y="2631182"/>
            <a:ext cx="4546600" cy="2727959"/>
          </a:xfrm>
          <a:solidFill>
            <a:srgbClr val="FFFFFF">
              <a:shade val="85000"/>
            </a:srgbClr>
          </a:solidFill>
          <a:ln w="88900" cap="sq">
            <a:solidFill>
              <a:srgbClr val="DA8008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635</Words>
  <Application>Microsoft Office PowerPoint</Application>
  <PresentationFormat>Экран (4:3)</PresentationFormat>
  <Paragraphs>176</Paragraphs>
  <Slides>28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Ожидаемые результаты</vt:lpstr>
      <vt:lpstr>Этапы взаимодействия: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Заседание межведомственного координационного совета  по введению ОРКСЭ</vt:lpstr>
      <vt:lpstr>Слайд 16</vt:lpstr>
      <vt:lpstr>Слайд 17</vt:lpstr>
      <vt:lpstr>Слайд 18</vt:lpstr>
      <vt:lpstr>Проект взаимодействия ММО ЛПО на 2016/2017 уч.г.</vt:lpstr>
      <vt:lpstr>Проект взаимодействия ММО ЛПО на 2016/2017 уч.г.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1</cp:revision>
  <dcterms:created xsi:type="dcterms:W3CDTF">2016-08-31T11:40:18Z</dcterms:created>
  <dcterms:modified xsi:type="dcterms:W3CDTF">2016-08-31T11:42:24Z</dcterms:modified>
</cp:coreProperties>
</file>