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CBABB-6A81-4190-AB31-941FDEFD5990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D26D003-8003-4175-B708-A07C307E516F}">
      <dgm:prSet phldrT="[Текст]" custT="1"/>
      <dgm:spPr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9000">
              <a:schemeClr val="accent2">
                <a:hueOff val="0"/>
                <a:satOff val="0"/>
                <a:lumOff val="0"/>
                <a:tint val="47000"/>
                <a:satMod val="275000"/>
                <a:alpha val="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</a:gradFill>
      </dgm:spPr>
      <dgm:t>
        <a:bodyPr/>
        <a:lstStyle/>
        <a:p>
          <a:r>
            <a:rPr lang="ru-RU" sz="1600" dirty="0" smtClean="0"/>
            <a:t>непоследовательность действий, приводящий к нарушению трудовых прав работников </a:t>
          </a:r>
          <a:endParaRPr lang="ru-RU" sz="1600" dirty="0"/>
        </a:p>
      </dgm:t>
    </dgm:pt>
    <dgm:pt modelId="{E67F8A6F-6736-49F2-9401-D18E67804253}" type="parTrans" cxnId="{FDBEB59E-0869-4FA1-B511-858A01B3B931}">
      <dgm:prSet/>
      <dgm:spPr/>
      <dgm:t>
        <a:bodyPr/>
        <a:lstStyle/>
        <a:p>
          <a:endParaRPr lang="ru-RU"/>
        </a:p>
      </dgm:t>
    </dgm:pt>
    <dgm:pt modelId="{E7997E54-8AA6-4212-AA99-D84F1B1ADA5E}" type="sibTrans" cxnId="{FDBEB59E-0869-4FA1-B511-858A01B3B931}">
      <dgm:prSet/>
      <dgm:spPr/>
      <dgm:t>
        <a:bodyPr/>
        <a:lstStyle/>
        <a:p>
          <a:endParaRPr lang="ru-RU"/>
        </a:p>
      </dgm:t>
    </dgm:pt>
    <dgm:pt modelId="{3E54548C-7CF8-4645-98F0-CF6AFF7F67DD}">
      <dgm:prSet custT="1"/>
      <dgm:spPr/>
      <dgm:t>
        <a:bodyPr/>
        <a:lstStyle/>
        <a:p>
          <a:r>
            <a:rPr lang="ru-RU" sz="1600" dirty="0" smtClean="0"/>
            <a:t>недостаточность (отсутствие) средств в фондах стимулирования </a:t>
          </a:r>
        </a:p>
      </dgm:t>
    </dgm:pt>
    <dgm:pt modelId="{E55B466A-4089-4B73-8E1E-52D46E0D9844}" type="parTrans" cxnId="{9EC6EEEC-309F-4E20-96DE-A58BA560347F}">
      <dgm:prSet/>
      <dgm:spPr/>
      <dgm:t>
        <a:bodyPr/>
        <a:lstStyle/>
        <a:p>
          <a:endParaRPr lang="ru-RU"/>
        </a:p>
      </dgm:t>
    </dgm:pt>
    <dgm:pt modelId="{C280ED34-3049-489A-A0D2-B51725AB1E5F}" type="sibTrans" cxnId="{9EC6EEEC-309F-4E20-96DE-A58BA560347F}">
      <dgm:prSet/>
      <dgm:spPr/>
      <dgm:t>
        <a:bodyPr/>
        <a:lstStyle/>
        <a:p>
          <a:endParaRPr lang="ru-RU"/>
        </a:p>
      </dgm:t>
    </dgm:pt>
    <dgm:pt modelId="{2E8FD8DB-FFC5-4763-9A2F-9BB24C5AC72B}">
      <dgm:prSet custT="1"/>
      <dgm:spPr/>
      <dgm:t>
        <a:bodyPr/>
        <a:lstStyle/>
        <a:p>
          <a:r>
            <a:rPr lang="ru-RU" sz="1600" dirty="0" smtClean="0"/>
            <a:t>подгон  показателей эффективности под уже достигнутые результаты деятельности (нет направленности на решение проблем образования и его развитие)  </a:t>
          </a:r>
        </a:p>
      </dgm:t>
    </dgm:pt>
    <dgm:pt modelId="{F4B20A5C-9000-481B-8B47-FCFAD7084F83}" type="parTrans" cxnId="{6EA24B60-4F81-45C4-9A95-54DD96DA5518}">
      <dgm:prSet/>
      <dgm:spPr/>
      <dgm:t>
        <a:bodyPr/>
        <a:lstStyle/>
        <a:p>
          <a:endParaRPr lang="ru-RU"/>
        </a:p>
      </dgm:t>
    </dgm:pt>
    <dgm:pt modelId="{B0B0D758-DE7C-4992-8686-A14E6A262A71}" type="sibTrans" cxnId="{6EA24B60-4F81-45C4-9A95-54DD96DA5518}">
      <dgm:prSet/>
      <dgm:spPr/>
      <dgm:t>
        <a:bodyPr/>
        <a:lstStyle/>
        <a:p>
          <a:endParaRPr lang="ru-RU"/>
        </a:p>
      </dgm:t>
    </dgm:pt>
    <dgm:pt modelId="{2F374032-ABE5-40F1-936B-2B3CEE580916}">
      <dgm:prSet custT="1"/>
      <dgm:spPr/>
      <dgm:t>
        <a:bodyPr/>
        <a:lstStyle/>
        <a:p>
          <a:r>
            <a:rPr lang="ru-RU" sz="1600" dirty="0" smtClean="0"/>
            <a:t>увеличение нагрузки работников без изменения содержания труда (в целях увеличения средней заработной платы) при снижении качества и эффективности</a:t>
          </a:r>
        </a:p>
      </dgm:t>
    </dgm:pt>
    <dgm:pt modelId="{0537F2C4-982F-44B9-8BFA-10B214197D1A}" type="parTrans" cxnId="{CE4BCF41-5770-4C00-9829-244A9375D5F5}">
      <dgm:prSet/>
      <dgm:spPr/>
      <dgm:t>
        <a:bodyPr/>
        <a:lstStyle/>
        <a:p>
          <a:endParaRPr lang="ru-RU"/>
        </a:p>
      </dgm:t>
    </dgm:pt>
    <dgm:pt modelId="{ADC30181-A35D-4815-BC04-681733312462}" type="sibTrans" cxnId="{CE4BCF41-5770-4C00-9829-244A9375D5F5}">
      <dgm:prSet/>
      <dgm:spPr/>
      <dgm:t>
        <a:bodyPr/>
        <a:lstStyle/>
        <a:p>
          <a:endParaRPr lang="ru-RU"/>
        </a:p>
      </dgm:t>
    </dgm:pt>
    <dgm:pt modelId="{86AE388D-452E-4B2B-ADCE-51B00F479222}">
      <dgm:prSet custT="1"/>
      <dgm:spPr/>
      <dgm:t>
        <a:bodyPr/>
        <a:lstStyle/>
        <a:p>
          <a:r>
            <a:rPr lang="ru-RU" sz="1600" dirty="0" smtClean="0"/>
            <a:t>отсутствие рынка «рабочей силы» </a:t>
          </a:r>
        </a:p>
      </dgm:t>
    </dgm:pt>
    <dgm:pt modelId="{BB78DCE1-8B3C-49B2-9265-ED56F73D6A91}" type="parTrans" cxnId="{F5333CD2-2FEC-4808-B20F-63AABE2DDD41}">
      <dgm:prSet/>
      <dgm:spPr/>
      <dgm:t>
        <a:bodyPr/>
        <a:lstStyle/>
        <a:p>
          <a:endParaRPr lang="ru-RU"/>
        </a:p>
      </dgm:t>
    </dgm:pt>
    <dgm:pt modelId="{CD4D4DC3-6B78-42B5-9FAA-A1C6DE19D8DD}" type="sibTrans" cxnId="{F5333CD2-2FEC-4808-B20F-63AABE2DDD41}">
      <dgm:prSet/>
      <dgm:spPr/>
      <dgm:t>
        <a:bodyPr/>
        <a:lstStyle/>
        <a:p>
          <a:endParaRPr lang="ru-RU"/>
        </a:p>
      </dgm:t>
    </dgm:pt>
    <dgm:pt modelId="{DA5424FF-1EF4-4D94-9258-F70C01DEEB46}">
      <dgm:prSet custT="1"/>
      <dgm:spPr/>
      <dgm:t>
        <a:bodyPr/>
        <a:lstStyle/>
        <a:p>
          <a:r>
            <a:rPr lang="ru-RU" sz="1600" dirty="0" smtClean="0"/>
            <a:t>неготовность к принятию эффективных управленческих решений на всех уровнях </a:t>
          </a:r>
        </a:p>
      </dgm:t>
    </dgm:pt>
    <dgm:pt modelId="{4CEE1B9F-F397-42EE-A1AB-A06BA1B6E765}" type="parTrans" cxnId="{EC7F6BB1-181B-4309-A593-591F9DB3942D}">
      <dgm:prSet/>
      <dgm:spPr/>
      <dgm:t>
        <a:bodyPr/>
        <a:lstStyle/>
        <a:p>
          <a:endParaRPr lang="ru-RU"/>
        </a:p>
      </dgm:t>
    </dgm:pt>
    <dgm:pt modelId="{6F955C7D-370C-480D-8B43-D068880E2F32}" type="sibTrans" cxnId="{EC7F6BB1-181B-4309-A593-591F9DB3942D}">
      <dgm:prSet/>
      <dgm:spPr/>
      <dgm:t>
        <a:bodyPr/>
        <a:lstStyle/>
        <a:p>
          <a:endParaRPr lang="ru-RU"/>
        </a:p>
      </dgm:t>
    </dgm:pt>
    <dgm:pt modelId="{BEE58641-6299-43CF-93B4-AA716D2383B8}">
      <dgm:prSet/>
      <dgm:spPr/>
      <dgm:t>
        <a:bodyPr/>
        <a:lstStyle/>
        <a:p>
          <a:r>
            <a:rPr lang="ru-RU" dirty="0" smtClean="0"/>
            <a:t>…………………………………………………….</a:t>
          </a:r>
        </a:p>
      </dgm:t>
    </dgm:pt>
    <dgm:pt modelId="{7D7AF77E-E179-4056-8DB8-35DC8A0C1E2A}" type="parTrans" cxnId="{F6700F93-86E9-4D89-9603-3067996AED53}">
      <dgm:prSet/>
      <dgm:spPr/>
      <dgm:t>
        <a:bodyPr/>
        <a:lstStyle/>
        <a:p>
          <a:endParaRPr lang="ru-RU"/>
        </a:p>
      </dgm:t>
    </dgm:pt>
    <dgm:pt modelId="{D2282C4D-F98D-4C86-9577-52FF45A43821}" type="sibTrans" cxnId="{F6700F93-86E9-4D89-9603-3067996AED53}">
      <dgm:prSet/>
      <dgm:spPr/>
      <dgm:t>
        <a:bodyPr/>
        <a:lstStyle/>
        <a:p>
          <a:endParaRPr lang="ru-RU"/>
        </a:p>
      </dgm:t>
    </dgm:pt>
    <dgm:pt modelId="{CB46FAA7-E898-42B2-8844-9B090637DF22}" type="pres">
      <dgm:prSet presAssocID="{EF5CBABB-6A81-4190-AB31-941FDEFD59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D93C628-6E30-4150-9AED-7AC7CD493A7F}" type="pres">
      <dgm:prSet presAssocID="{EF5CBABB-6A81-4190-AB31-941FDEFD5990}" presName="Name1" presStyleCnt="0"/>
      <dgm:spPr/>
    </dgm:pt>
    <dgm:pt modelId="{12A7C180-A57B-47B0-9FF4-FC22EA47FDA2}" type="pres">
      <dgm:prSet presAssocID="{EF5CBABB-6A81-4190-AB31-941FDEFD5990}" presName="cycle" presStyleCnt="0"/>
      <dgm:spPr/>
    </dgm:pt>
    <dgm:pt modelId="{6FA39B0B-B326-49CE-A5A4-55208F4A3816}" type="pres">
      <dgm:prSet presAssocID="{EF5CBABB-6A81-4190-AB31-941FDEFD5990}" presName="srcNode" presStyleLbl="node1" presStyleIdx="0" presStyleCnt="7"/>
      <dgm:spPr/>
    </dgm:pt>
    <dgm:pt modelId="{A4729E3B-0522-453D-96EB-61DB881E3369}" type="pres">
      <dgm:prSet presAssocID="{EF5CBABB-6A81-4190-AB31-941FDEFD5990}" presName="conn" presStyleLbl="parChTrans1D2" presStyleIdx="0" presStyleCnt="1"/>
      <dgm:spPr/>
      <dgm:t>
        <a:bodyPr/>
        <a:lstStyle/>
        <a:p>
          <a:endParaRPr lang="ru-RU"/>
        </a:p>
      </dgm:t>
    </dgm:pt>
    <dgm:pt modelId="{BF74D626-519E-4AB6-BE02-034410386D73}" type="pres">
      <dgm:prSet presAssocID="{EF5CBABB-6A81-4190-AB31-941FDEFD5990}" presName="extraNode" presStyleLbl="node1" presStyleIdx="0" presStyleCnt="7"/>
      <dgm:spPr/>
    </dgm:pt>
    <dgm:pt modelId="{BF23B388-53AA-48EF-86DA-6C21C8CF6916}" type="pres">
      <dgm:prSet presAssocID="{EF5CBABB-6A81-4190-AB31-941FDEFD5990}" presName="dstNode" presStyleLbl="node1" presStyleIdx="0" presStyleCnt="7"/>
      <dgm:spPr/>
    </dgm:pt>
    <dgm:pt modelId="{ACACB081-7B32-406B-9C2F-E1A47585367F}" type="pres">
      <dgm:prSet presAssocID="{3D26D003-8003-4175-B708-A07C307E516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47C1F-1DB8-4091-B8A0-67E84803AF65}" type="pres">
      <dgm:prSet presAssocID="{3D26D003-8003-4175-B708-A07C307E516F}" presName="accent_1" presStyleCnt="0"/>
      <dgm:spPr/>
    </dgm:pt>
    <dgm:pt modelId="{4BA1A0EE-4BA0-4426-B7D5-FE4DE8DBF87B}" type="pres">
      <dgm:prSet presAssocID="{3D26D003-8003-4175-B708-A07C307E516F}" presName="accentRepeatNode" presStyleLbl="solidFgAcc1" presStyleIdx="0" presStyleCnt="7"/>
      <dgm:spPr/>
    </dgm:pt>
    <dgm:pt modelId="{6BE3903E-B832-4BF2-BEC1-0420AA00363E}" type="pres">
      <dgm:prSet presAssocID="{3E54548C-7CF8-4645-98F0-CF6AFF7F67DD}" presName="text_2" presStyleLbl="node1" presStyleIdx="1" presStyleCnt="7" custScaleX="98187" custLinFactNeighborX="1194" custLinFactNeighborY="3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241D1-5DCC-4039-BD98-68786B651736}" type="pres">
      <dgm:prSet presAssocID="{3E54548C-7CF8-4645-98F0-CF6AFF7F67DD}" presName="accent_2" presStyleCnt="0"/>
      <dgm:spPr/>
    </dgm:pt>
    <dgm:pt modelId="{D1F8D926-F5B7-4159-BCF9-6A246CE24DFD}" type="pres">
      <dgm:prSet presAssocID="{3E54548C-7CF8-4645-98F0-CF6AFF7F67DD}" presName="accentRepeatNode" presStyleLbl="solidFgAcc1" presStyleIdx="1" presStyleCnt="7"/>
      <dgm:spPr/>
    </dgm:pt>
    <dgm:pt modelId="{02203DE1-C881-4924-AE7D-CABC4A93F9A1}" type="pres">
      <dgm:prSet presAssocID="{2E8FD8DB-FFC5-4763-9A2F-9BB24C5AC72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48D14-B870-41B5-BFE8-B5CA9F53E30E}" type="pres">
      <dgm:prSet presAssocID="{2E8FD8DB-FFC5-4763-9A2F-9BB24C5AC72B}" presName="accent_3" presStyleCnt="0"/>
      <dgm:spPr/>
    </dgm:pt>
    <dgm:pt modelId="{00628EC3-C0CC-45FD-9415-CC6581233551}" type="pres">
      <dgm:prSet presAssocID="{2E8FD8DB-FFC5-4763-9A2F-9BB24C5AC72B}" presName="accentRepeatNode" presStyleLbl="solidFgAcc1" presStyleIdx="2" presStyleCnt="7"/>
      <dgm:spPr/>
    </dgm:pt>
    <dgm:pt modelId="{D72A8983-753E-4135-A8CE-EA723E502A0F}" type="pres">
      <dgm:prSet presAssocID="{2F374032-ABE5-40F1-936B-2B3CEE58091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F28D7-4215-4393-8D6F-B1F89419AC80}" type="pres">
      <dgm:prSet presAssocID="{2F374032-ABE5-40F1-936B-2B3CEE580916}" presName="accent_4" presStyleCnt="0"/>
      <dgm:spPr/>
    </dgm:pt>
    <dgm:pt modelId="{8D048D11-EF03-4C6B-9222-915839625806}" type="pres">
      <dgm:prSet presAssocID="{2F374032-ABE5-40F1-936B-2B3CEE580916}" presName="accentRepeatNode" presStyleLbl="solidFgAcc1" presStyleIdx="3" presStyleCnt="7"/>
      <dgm:spPr/>
    </dgm:pt>
    <dgm:pt modelId="{02E33C62-CB7A-4172-9C1B-069ABFAD2480}" type="pres">
      <dgm:prSet presAssocID="{86AE388D-452E-4B2B-ADCE-51B00F47922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85CBE-C3D4-4C31-B9C2-F995C4653AF7}" type="pres">
      <dgm:prSet presAssocID="{86AE388D-452E-4B2B-ADCE-51B00F479222}" presName="accent_5" presStyleCnt="0"/>
      <dgm:spPr/>
    </dgm:pt>
    <dgm:pt modelId="{525B1F18-C72A-4357-BE7F-DDBE3C0E4849}" type="pres">
      <dgm:prSet presAssocID="{86AE388D-452E-4B2B-ADCE-51B00F479222}" presName="accentRepeatNode" presStyleLbl="solidFgAcc1" presStyleIdx="4" presStyleCnt="7"/>
      <dgm:spPr/>
    </dgm:pt>
    <dgm:pt modelId="{EFB910B0-A0BB-4B0F-9B4D-642224AC9ED5}" type="pres">
      <dgm:prSet presAssocID="{DA5424FF-1EF4-4D94-9258-F70C01DEEB4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F95D6-DAAB-47C5-8F8D-5297A99727F6}" type="pres">
      <dgm:prSet presAssocID="{DA5424FF-1EF4-4D94-9258-F70C01DEEB46}" presName="accent_6" presStyleCnt="0"/>
      <dgm:spPr/>
    </dgm:pt>
    <dgm:pt modelId="{FD00A9A3-C628-457A-BAC3-00DE5264120D}" type="pres">
      <dgm:prSet presAssocID="{DA5424FF-1EF4-4D94-9258-F70C01DEEB46}" presName="accentRepeatNode" presStyleLbl="solidFgAcc1" presStyleIdx="5" presStyleCnt="7"/>
      <dgm:spPr/>
    </dgm:pt>
    <dgm:pt modelId="{0E6D4F0E-879D-415D-9E4D-231DBF4DFA8E}" type="pres">
      <dgm:prSet presAssocID="{BEE58641-6299-43CF-93B4-AA716D2383B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992A3-532F-4BF7-B368-46B21E0ACBFF}" type="pres">
      <dgm:prSet presAssocID="{BEE58641-6299-43CF-93B4-AA716D2383B8}" presName="accent_7" presStyleCnt="0"/>
      <dgm:spPr/>
    </dgm:pt>
    <dgm:pt modelId="{341D4CA4-AB49-4687-B410-0A4F2998F109}" type="pres">
      <dgm:prSet presAssocID="{BEE58641-6299-43CF-93B4-AA716D2383B8}" presName="accentRepeatNode" presStyleLbl="solidFgAcc1" presStyleIdx="6" presStyleCnt="7"/>
      <dgm:spPr>
        <a:solidFill>
          <a:srgbClr val="FF9900"/>
        </a:solidFill>
      </dgm:spPr>
      <dgm:t>
        <a:bodyPr/>
        <a:lstStyle/>
        <a:p>
          <a:endParaRPr lang="ru-RU"/>
        </a:p>
      </dgm:t>
    </dgm:pt>
  </dgm:ptLst>
  <dgm:cxnLst>
    <dgm:cxn modelId="{7C5DE35C-5E38-4696-A6E8-A770BDDC5239}" type="presOf" srcId="{86AE388D-452E-4B2B-ADCE-51B00F479222}" destId="{02E33C62-CB7A-4172-9C1B-069ABFAD2480}" srcOrd="0" destOrd="0" presId="urn:microsoft.com/office/officeart/2008/layout/VerticalCurvedList"/>
    <dgm:cxn modelId="{018989BB-5D35-4D08-87E2-3A2611971C44}" type="presOf" srcId="{BEE58641-6299-43CF-93B4-AA716D2383B8}" destId="{0E6D4F0E-879D-415D-9E4D-231DBF4DFA8E}" srcOrd="0" destOrd="0" presId="urn:microsoft.com/office/officeart/2008/layout/VerticalCurvedList"/>
    <dgm:cxn modelId="{EC7F6BB1-181B-4309-A593-591F9DB3942D}" srcId="{EF5CBABB-6A81-4190-AB31-941FDEFD5990}" destId="{DA5424FF-1EF4-4D94-9258-F70C01DEEB46}" srcOrd="5" destOrd="0" parTransId="{4CEE1B9F-F397-42EE-A1AB-A06BA1B6E765}" sibTransId="{6F955C7D-370C-480D-8B43-D068880E2F32}"/>
    <dgm:cxn modelId="{E0B4EE7A-9498-4AFA-8FBC-F4BC1E10EEBE}" type="presOf" srcId="{EF5CBABB-6A81-4190-AB31-941FDEFD5990}" destId="{CB46FAA7-E898-42B2-8844-9B090637DF22}" srcOrd="0" destOrd="0" presId="urn:microsoft.com/office/officeart/2008/layout/VerticalCurvedList"/>
    <dgm:cxn modelId="{1BD58114-6080-4420-A2D5-7A1817D84189}" type="presOf" srcId="{2E8FD8DB-FFC5-4763-9A2F-9BB24C5AC72B}" destId="{02203DE1-C881-4924-AE7D-CABC4A93F9A1}" srcOrd="0" destOrd="0" presId="urn:microsoft.com/office/officeart/2008/layout/VerticalCurvedList"/>
    <dgm:cxn modelId="{6EA24B60-4F81-45C4-9A95-54DD96DA5518}" srcId="{EF5CBABB-6A81-4190-AB31-941FDEFD5990}" destId="{2E8FD8DB-FFC5-4763-9A2F-9BB24C5AC72B}" srcOrd="2" destOrd="0" parTransId="{F4B20A5C-9000-481B-8B47-FCFAD7084F83}" sibTransId="{B0B0D758-DE7C-4992-8686-A14E6A262A71}"/>
    <dgm:cxn modelId="{6B1C84D6-07E2-44BD-84EE-0E90D637C637}" type="presOf" srcId="{2F374032-ABE5-40F1-936B-2B3CEE580916}" destId="{D72A8983-753E-4135-A8CE-EA723E502A0F}" srcOrd="0" destOrd="0" presId="urn:microsoft.com/office/officeart/2008/layout/VerticalCurvedList"/>
    <dgm:cxn modelId="{FDBEB59E-0869-4FA1-B511-858A01B3B931}" srcId="{EF5CBABB-6A81-4190-AB31-941FDEFD5990}" destId="{3D26D003-8003-4175-B708-A07C307E516F}" srcOrd="0" destOrd="0" parTransId="{E67F8A6F-6736-49F2-9401-D18E67804253}" sibTransId="{E7997E54-8AA6-4212-AA99-D84F1B1ADA5E}"/>
    <dgm:cxn modelId="{F5333CD2-2FEC-4808-B20F-63AABE2DDD41}" srcId="{EF5CBABB-6A81-4190-AB31-941FDEFD5990}" destId="{86AE388D-452E-4B2B-ADCE-51B00F479222}" srcOrd="4" destOrd="0" parTransId="{BB78DCE1-8B3C-49B2-9265-ED56F73D6A91}" sibTransId="{CD4D4DC3-6B78-42B5-9FAA-A1C6DE19D8DD}"/>
    <dgm:cxn modelId="{F70FD864-82DF-4812-8627-79DB301A63BD}" type="presOf" srcId="{3D26D003-8003-4175-B708-A07C307E516F}" destId="{ACACB081-7B32-406B-9C2F-E1A47585367F}" srcOrd="0" destOrd="0" presId="urn:microsoft.com/office/officeart/2008/layout/VerticalCurvedList"/>
    <dgm:cxn modelId="{CE4BCF41-5770-4C00-9829-244A9375D5F5}" srcId="{EF5CBABB-6A81-4190-AB31-941FDEFD5990}" destId="{2F374032-ABE5-40F1-936B-2B3CEE580916}" srcOrd="3" destOrd="0" parTransId="{0537F2C4-982F-44B9-8BFA-10B214197D1A}" sibTransId="{ADC30181-A35D-4815-BC04-681733312462}"/>
    <dgm:cxn modelId="{7B86C207-11C0-4E03-8FD1-4261BEFCC286}" type="presOf" srcId="{DA5424FF-1EF4-4D94-9258-F70C01DEEB46}" destId="{EFB910B0-A0BB-4B0F-9B4D-642224AC9ED5}" srcOrd="0" destOrd="0" presId="urn:microsoft.com/office/officeart/2008/layout/VerticalCurvedList"/>
    <dgm:cxn modelId="{F6700F93-86E9-4D89-9603-3067996AED53}" srcId="{EF5CBABB-6A81-4190-AB31-941FDEFD5990}" destId="{BEE58641-6299-43CF-93B4-AA716D2383B8}" srcOrd="6" destOrd="0" parTransId="{7D7AF77E-E179-4056-8DB8-35DC8A0C1E2A}" sibTransId="{D2282C4D-F98D-4C86-9577-52FF45A43821}"/>
    <dgm:cxn modelId="{375830DF-9AD6-4954-8B10-40D164D368B0}" type="presOf" srcId="{3E54548C-7CF8-4645-98F0-CF6AFF7F67DD}" destId="{6BE3903E-B832-4BF2-BEC1-0420AA00363E}" srcOrd="0" destOrd="0" presId="urn:microsoft.com/office/officeart/2008/layout/VerticalCurvedList"/>
    <dgm:cxn modelId="{2A067BC9-82B3-40DB-A2B6-12D35AB0F0B8}" type="presOf" srcId="{E7997E54-8AA6-4212-AA99-D84F1B1ADA5E}" destId="{A4729E3B-0522-453D-96EB-61DB881E3369}" srcOrd="0" destOrd="0" presId="urn:microsoft.com/office/officeart/2008/layout/VerticalCurvedList"/>
    <dgm:cxn modelId="{9EC6EEEC-309F-4E20-96DE-A58BA560347F}" srcId="{EF5CBABB-6A81-4190-AB31-941FDEFD5990}" destId="{3E54548C-7CF8-4645-98F0-CF6AFF7F67DD}" srcOrd="1" destOrd="0" parTransId="{E55B466A-4089-4B73-8E1E-52D46E0D9844}" sibTransId="{C280ED34-3049-489A-A0D2-B51725AB1E5F}"/>
    <dgm:cxn modelId="{5BD8EEB0-E68E-4C97-BC80-280C72136023}" type="presParOf" srcId="{CB46FAA7-E898-42B2-8844-9B090637DF22}" destId="{3D93C628-6E30-4150-9AED-7AC7CD493A7F}" srcOrd="0" destOrd="0" presId="urn:microsoft.com/office/officeart/2008/layout/VerticalCurvedList"/>
    <dgm:cxn modelId="{F2A75336-F3FA-47BA-8933-98093F59DFF9}" type="presParOf" srcId="{3D93C628-6E30-4150-9AED-7AC7CD493A7F}" destId="{12A7C180-A57B-47B0-9FF4-FC22EA47FDA2}" srcOrd="0" destOrd="0" presId="urn:microsoft.com/office/officeart/2008/layout/VerticalCurvedList"/>
    <dgm:cxn modelId="{28649F6B-E840-44ED-BE97-B53EAF9A14E9}" type="presParOf" srcId="{12A7C180-A57B-47B0-9FF4-FC22EA47FDA2}" destId="{6FA39B0B-B326-49CE-A5A4-55208F4A3816}" srcOrd="0" destOrd="0" presId="urn:microsoft.com/office/officeart/2008/layout/VerticalCurvedList"/>
    <dgm:cxn modelId="{CEBE9BDB-9833-469A-8225-9F0BABAB5E5C}" type="presParOf" srcId="{12A7C180-A57B-47B0-9FF4-FC22EA47FDA2}" destId="{A4729E3B-0522-453D-96EB-61DB881E3369}" srcOrd="1" destOrd="0" presId="urn:microsoft.com/office/officeart/2008/layout/VerticalCurvedList"/>
    <dgm:cxn modelId="{DEAF2BB9-84D8-429A-A309-6BDCB955EF01}" type="presParOf" srcId="{12A7C180-A57B-47B0-9FF4-FC22EA47FDA2}" destId="{BF74D626-519E-4AB6-BE02-034410386D73}" srcOrd="2" destOrd="0" presId="urn:microsoft.com/office/officeart/2008/layout/VerticalCurvedList"/>
    <dgm:cxn modelId="{9DF2C64C-31EC-4CE9-8F4F-022FB5AAB68A}" type="presParOf" srcId="{12A7C180-A57B-47B0-9FF4-FC22EA47FDA2}" destId="{BF23B388-53AA-48EF-86DA-6C21C8CF6916}" srcOrd="3" destOrd="0" presId="urn:microsoft.com/office/officeart/2008/layout/VerticalCurvedList"/>
    <dgm:cxn modelId="{1C4A5477-E33C-42FD-9F84-344AE8E89D7A}" type="presParOf" srcId="{3D93C628-6E30-4150-9AED-7AC7CD493A7F}" destId="{ACACB081-7B32-406B-9C2F-E1A47585367F}" srcOrd="1" destOrd="0" presId="urn:microsoft.com/office/officeart/2008/layout/VerticalCurvedList"/>
    <dgm:cxn modelId="{1E7C377D-D763-4B5E-8F1D-4B30AC251F5C}" type="presParOf" srcId="{3D93C628-6E30-4150-9AED-7AC7CD493A7F}" destId="{B1B47C1F-1DB8-4091-B8A0-67E84803AF65}" srcOrd="2" destOrd="0" presId="urn:microsoft.com/office/officeart/2008/layout/VerticalCurvedList"/>
    <dgm:cxn modelId="{2629017D-946B-46FD-8A21-49B27A4067DB}" type="presParOf" srcId="{B1B47C1F-1DB8-4091-B8A0-67E84803AF65}" destId="{4BA1A0EE-4BA0-4426-B7D5-FE4DE8DBF87B}" srcOrd="0" destOrd="0" presId="urn:microsoft.com/office/officeart/2008/layout/VerticalCurvedList"/>
    <dgm:cxn modelId="{A0148B13-2671-416B-98E3-63AB59E8C523}" type="presParOf" srcId="{3D93C628-6E30-4150-9AED-7AC7CD493A7F}" destId="{6BE3903E-B832-4BF2-BEC1-0420AA00363E}" srcOrd="3" destOrd="0" presId="urn:microsoft.com/office/officeart/2008/layout/VerticalCurvedList"/>
    <dgm:cxn modelId="{82AC2199-88D9-4A9F-861A-BE0812E0564F}" type="presParOf" srcId="{3D93C628-6E30-4150-9AED-7AC7CD493A7F}" destId="{92C241D1-5DCC-4039-BD98-68786B651736}" srcOrd="4" destOrd="0" presId="urn:microsoft.com/office/officeart/2008/layout/VerticalCurvedList"/>
    <dgm:cxn modelId="{8981F32C-9659-4D30-8EE3-FEA43EC4AF15}" type="presParOf" srcId="{92C241D1-5DCC-4039-BD98-68786B651736}" destId="{D1F8D926-F5B7-4159-BCF9-6A246CE24DFD}" srcOrd="0" destOrd="0" presId="urn:microsoft.com/office/officeart/2008/layout/VerticalCurvedList"/>
    <dgm:cxn modelId="{09939BC6-6AEE-483A-9D86-B8D54F9BFAEB}" type="presParOf" srcId="{3D93C628-6E30-4150-9AED-7AC7CD493A7F}" destId="{02203DE1-C881-4924-AE7D-CABC4A93F9A1}" srcOrd="5" destOrd="0" presId="urn:microsoft.com/office/officeart/2008/layout/VerticalCurvedList"/>
    <dgm:cxn modelId="{9D0D075C-DD39-48D2-87A4-59E5D7F94017}" type="presParOf" srcId="{3D93C628-6E30-4150-9AED-7AC7CD493A7F}" destId="{D9148D14-B870-41B5-BFE8-B5CA9F53E30E}" srcOrd="6" destOrd="0" presId="urn:microsoft.com/office/officeart/2008/layout/VerticalCurvedList"/>
    <dgm:cxn modelId="{74129105-5479-4EFB-B822-B36A4FF73C2A}" type="presParOf" srcId="{D9148D14-B870-41B5-BFE8-B5CA9F53E30E}" destId="{00628EC3-C0CC-45FD-9415-CC6581233551}" srcOrd="0" destOrd="0" presId="urn:microsoft.com/office/officeart/2008/layout/VerticalCurvedList"/>
    <dgm:cxn modelId="{50236127-C949-4BA1-9F7D-CA84DD827DB6}" type="presParOf" srcId="{3D93C628-6E30-4150-9AED-7AC7CD493A7F}" destId="{D72A8983-753E-4135-A8CE-EA723E502A0F}" srcOrd="7" destOrd="0" presId="urn:microsoft.com/office/officeart/2008/layout/VerticalCurvedList"/>
    <dgm:cxn modelId="{16ECBAE3-11D1-43DF-8286-5F88C0141E47}" type="presParOf" srcId="{3D93C628-6E30-4150-9AED-7AC7CD493A7F}" destId="{312F28D7-4215-4393-8D6F-B1F89419AC80}" srcOrd="8" destOrd="0" presId="urn:microsoft.com/office/officeart/2008/layout/VerticalCurvedList"/>
    <dgm:cxn modelId="{6C7F2533-6E50-4BB9-811A-266761C62166}" type="presParOf" srcId="{312F28D7-4215-4393-8D6F-B1F89419AC80}" destId="{8D048D11-EF03-4C6B-9222-915839625806}" srcOrd="0" destOrd="0" presId="urn:microsoft.com/office/officeart/2008/layout/VerticalCurvedList"/>
    <dgm:cxn modelId="{C011C3DB-12AD-434F-833A-C24C755974BB}" type="presParOf" srcId="{3D93C628-6E30-4150-9AED-7AC7CD493A7F}" destId="{02E33C62-CB7A-4172-9C1B-069ABFAD2480}" srcOrd="9" destOrd="0" presId="urn:microsoft.com/office/officeart/2008/layout/VerticalCurvedList"/>
    <dgm:cxn modelId="{9021461A-CE4C-4628-9ECA-5DABD30D4266}" type="presParOf" srcId="{3D93C628-6E30-4150-9AED-7AC7CD493A7F}" destId="{6E585CBE-C3D4-4C31-B9C2-F995C4653AF7}" srcOrd="10" destOrd="0" presId="urn:microsoft.com/office/officeart/2008/layout/VerticalCurvedList"/>
    <dgm:cxn modelId="{8CBA654E-C743-4E0B-9E71-E888D84FA82B}" type="presParOf" srcId="{6E585CBE-C3D4-4C31-B9C2-F995C4653AF7}" destId="{525B1F18-C72A-4357-BE7F-DDBE3C0E4849}" srcOrd="0" destOrd="0" presId="urn:microsoft.com/office/officeart/2008/layout/VerticalCurvedList"/>
    <dgm:cxn modelId="{BFEDCFF3-B4E3-4F82-8BD2-601FFBE9F54A}" type="presParOf" srcId="{3D93C628-6E30-4150-9AED-7AC7CD493A7F}" destId="{EFB910B0-A0BB-4B0F-9B4D-642224AC9ED5}" srcOrd="11" destOrd="0" presId="urn:microsoft.com/office/officeart/2008/layout/VerticalCurvedList"/>
    <dgm:cxn modelId="{3D1E6B30-8EFB-41FC-8C58-643B220C87F2}" type="presParOf" srcId="{3D93C628-6E30-4150-9AED-7AC7CD493A7F}" destId="{376F95D6-DAAB-47C5-8F8D-5297A99727F6}" srcOrd="12" destOrd="0" presId="urn:microsoft.com/office/officeart/2008/layout/VerticalCurvedList"/>
    <dgm:cxn modelId="{BB73E94C-84EF-4BC8-9512-A462EF92DA95}" type="presParOf" srcId="{376F95D6-DAAB-47C5-8F8D-5297A99727F6}" destId="{FD00A9A3-C628-457A-BAC3-00DE5264120D}" srcOrd="0" destOrd="0" presId="urn:microsoft.com/office/officeart/2008/layout/VerticalCurvedList"/>
    <dgm:cxn modelId="{AF2888B6-875A-4107-B817-7EE9F7EB6F43}" type="presParOf" srcId="{3D93C628-6E30-4150-9AED-7AC7CD493A7F}" destId="{0E6D4F0E-879D-415D-9E4D-231DBF4DFA8E}" srcOrd="13" destOrd="0" presId="urn:microsoft.com/office/officeart/2008/layout/VerticalCurvedList"/>
    <dgm:cxn modelId="{86EE3084-6D89-494A-8915-AA5591780E6E}" type="presParOf" srcId="{3D93C628-6E30-4150-9AED-7AC7CD493A7F}" destId="{5A1992A3-532F-4BF7-B368-46B21E0ACBFF}" srcOrd="14" destOrd="0" presId="urn:microsoft.com/office/officeart/2008/layout/VerticalCurvedList"/>
    <dgm:cxn modelId="{A0303681-8F6D-4DB0-B1DB-EA70F4145377}" type="presParOf" srcId="{5A1992A3-532F-4BF7-B368-46B21E0ACBFF}" destId="{341D4CA4-AB49-4687-B410-0A4F2998F1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29E3B-0522-453D-96EB-61DB881E3369}">
      <dsp:nvSpPr>
        <dsp:cNvPr id="0" name=""/>
        <dsp:cNvSpPr/>
      </dsp:nvSpPr>
      <dsp:spPr>
        <a:xfrm>
          <a:off x="-5695879" y="-872376"/>
          <a:ext cx="6785312" cy="6785312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CB081-7B32-406B-9C2F-E1A47585367F}">
      <dsp:nvSpPr>
        <dsp:cNvPr id="0" name=""/>
        <dsp:cNvSpPr/>
      </dsp:nvSpPr>
      <dsp:spPr>
        <a:xfrm>
          <a:off x="353595" y="229143"/>
          <a:ext cx="8436097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9000">
              <a:schemeClr val="accent2">
                <a:hueOff val="0"/>
                <a:satOff val="0"/>
                <a:lumOff val="0"/>
                <a:tint val="47000"/>
                <a:satMod val="275000"/>
                <a:alpha val="6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непоследовательность действий, приводящий к нарушению трудовых прав работников </a:t>
          </a:r>
          <a:endParaRPr lang="ru-RU" sz="1600" kern="1200" dirty="0"/>
        </a:p>
      </dsp:txBody>
      <dsp:txXfrm>
        <a:off x="353595" y="229143"/>
        <a:ext cx="8436097" cy="458086"/>
      </dsp:txXfrm>
    </dsp:sp>
    <dsp:sp modelId="{4BA1A0EE-4BA0-4426-B7D5-FE4DE8DBF87B}">
      <dsp:nvSpPr>
        <dsp:cNvPr id="0" name=""/>
        <dsp:cNvSpPr/>
      </dsp:nvSpPr>
      <dsp:spPr>
        <a:xfrm>
          <a:off x="67291" y="171883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BE3903E-B832-4BF2-BEC1-0420AA00363E}">
      <dsp:nvSpPr>
        <dsp:cNvPr id="0" name=""/>
        <dsp:cNvSpPr/>
      </dsp:nvSpPr>
      <dsp:spPr>
        <a:xfrm>
          <a:off x="936919" y="932887"/>
          <a:ext cx="7875833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недостаточность (отсутствие) средств в фондах стимулирования </a:t>
          </a:r>
        </a:p>
      </dsp:txBody>
      <dsp:txXfrm>
        <a:off x="936919" y="932887"/>
        <a:ext cx="7875833" cy="458086"/>
      </dsp:txXfrm>
    </dsp:sp>
    <dsp:sp modelId="{D1F8D926-F5B7-4159-BCF9-6A246CE24DFD}">
      <dsp:nvSpPr>
        <dsp:cNvPr id="0" name=""/>
        <dsp:cNvSpPr/>
      </dsp:nvSpPr>
      <dsp:spPr>
        <a:xfrm>
          <a:off x="482129" y="859415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2203DE1-C881-4924-AE7D-CABC4A93F9A1}">
      <dsp:nvSpPr>
        <dsp:cNvPr id="0" name=""/>
        <dsp:cNvSpPr/>
      </dsp:nvSpPr>
      <dsp:spPr>
        <a:xfrm>
          <a:off x="995762" y="1603704"/>
          <a:ext cx="7793929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подгон  показателей эффективности под уже достигнутые результаты деятельности (нет направленности на решение проблем образования и его развитие)  </a:t>
          </a:r>
        </a:p>
      </dsp:txBody>
      <dsp:txXfrm>
        <a:off x="995762" y="1603704"/>
        <a:ext cx="7793929" cy="458086"/>
      </dsp:txXfrm>
    </dsp:sp>
    <dsp:sp modelId="{00628EC3-C0CC-45FD-9415-CC6581233551}">
      <dsp:nvSpPr>
        <dsp:cNvPr id="0" name=""/>
        <dsp:cNvSpPr/>
      </dsp:nvSpPr>
      <dsp:spPr>
        <a:xfrm>
          <a:off x="709458" y="1546443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2A8983-753E-4135-A8CE-EA723E502A0F}">
      <dsp:nvSpPr>
        <dsp:cNvPr id="0" name=""/>
        <dsp:cNvSpPr/>
      </dsp:nvSpPr>
      <dsp:spPr>
        <a:xfrm>
          <a:off x="1068346" y="2291236"/>
          <a:ext cx="7721345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 нагрузки работников без изменения содержания труда (в целях увеличения средней заработной платы) при снижении качества и эффективности</a:t>
          </a:r>
        </a:p>
      </dsp:txBody>
      <dsp:txXfrm>
        <a:off x="1068346" y="2291236"/>
        <a:ext cx="7721345" cy="458086"/>
      </dsp:txXfrm>
    </dsp:sp>
    <dsp:sp modelId="{8D048D11-EF03-4C6B-9222-915839625806}">
      <dsp:nvSpPr>
        <dsp:cNvPr id="0" name=""/>
        <dsp:cNvSpPr/>
      </dsp:nvSpPr>
      <dsp:spPr>
        <a:xfrm>
          <a:off x="782042" y="2233976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2E33C62-CB7A-4172-9C1B-069ABFAD2480}">
      <dsp:nvSpPr>
        <dsp:cNvPr id="0" name=""/>
        <dsp:cNvSpPr/>
      </dsp:nvSpPr>
      <dsp:spPr>
        <a:xfrm>
          <a:off x="995762" y="2978769"/>
          <a:ext cx="7793929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рынка «рабочей силы» </a:t>
          </a:r>
        </a:p>
      </dsp:txBody>
      <dsp:txXfrm>
        <a:off x="995762" y="2978769"/>
        <a:ext cx="7793929" cy="458086"/>
      </dsp:txXfrm>
    </dsp:sp>
    <dsp:sp modelId="{525B1F18-C72A-4357-BE7F-DDBE3C0E4849}">
      <dsp:nvSpPr>
        <dsp:cNvPr id="0" name=""/>
        <dsp:cNvSpPr/>
      </dsp:nvSpPr>
      <dsp:spPr>
        <a:xfrm>
          <a:off x="709458" y="2921508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B910B0-A0BB-4B0F-9B4D-642224AC9ED5}">
      <dsp:nvSpPr>
        <dsp:cNvPr id="0" name=""/>
        <dsp:cNvSpPr/>
      </dsp:nvSpPr>
      <dsp:spPr>
        <a:xfrm>
          <a:off x="768433" y="3665797"/>
          <a:ext cx="8021259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неготовность к принятию эффективных управленческих решений на всех уровнях </a:t>
          </a:r>
        </a:p>
      </dsp:txBody>
      <dsp:txXfrm>
        <a:off x="768433" y="3665797"/>
        <a:ext cx="8021259" cy="458086"/>
      </dsp:txXfrm>
    </dsp:sp>
    <dsp:sp modelId="{FD00A9A3-C628-457A-BAC3-00DE5264120D}">
      <dsp:nvSpPr>
        <dsp:cNvPr id="0" name=""/>
        <dsp:cNvSpPr/>
      </dsp:nvSpPr>
      <dsp:spPr>
        <a:xfrm>
          <a:off x="482129" y="3608536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E6D4F0E-879D-415D-9E4D-231DBF4DFA8E}">
      <dsp:nvSpPr>
        <dsp:cNvPr id="0" name=""/>
        <dsp:cNvSpPr/>
      </dsp:nvSpPr>
      <dsp:spPr>
        <a:xfrm>
          <a:off x="353595" y="4353330"/>
          <a:ext cx="8436097" cy="4580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…………………………………………………….</a:t>
          </a:r>
        </a:p>
      </dsp:txBody>
      <dsp:txXfrm>
        <a:off x="353595" y="4353330"/>
        <a:ext cx="8436097" cy="458086"/>
      </dsp:txXfrm>
    </dsp:sp>
    <dsp:sp modelId="{341D4CA4-AB49-4687-B410-0A4F2998F109}">
      <dsp:nvSpPr>
        <dsp:cNvPr id="0" name=""/>
        <dsp:cNvSpPr/>
      </dsp:nvSpPr>
      <dsp:spPr>
        <a:xfrm>
          <a:off x="67291" y="4296069"/>
          <a:ext cx="572607" cy="572607"/>
        </a:xfrm>
        <a:prstGeom prst="ellipse">
          <a:avLst/>
        </a:prstGeom>
        <a:solidFill>
          <a:srgbClr val="FF9900"/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C273-CC8F-4A8E-B7A9-D9F06EBB5E64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85F53-9657-468C-A365-25D63A73C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0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При наличии более одной проблемы дублируйте этот слайд по мере необходимости.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Этот слайд и связанные с ним слайды при необходимости можно переместить в приложение или скрыть.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228F5E-A639-487B-A6D4-4328329A391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27</a:t>
            </a:fld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0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7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4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0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2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6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8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0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0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942A-3867-4451-9D9B-5625AFADAB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BBC1-DFD6-4D4B-908A-46CFF4F665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5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_________Microsoft_Word_97_20031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(фон) презентаций &quot;Россия&quot;-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512" y="188640"/>
            <a:ext cx="871296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4655840" y="1988840"/>
            <a:ext cx="5040560" cy="2916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800" b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ВВЕДЕНИЕ</a:t>
            </a:r>
            <a:b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ЭФФЕКТИВНОГО КОНТРАКТА В ДЕЯТЕЛЬНОСТЬ ОБРАЗОВАТЕЛЬНЫХ ОРГАНИЗАЦИЙ</a:t>
            </a:r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Трудовой договор/Эффективный контракт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u="sng" dirty="0" smtClean="0"/>
              <a:t>Статья 56 ТК РФ</a:t>
            </a:r>
            <a:r>
              <a:rPr lang="ru-RU" b="1" dirty="0" smtClean="0"/>
              <a:t> – понятие трудового договора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u="sng" dirty="0" smtClean="0"/>
              <a:t>Статья 57 ТК РФ</a:t>
            </a:r>
            <a:r>
              <a:rPr lang="ru-RU" b="1" dirty="0" smtClean="0"/>
              <a:t> – перечень необходимой для отражения в трудовом договоре информации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2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.zhadanov\Pictures\кошелё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560" y="2476500"/>
            <a:ext cx="8064896" cy="390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07568" y="332656"/>
            <a:ext cx="7920880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Экономическое содержание эффективного контракта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обеспечить 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конкурентоспособный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 другими секторами экономики</a:t>
            </a:r>
          </a:p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уровень заработной платы педагогических работников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Шаблон (фон) презентации по иностранному язык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9158" y="332656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2069568" y="692697"/>
            <a:ext cx="6762736" cy="1658779"/>
          </a:xfrm>
          <a:prstGeom prst="downArrow">
            <a:avLst>
              <a:gd name="adj1" fmla="val 80000"/>
              <a:gd name="adj2" fmla="val 62967"/>
            </a:avLst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Отличие системы </a:t>
            </a:r>
            <a:r>
              <a:rPr lang="ru-RU" sz="2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эффективного контракта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НСОТ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8751" y="2807931"/>
            <a:ext cx="6906751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исключение</a:t>
            </a:r>
            <a:r>
              <a:rPr lang="ru-RU" sz="280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стимулирующих выплат </a:t>
            </a:r>
            <a:r>
              <a:rPr lang="ru-RU" sz="2800" u="sng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постоянного</a:t>
            </a:r>
            <a:r>
              <a:rPr lang="ru-RU" sz="280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характера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1624" y="4509121"/>
            <a:ext cx="7290048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sz="2800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стимулирующих выплат </a:t>
            </a:r>
            <a:r>
              <a:rPr lang="ru-RU" sz="2800" u="sng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sz="2800" b="1" i="1" u="sng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измеримых показателей </a:t>
            </a:r>
            <a:r>
              <a:rPr lang="ru-RU" sz="2800" u="sng" dirty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качества, результативности и эффективности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9858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.zhadanov\Documents\Рисунки\IMG_49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7608" y="3497724"/>
            <a:ext cx="7128792" cy="321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91544" y="188640"/>
            <a:ext cx="8280920" cy="3117890"/>
          </a:xfrm>
          <a:prstGeom prst="plaque">
            <a:avLst>
              <a:gd name="adj" fmla="val 10107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учреждениях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должна быть проведена работа по заключению в установленном порядке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дополнительных соглашений к трудовым договорам </a:t>
            </a:r>
            <a:r>
              <a:rPr lang="ru-RU" sz="28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работниками в целях уточнения показателей, критериев, условий и размеров осуществления стимулирующих выплат. </a:t>
            </a:r>
            <a:endParaRPr lang="ru-RU" sz="2800" dirty="0">
              <a:solidFill>
                <a:srgbClr val="C0504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3429000"/>
            <a:ext cx="820891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Изменения трудовых договоров проводятся в соответствии с положениями ст.74 ТК РФ от 30.12.2001 №197-ФЗ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Шаблон (фон) презентации по иностранному язык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9158" y="332656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2069568" y="692697"/>
            <a:ext cx="6762736" cy="1658779"/>
          </a:xfrm>
          <a:prstGeom prst="downArrow">
            <a:avLst>
              <a:gd name="adj1" fmla="val 80000"/>
              <a:gd name="adj2" fmla="val 62967"/>
            </a:avLst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Подготовка и внесение изменений в трудовые договоры работников.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6910" y="2643183"/>
            <a:ext cx="8072494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Уведомление педагогических работников об изменении определенных условий трудового договора в письменной форме не менее чем за два месяца согласно ст.74 Трудового кодекса РФ.!!!!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6910" y="4500571"/>
            <a:ext cx="7929618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Работа по введению эффективного контракта должна проводиться в обстановке гласности и обсуждения в трудовом коллективе.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09786" y="14581"/>
          <a:ext cx="7715304" cy="695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625779" imgH="5977238" progId="Word.Document.8">
                  <p:embed/>
                </p:oleObj>
              </mc:Choice>
              <mc:Fallback>
                <p:oleObj name="Document" r:id="rId4" imgW="6625779" imgH="59772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786" y="14581"/>
                        <a:ext cx="7715304" cy="695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7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3538" y="4581525"/>
            <a:ext cx="4572000" cy="12001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также размер поощрения за достижение коллективных результатов труда.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2889" y="211138"/>
            <a:ext cx="6842125" cy="156966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EEECE1"/>
                </a:solidFill>
                <a:latin typeface="Times New Roman" pitchFamily="18" charset="0"/>
                <a:cs typeface="Times New Roman" pitchFamily="18" charset="0"/>
              </a:rPr>
              <a:t>В отношении каждого работника должны быть уточнены и конкретизированы </a:t>
            </a:r>
            <a:r>
              <a:rPr lang="ru-RU" sz="2400" b="1" i="1" dirty="0">
                <a:solidFill>
                  <a:srgbClr val="EEECE1"/>
                </a:solidFill>
                <a:latin typeface="Times New Roman" pitchFamily="18" charset="0"/>
                <a:cs typeface="Times New Roman" pitchFamily="18" charset="0"/>
              </a:rPr>
              <a:t>согласно требовниям профессионального стандарта  аттестации его</a:t>
            </a:r>
            <a:endParaRPr lang="ru-RU" sz="2400" b="1" dirty="0">
              <a:solidFill>
                <a:srgbClr val="EEECE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7850" y="2276475"/>
            <a:ext cx="2286000" cy="8318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трудовая функция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1900" y="2105026"/>
            <a:ext cx="3900488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оценки эффективности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3389" y="4005263"/>
            <a:ext cx="3298825" cy="83026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установлен размер вознаграждения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08663" y="1041401"/>
            <a:ext cx="0" cy="354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1"/>
          </p:cNvCxnSpPr>
          <p:nvPr/>
        </p:nvCxnSpPr>
        <p:spPr>
          <a:xfrm rot="10800000">
            <a:off x="5808664" y="2705106"/>
            <a:ext cx="503236" cy="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4133851" y="2692400"/>
            <a:ext cx="1674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3"/>
          </p:cNvCxnSpPr>
          <p:nvPr/>
        </p:nvCxnSpPr>
        <p:spPr>
          <a:xfrm flipV="1">
            <a:off x="5002213" y="4421188"/>
            <a:ext cx="80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algn="ctr">
              <a:buClr>
                <a:schemeClr val="accent2"/>
              </a:buClr>
              <a:buNone/>
            </a:pPr>
            <a:r>
              <a:rPr lang="ru-RU" b="1" dirty="0" smtClean="0"/>
              <a:t>При заключении эффективного </a:t>
            </a:r>
          </a:p>
          <a:p>
            <a:pPr algn="ctr">
              <a:buClr>
                <a:schemeClr val="accent2"/>
              </a:buClr>
              <a:buNone/>
            </a:pPr>
            <a:r>
              <a:rPr lang="ru-RU" b="1" dirty="0" smtClean="0"/>
              <a:t>контракта учитываются:  </a:t>
            </a:r>
            <a:endParaRPr lang="ru-RU" dirty="0" smtClean="0"/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система оплаты труда; </a:t>
            </a:r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 осуществления выплат компенсационного и стимулирующего характера;</a:t>
            </a:r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система нормирования труда;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 труда работников по итогам проведения специальной оценки условий труда рабочих мест, а также иные особые условия труда работников;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режим рабочего времени и времени отдыха;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штатное расписание учреждения;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условия, определяющие в необходимых случаях характер работы (подвижной, разъездной, в пути, иной).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>Процедура оформления трудовых отношений при введении эффективного контракта: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8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116633"/>
            <a:ext cx="8535892" cy="114719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 КОНТРАКТ</a:t>
            </a:r>
            <a: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8650" y="1626542"/>
            <a:ext cx="1749704" cy="74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3430" y="4600237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784" y="3520842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5263" y="2641570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6727" y="5702255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9786" y="1736820"/>
            <a:ext cx="201856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1 строка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38348" y="2752483"/>
            <a:ext cx="210082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2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66911" y="4710895"/>
            <a:ext cx="221777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4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66911" y="3631500"/>
            <a:ext cx="218961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3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66911" y="5745484"/>
            <a:ext cx="21792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5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68090" y="1398267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– заголовок.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существительное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или местоимение. (Кто? Что?)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56197" y="2598596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39816" y="3477613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68090" y="4372342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39816" y="5702255"/>
            <a:ext cx="610522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</a:p>
        </p:txBody>
      </p:sp>
    </p:spTree>
    <p:extLst>
      <p:ext uri="{BB962C8B-B14F-4D97-AF65-F5344CB8AC3E}">
        <p14:creationId xmlns:p14="http://schemas.microsoft.com/office/powerpoint/2010/main" val="15798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1771650"/>
            <a:ext cx="9144000" cy="4402138"/>
          </a:xfrm>
          <a:prstGeom prst="rect">
            <a:avLst/>
          </a:prstGeom>
          <a:solidFill>
            <a:srgbClr val="FFFF99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От его квалификации ???,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Сложности???,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Количества, эффективности и качества выполняемой работы ???</a:t>
            </a:r>
          </a:p>
          <a:p>
            <a:pPr indent="450850" algn="ctr" eaLnBrk="0" hangingPunct="0">
              <a:defRPr/>
            </a:pPr>
            <a:r>
              <a:rPr lang="ru-RU" sz="40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 может быть </a:t>
            </a:r>
            <a:r>
              <a:rPr lang="ru-RU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как выше, так и ниже </a:t>
            </a:r>
            <a:r>
              <a:rPr lang="ru-RU" sz="40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целевого значения, установленного майскими указами Президента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950" y="188913"/>
            <a:ext cx="89281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Таким образом,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заработная плата конкретного работника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зависит!!!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596" y="214291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ЭФФЕКТИВНЫЙ-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действенный, результативный,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квалифицированный, продуктивный,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действительный,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полезный,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имеющий силу,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действующий,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блестящий;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производительный,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 плодотворный, оперативный,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спорый 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K:\ЭФФЕКТИВНЫЙ контракт\slide_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567" y="1"/>
            <a:ext cx="8270399" cy="6126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14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74825" y="2781301"/>
          <a:ext cx="8569326" cy="1139825"/>
        </p:xfrm>
        <a:graphic>
          <a:graphicData uri="http://schemas.openxmlformats.org/drawingml/2006/table">
            <a:tbl>
              <a:tblPr firstRow="1" firstCol="1" bandRow="1" bandCol="1">
                <a:tableStyleId>{D7AC3CCA-C797-4891-BE02-D94E43425B78}</a:tableStyleId>
              </a:tblPr>
              <a:tblGrid>
                <a:gridCol w="2856442"/>
                <a:gridCol w="2856442"/>
                <a:gridCol w="2856442"/>
              </a:tblGrid>
              <a:tr h="7192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Фактор, обусловливающий получение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3" marR="68583" marT="0" marB="0" anchor="ctr"/>
                </a:tc>
              </a:tr>
              <a:tr h="210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  <a:tr h="210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03389" y="4941889"/>
          <a:ext cx="8713787" cy="1253109"/>
        </p:xfrm>
        <a:graphic>
          <a:graphicData uri="http://schemas.openxmlformats.org/drawingml/2006/table">
            <a:tbl>
              <a:tblPr firstRow="1" firstCol="1" bandRow="1" bandCol="1">
                <a:tableStyleId>{D7AC3CCA-C797-4891-BE02-D94E43425B78}</a:tableStyleId>
              </a:tblPr>
              <a:tblGrid>
                <a:gridCol w="1923646"/>
                <a:gridCol w="1427250"/>
                <a:gridCol w="1762153"/>
                <a:gridCol w="1698951"/>
                <a:gridCol w="1901787"/>
              </a:tblGrid>
              <a:tr h="93515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получения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 критерии оценки эффективности деятельности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ность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6" marR="68586" marT="0" marB="0" anchor="ctr"/>
                </a:tc>
              </a:tr>
              <a:tr h="1633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20526" name="Прямоугольник 7"/>
          <p:cNvSpPr>
            <a:spLocks noChangeArrowheads="1"/>
          </p:cNvSpPr>
          <p:nvPr/>
        </p:nvSpPr>
        <p:spPr bwMode="auto">
          <a:xfrm>
            <a:off x="1911351" y="4194176"/>
            <a:ext cx="8145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eaLnBrk="0" hangingPunct="0">
              <a:tabLst>
                <a:tab pos="539750" algn="r"/>
                <a:tab pos="1765300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</a:t>
            </a:r>
            <a:r>
              <a:rPr lang="ru-RU" sz="20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работнику производятся выплаты стимулирующего характера:</a:t>
            </a:r>
            <a:endParaRPr lang="ru-RU" sz="20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27" name="Прямоугольник 8"/>
          <p:cNvSpPr>
            <a:spLocks noChangeArrowheads="1"/>
          </p:cNvSpPr>
          <p:nvPr/>
        </p:nvSpPr>
        <p:spPr bwMode="auto">
          <a:xfrm>
            <a:off x="1911350" y="188914"/>
            <a:ext cx="8001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Оплата труда</a:t>
            </a:r>
          </a:p>
          <a:p>
            <a:r>
              <a:rPr lang="ru-RU" dirty="0">
                <a:solidFill>
                  <a:prstClr val="black"/>
                </a:solidFill>
              </a:rPr>
              <a:t> 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13. За выполнение трудовых обязанностей, предусмотренных настоящим трудовым  договором, работнику  устанавливается заработная плата в размере: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 должностной оклад, ставка заработной платы  _________ рублей в месяц;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б) работнику производятся выплаты компенсационного характера:</a:t>
            </a:r>
          </a:p>
        </p:txBody>
      </p:sp>
    </p:spTree>
    <p:extLst>
      <p:ext uri="{BB962C8B-B14F-4D97-AF65-F5344CB8AC3E}">
        <p14:creationId xmlns:p14="http://schemas.microsoft.com/office/powerpoint/2010/main" val="27285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1012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Выплаты компенсирующего и стимулирующего характера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1200" y="5500702"/>
            <a:ext cx="4040188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Ст.129, 146,147,148,149 </a:t>
            </a:r>
          </a:p>
          <a:p>
            <a:r>
              <a:rPr lang="ru-RU" dirty="0" smtClean="0"/>
              <a:t>ТК РФ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69027" y="5500702"/>
            <a:ext cx="4041775" cy="928694"/>
          </a:xfrm>
        </p:spPr>
        <p:txBody>
          <a:bodyPr>
            <a:noAutofit/>
          </a:bodyPr>
          <a:lstStyle/>
          <a:p>
            <a:r>
              <a:rPr lang="ru-RU" sz="1600" dirty="0"/>
              <a:t>Ст.129 ТК РФ, распоряжения </a:t>
            </a:r>
            <a:br>
              <a:rPr lang="ru-RU" sz="1600" dirty="0"/>
            </a:br>
            <a:r>
              <a:rPr lang="ru-RU" sz="1600" dirty="0"/>
              <a:t>Комитета по образованию  СПБ</a:t>
            </a:r>
            <a:br>
              <a:rPr lang="ru-RU" sz="1600" dirty="0"/>
            </a:br>
            <a:r>
              <a:rPr lang="ru-RU" sz="1600" dirty="0"/>
              <a:t>N 1810-р от 09.08.2013, №2071-р от 09.09.2013 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981200" y="1285860"/>
            <a:ext cx="4040188" cy="41434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u="sng" dirty="0"/>
              <a:t>Компенсирующие: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800" dirty="0"/>
              <a:t>Единовременная выплата молодым специалистам получившим документ государственного образца о высшем или среднем профессиональном образовании. 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800" dirty="0"/>
              <a:t>Ежемесячная денежная компенсация молодым специалистам затрат на проезд на всех видах пассажирского транспорта общего пользования в Санкт-Петербурге (кроме такси). 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800" dirty="0"/>
              <a:t>Денежная компенсация затрат для организации отдыха и оздоровления педагогическим работникам  государственных образовательных учреждений и медицинским работникам, основным местом работы которых являются  государственные образовательные учреждения.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800" dirty="0"/>
              <a:t>За работу в особых климатических условиях и на территориях, подвергшихся радиоактивному загрязнению.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800" dirty="0"/>
              <a:t>Оплата труда работников, занятых на тяжелых работах, на работах с вредными и (или) опасными условиями труда, устанавливается в повышенном размере (по результатам СОУТ).</a:t>
            </a:r>
            <a:br>
              <a:rPr lang="ru-RU" sz="4800" dirty="0"/>
            </a:br>
            <a:endParaRPr lang="ru-RU" sz="4800" dirty="0"/>
          </a:p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algn="ctr">
              <a:buNone/>
            </a:pP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69026" y="1357299"/>
            <a:ext cx="4041775" cy="40005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900" u="sng" dirty="0"/>
              <a:t>Стимулирующие</a:t>
            </a:r>
            <a:r>
              <a:rPr lang="ru-RU" u="sng" dirty="0" smtClean="0"/>
              <a:t>:</a:t>
            </a:r>
          </a:p>
          <a:p>
            <a:pPr algn="just">
              <a:buNone/>
            </a:pPr>
            <a:r>
              <a:rPr lang="ru-RU" sz="1400" dirty="0"/>
              <a:t>  (доплаты и надбавки стимулирующего характера, премии и иные </a:t>
            </a:r>
            <a:r>
              <a:rPr lang="ru-RU" sz="1600" dirty="0"/>
              <a:t>поощрительные выплаты)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Выполнение государственного задания на оказание государственных услуг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Исполнение плана ФХД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Выполнение требований действующего законодательства при реализации программ ( лицензия, сайт)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Повышение профессиональной квалификации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Наличие/отсутствие выявленных нарушений в ходе проверок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/>
              <a:t>Наличие/отсутствие подтвержденных нарушений прав граждан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65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для заполнения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4718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Arial" charset="0"/>
              </a:rPr>
              <a:t>За выполнение трудовых обязанностей, предусмотренных настоящим трудовым договором, работнику устанавливается заработная плата в размере:</a:t>
            </a:r>
            <a:endParaRPr lang="ru-RU" sz="2000"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000">
                <a:latin typeface="Times New Roman" pitchFamily="18" charset="0"/>
                <a:ea typeface="Calibri" pitchFamily="34" charset="0"/>
                <a:cs typeface="Arial" charset="0"/>
              </a:rPr>
              <a:t>А) ставка заработной платы 10 000 руб. в месяц;</a:t>
            </a:r>
            <a:endParaRPr lang="ru-RU" sz="2000">
              <a:ea typeface="Calibri" pitchFamily="34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mtClean="0">
                <a:latin typeface="Times New Roman" pitchFamily="18" charset="0"/>
                <a:ea typeface="Calibri" pitchFamily="34" charset="0"/>
                <a:cs typeface="Arial" charset="0"/>
              </a:rPr>
              <a:t>Б) выплаты компенсационного характера:</a:t>
            </a:r>
          </a:p>
          <a:p>
            <a:pPr marL="0" indent="0">
              <a:spcBef>
                <a:spcPct val="0"/>
              </a:spcBef>
              <a:buNone/>
            </a:pPr>
            <a:endParaRPr lang="ru-RU" sz="1800">
              <a:ea typeface="Calibri" pitchFamily="34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81251" y="3643313"/>
          <a:ext cx="7286625" cy="1485900"/>
        </p:xfrm>
        <a:graphic>
          <a:graphicData uri="http://schemas.openxmlformats.org/drawingml/2006/table">
            <a:tbl>
              <a:tblPr/>
              <a:tblGrid>
                <a:gridCol w="2428875"/>
                <a:gridCol w="2428875"/>
                <a:gridCol w="2428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Наименование выплаты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Размер выплаты   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Фактор, обусловливающий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получение выплаты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Доплата за стаж работы более 10 лет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 руб.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об оплате труда учреждения от ___._____.20___г.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Доплата за ученую степень: кандидат наук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 руб.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об оплате труда учреждения от ___._____.20___г.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Другие…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30" name="Прямоугольник 4"/>
          <p:cNvSpPr>
            <a:spLocks noChangeArrowheads="1"/>
          </p:cNvSpPr>
          <p:nvPr/>
        </p:nvSpPr>
        <p:spPr bwMode="auto">
          <a:xfrm>
            <a:off x="2952750" y="5286376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prstClr val="black"/>
                </a:solidFill>
              </a:rPr>
              <a:t>Итого:</a:t>
            </a:r>
            <a:r>
              <a:rPr lang="ru-RU">
                <a:solidFill>
                  <a:prstClr val="black"/>
                </a:solidFill>
              </a:rPr>
              <a:t> 13 500 (тринадцать тысяч пятьсот ) рублей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34365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Пример для заполнения</a:t>
            </a:r>
            <a:br>
              <a:rPr lang="ru-RU" smtClean="0"/>
            </a:br>
            <a:r>
              <a:rPr lang="ru-RU" smtClean="0"/>
              <a:t>в) стимулирующие выплаты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4152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Наименование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выплаты  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Условия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получения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выплаты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Показатели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 критерии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оценки  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эффективности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деятельности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Периодичность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Премия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баллов от 30 до 50 баллов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педагогического мастерства (от 10 до 20 баллов)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Учебно-методическая и инновационная деятельность (от 10 до 20 баллов)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Воспитательная и внеаудиторная работа (от 10 до 20 баллов)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 и исполнительская дисциплина (от 5 до 20 баллов)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квартал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руб (5% от минимального оклада)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баллов от 50 до 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руб. (10% минимального оклада)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8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Пример для заполнения</a:t>
            </a:r>
            <a:br>
              <a:rPr lang="ru-RU" smtClean="0"/>
            </a:br>
            <a:r>
              <a:rPr lang="ru-RU" smtClean="0"/>
              <a:t>в) стимулирующие выплаты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66938" y="3214688"/>
          <a:ext cx="8229600" cy="24384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ежеквартальной стоимости балла и сумме набранных баллов за отчетный период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Базовые,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дополнительные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месяц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соответствии с порядком распределения фонда стимулирования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об оплате труда учреждения от ___._____.20___г.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66939" y="2286000"/>
          <a:ext cx="8072493" cy="914400"/>
        </p:xfrm>
        <a:graphic>
          <a:graphicData uri="http://schemas.openxmlformats.org/drawingml/2006/table">
            <a:tbl>
              <a:tblPr/>
              <a:tblGrid>
                <a:gridCol w="1631797"/>
                <a:gridCol w="1631796"/>
                <a:gridCol w="1630223"/>
                <a:gridCol w="1631797"/>
                <a:gridCol w="154688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Наименование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выплаты  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Условия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получения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выплаты 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Показатели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 критерии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оценки   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эффективности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деятельности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Периодичность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1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651" y="390526"/>
            <a:ext cx="6506205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Проблемы внедрения   эффективного контракта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4838" y="2636838"/>
            <a:ext cx="8640762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образовании замерить итоговый результат нельзя. Можно лишь ввести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некие единицы проделанной работы для его оценки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 которых и пытаться определять эту самую пресловутую «эффективность».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74838" y="3860800"/>
            <a:ext cx="8640762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«Проблема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результата одна из самых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сложных.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Потому что не всегда понятно, что нужно измерять –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непосредственный результат или конечный эффект?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74838" y="5084763"/>
            <a:ext cx="8640762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успешного перехода бюджетной сферы на «эффективный контракт» не решены главные проблемы –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считать результатом труда, как измерять результат, по каким параметрам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т.д.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4050" y="1125538"/>
            <a:ext cx="7412038" cy="120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Эффективный контракт может заключаться по следующим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основаниям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либо по результату,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либо по объему выполненных работ,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либо по должности. </a:t>
            </a:r>
          </a:p>
        </p:txBody>
      </p:sp>
    </p:spTree>
    <p:extLst>
      <p:ext uri="{BB962C8B-B14F-4D97-AF65-F5344CB8AC3E}">
        <p14:creationId xmlns:p14="http://schemas.microsoft.com/office/powerpoint/2010/main" val="39578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631504" y="1628800"/>
          <a:ext cx="88569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Овал 4"/>
          <p:cNvSpPr/>
          <p:nvPr/>
        </p:nvSpPr>
        <p:spPr>
          <a:xfrm>
            <a:off x="1703389" y="1773238"/>
            <a:ext cx="631825" cy="633412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63751" y="2492376"/>
            <a:ext cx="633413" cy="633413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79651" y="3141663"/>
            <a:ext cx="633413" cy="633412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51088" y="3789363"/>
            <a:ext cx="633412" cy="633412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79650" y="4508500"/>
            <a:ext cx="635000" cy="635000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63751" y="5229225"/>
            <a:ext cx="633413" cy="635000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53" name="Заголовок 1"/>
          <p:cNvSpPr>
            <a:spLocks noGrp="1"/>
          </p:cNvSpPr>
          <p:nvPr>
            <p:ph type="title"/>
          </p:nvPr>
        </p:nvSpPr>
        <p:spPr>
          <a:xfrm>
            <a:off x="2424113" y="260350"/>
            <a:ext cx="7797800" cy="1168400"/>
          </a:xfrm>
        </p:spPr>
        <p:txBody>
          <a:bodyPr/>
          <a:lstStyle/>
          <a:p>
            <a:r>
              <a:rPr lang="ru-RU" sz="2200" b="1">
                <a:solidFill>
                  <a:srgbClr val="0D79CA"/>
                </a:solidFill>
              </a:rPr>
              <a:t>Риски (угрозы) при введении системы оценки эффективности деятельности, </a:t>
            </a:r>
            <a:br>
              <a:rPr lang="ru-RU" sz="2200" b="1">
                <a:solidFill>
                  <a:srgbClr val="0D79CA"/>
                </a:solidFill>
              </a:rPr>
            </a:br>
            <a:r>
              <a:rPr lang="ru-RU" sz="2200" b="1">
                <a:solidFill>
                  <a:srgbClr val="0D79CA"/>
                </a:solidFill>
              </a:rPr>
              <a:t>перевода на эффективный контракт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03388" y="5876925"/>
            <a:ext cx="633412" cy="635000"/>
          </a:xfrm>
          <a:prstGeom prst="ellipse">
            <a:avLst/>
          </a:prstGeom>
          <a:solidFill>
            <a:srgbClr val="FF99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5002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.zhadanov\Documents\Рисунки\edu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512" y="620688"/>
            <a:ext cx="878497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3553" y="1340769"/>
            <a:ext cx="8158965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.zhadanov\Pictures\Putin-0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75520" y="188640"/>
            <a:ext cx="8640960" cy="62646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19536" y="4437113"/>
            <a:ext cx="8352928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Президент РФ Владимир Путин заявил, что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2800" b="1" i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800" b="1" i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оплаты труда специалиста должно быть увязано с качеством его работы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,…»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связи с чем поручил до 1 декабря 2012 года принять программу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«Эффективный контракт». </a:t>
            </a:r>
          </a:p>
        </p:txBody>
      </p:sp>
    </p:spTree>
    <p:extLst>
      <p:ext uri="{BB962C8B-B14F-4D97-AF65-F5344CB8AC3E}">
        <p14:creationId xmlns:p14="http://schemas.microsoft.com/office/powerpoint/2010/main" val="14745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51585" y="413523"/>
            <a:ext cx="7828233" cy="5524589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ru-RU" sz="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Распоряжение Правительства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Российской Федерации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26 ноября 2012 г.  № 2190-р  </a:t>
            </a:r>
          </a:p>
          <a:p>
            <a:pPr algn="ctr" eaLnBrk="0" hangingPunct="0">
              <a:defRPr/>
            </a:pPr>
            <a:r>
              <a:rPr lang="ru-RU" sz="24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ПРОГРАММА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поэтапного совершенствования системы оплаты труда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в государственных (муниципальных) учреждениях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на 2012 - 2018 годы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srgbClr val="FFFFFF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РФ от 30 декабря 2012 г. № 2620-р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утверждении плана мероприятий ("дорожной карты")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"Изменения в отраслях социальной сферы,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направленные на повышение эффективности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и науки"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1100" b="1" dirty="0">
              <a:solidFill>
                <a:srgbClr val="FFFFFF"/>
              </a:solidFill>
              <a:cs typeface="Calibri" pitchFamily="34" charset="0"/>
            </a:endParaRPr>
          </a:p>
        </p:txBody>
      </p:sp>
      <p:sp>
        <p:nvSpPr>
          <p:cNvPr id="3" name="4-конечная звезда 2"/>
          <p:cNvSpPr/>
          <p:nvPr/>
        </p:nvSpPr>
        <p:spPr>
          <a:xfrm>
            <a:off x="5869922" y="3175816"/>
            <a:ext cx="791556" cy="648072"/>
          </a:xfrm>
          <a:prstGeom prst="star4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.zhadanov\Documents\Рисунки\IMG_8826_012[1]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3552" y="2276873"/>
            <a:ext cx="7560840" cy="444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75520" y="672953"/>
            <a:ext cx="8352928" cy="2554545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>
                <a:solidFill>
                  <a:srgbClr val="002060"/>
                </a:solidFill>
              </a:rPr>
              <a:t>Распоряжение Правительства РФ от 31.03.2014 №487-р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"Об утверждении комплексного плана мероприятий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по разработке профессиональных стандартов,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их независимой профессионально-общественной экспертизе и применению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2014 - 2016 годы"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   предусматривает разработку и внедрение около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800 профессиональных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39993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282" y="1600200"/>
            <a:ext cx="8929718" cy="49720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Квалификация работника - уровень знаний, умений, профессиональных навыков и опыта работы работника.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Профессиональный стандарт - характеристика квалификации, необходимой работнику для осуществления определенного вида профессиональной деятельности. </a:t>
            </a:r>
          </a:p>
          <a:p>
            <a:pPr>
              <a:lnSpc>
                <a:spcPct val="120000"/>
              </a:lnSpc>
              <a:buNone/>
            </a:pPr>
            <a:endParaRPr lang="ru-RU" sz="5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lnSpc>
                <a:spcPct val="120000"/>
              </a:lnSpc>
              <a:buNone/>
            </a:pPr>
            <a:r>
              <a:rPr lang="ru-RU" sz="5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Предлагаемая на 01.06.2016 года редакция статьи</a:t>
            </a:r>
            <a:endParaRPr lang="ru-RU" sz="5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lnSpc>
                <a:spcPct val="120000"/>
              </a:lnSpc>
              <a:buNone/>
            </a:pPr>
            <a:r>
              <a:rPr lang="ru-RU" sz="5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1 июля 2016 года часть 2 статьи 195.1 будет дополнена</a:t>
            </a:r>
          </a:p>
          <a:p>
            <a:pPr algn="r">
              <a:lnSpc>
                <a:spcPct val="120000"/>
              </a:lnSpc>
              <a:buNone/>
            </a:pPr>
            <a:r>
              <a:rPr lang="ru-RU" sz="5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1 июля 2016 года ТК РФ будет дополнен статьями 195.2 и 195.3</a:t>
            </a:r>
          </a:p>
          <a:p>
            <a:pPr algn="r">
              <a:lnSpc>
                <a:spcPct val="120000"/>
              </a:lnSpc>
              <a:buNone/>
            </a:pPr>
            <a:endParaRPr lang="ru-RU" sz="55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6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Порядок разработки, утверждения и применения профессиональных стандартов, а также установления тождественности наименований должностей, профессий и специальностей, содержащихся в едином тарифно-квалификационном справочнике работ и профессий рабочих, едином квалификационном справочнике должностей руководителей, специалистов и служащих, наименованиям должностей, профессий и специальностей, содержащихся в профессиональных стандартах, устанавливается Правительством Российской Федерации с учетом мнения Российской трехсторонней комиссии по регулированию социально-трудовых отношений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Статья 195.1.ТК РФ. Понятия квалификации работника, профессионального стандарта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79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2285993"/>
            <a:ext cx="8229600" cy="3721299"/>
          </a:xfrm>
        </p:spPr>
        <p:txBody>
          <a:bodyPr>
            <a:normAutofit/>
          </a:bodyPr>
          <a:lstStyle/>
          <a:p>
            <a:r>
              <a:rPr lang="ru-RU" sz="1800" dirty="0"/>
              <a:t>В отношении каждого работника должны быть уточнены и конкретизированы его трудовая функция, показатели и критерии оценки эффективности деятельности, установлен размер вознаграждения, а также размер поощрения за достижение коллективных результатов труда. Условия получения вознаграждения должны быть понятны работодателю и работнику и не допускать двойного толкования.</a:t>
            </a:r>
          </a:p>
          <a:p>
            <a:r>
              <a:rPr lang="ru-RU" sz="1800" dirty="0"/>
              <a:t>При изменении определенных сторонами условий трудового договора (в том числе по мере разработки показателей и критериев оценки эффективности труда работников учреждения для определения размеров и условий осуществления стимулирующих выплат) рекомендуется заключать Дополнительное соглашение к трудовому договору.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26 апреля 2013 г. N 167н 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ТРУДА И СОЦИАЛЬНОЙ ЗАЩИТЫ РОССИЙСКОЙ ФЕДЕРАЦИИОБ УТВЕРЖДЕНИИ РЕКОМЕНДАЦИЙ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ОФОРМЛЕНИЮ ТРУДОВЫХ ОТНОШЕНИЙ С РАБОТНИКОМ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ГОСУДАРСТВЕННОГО (МУНИЦИПАЛЬНОГО) УЧРЕЖДЕНИЯ</a:t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ВВЕДЕНИИ ЭФФЕКТИВНОГО КОНТРАКТА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873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s.zhadanov\Pictures\41d48490a342a6bd7c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5520" y="260649"/>
            <a:ext cx="8640960" cy="62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10000" y="476673"/>
            <a:ext cx="4572000" cy="1200329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ПРОГРАММА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поэтапного совершенствования системы оплаты труда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68285" y="2306283"/>
            <a:ext cx="3528392" cy="1440160"/>
          </a:xfrm>
          <a:prstGeom prst="roundRect">
            <a:avLst/>
          </a:prstGeom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Повышение заработной платы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работников сферы образования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05939" y="3717032"/>
            <a:ext cx="4176464" cy="1800200"/>
          </a:xfrm>
          <a:prstGeom prst="roundRect">
            <a:avLst/>
          </a:prstGeom>
          <a:ln w="1905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Переход на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новую систему трудовых отношений </a:t>
            </a:r>
          </a:p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(основа -  эффективный контракт)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135561" y="764704"/>
            <a:ext cx="1010721" cy="1432176"/>
          </a:xfrm>
          <a:prstGeom prst="curvedRightArrow">
            <a:avLst>
              <a:gd name="adj1" fmla="val 25000"/>
              <a:gd name="adj2" fmla="val 65148"/>
              <a:gd name="adj3" fmla="val 36905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9048328" y="1677002"/>
            <a:ext cx="1008112" cy="1845434"/>
          </a:xfrm>
          <a:prstGeom prst="curvedLeftArrow">
            <a:avLst>
              <a:gd name="adj1" fmla="val 27560"/>
              <a:gd name="adj2" fmla="val 64081"/>
              <a:gd name="adj3" fmla="val 3507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.zhadanov\Documents\Рисунки\Ямбург.bmp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761"/>
          <a:stretch/>
        </p:blipFill>
        <p:spPr bwMode="auto">
          <a:xfrm>
            <a:off x="2135560" y="116632"/>
            <a:ext cx="820891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6264" y="2348881"/>
            <a:ext cx="8496944" cy="44012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ru-RU" sz="2800" b="1" u="sng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Эффективный контракт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это трудовой договор с работником, в  котором конкретизированы его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обязанности,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оплаты труда,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  также меры социальной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25423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Microsoft Office PowerPoint</Application>
  <PresentationFormat>Широкоэкранный</PresentationFormat>
  <Paragraphs>215</Paragraphs>
  <Slides>28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 Unicode MS</vt:lpstr>
      <vt:lpstr>Arial</vt:lpstr>
      <vt:lpstr>Calibri</vt:lpstr>
      <vt:lpstr>Comic Sans MS</vt:lpstr>
      <vt:lpstr>Times New Roman</vt:lpstr>
      <vt:lpstr>Wingdings</vt:lpstr>
      <vt:lpstr>1_Тема Office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195.1.ТК РФ. Понятия квалификации работника, профессионального стандарта </vt:lpstr>
      <vt:lpstr>  ПРИКАЗ от 26 апреля 2013 г. N 167н  МИНИСТЕРСТВО ТРУДА И СОЦИАЛЬНОЙ ЗАЩИТЫ РОССИЙСКОЙ ФЕДЕРАЦИИОБ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   </vt:lpstr>
      <vt:lpstr>Презентация PowerPoint</vt:lpstr>
      <vt:lpstr>Презентация PowerPoint</vt:lpstr>
      <vt:lpstr>Трудовой договор/Эффективный контракт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Процедура оформления трудовых отношений при введении эффективного контракта: </vt:lpstr>
      <vt:lpstr> ЭФФЕКТИВНЫЙ КОНТРАКТ </vt:lpstr>
      <vt:lpstr>Таким образом, заработная плата конкретного работника зависит!!!</vt:lpstr>
      <vt:lpstr>Презентация PowerPoint</vt:lpstr>
      <vt:lpstr>Презентация PowerPoint</vt:lpstr>
      <vt:lpstr>Выплаты компенсирующего и стимулирующего характера</vt:lpstr>
      <vt:lpstr>Пример для заполнения</vt:lpstr>
      <vt:lpstr>Пример для заполнения в) стимулирующие выплаты</vt:lpstr>
      <vt:lpstr>Пример для заполнения в) стимулирующие выплаты</vt:lpstr>
      <vt:lpstr>Презентация PowerPoint</vt:lpstr>
      <vt:lpstr>Риски (угрозы) при введении системы оценки эффективности деятельности,  перевода на эффективный контракт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</cp:revision>
  <dcterms:created xsi:type="dcterms:W3CDTF">2016-10-30T10:20:22Z</dcterms:created>
  <dcterms:modified xsi:type="dcterms:W3CDTF">2016-10-30T10:20:41Z</dcterms:modified>
</cp:coreProperties>
</file>