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48;SH&#1050;&#1040;\01%20&#1064;&#1050;&#1054;&#1051;&#1040;\&#1086;&#1090;%20&#1073;&#1077;&#1082;&#1077;&#1096;&#1082;&#1086;\&#1076;&#1083;&#1103;%20&#1073;&#1077;&#1082;&#1077;&#1096;&#1082;&#108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66075811935086E-2"/>
          <c:y val="2.9274936545917937E-2"/>
          <c:w val="0.78224544076194436"/>
          <c:h val="0.59782683393975888"/>
        </c:manualLayout>
      </c:layout>
      <c:barChart>
        <c:barDir val="col"/>
        <c:grouping val="clustered"/>
        <c:ser>
          <c:idx val="0"/>
          <c:order val="0"/>
          <c:tx>
            <c:v>успеваемость</c:v>
          </c:tx>
          <c:cat>
            <c:strRef>
              <c:f>(Лист4!$J$1;Лист4!$J$40;Лист4!$J$79)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(Лист4!$H$38;Лист4!$H$77;Лист4!$H$116)</c:f>
              <c:numCache>
                <c:formatCode>0%</c:formatCode>
                <c:ptCount val="3"/>
                <c:pt idx="0">
                  <c:v>0.93</c:v>
                </c:pt>
                <c:pt idx="1">
                  <c:v>0.93</c:v>
                </c:pt>
                <c:pt idx="2">
                  <c:v>0.98</c:v>
                </c:pt>
              </c:numCache>
            </c:numRef>
          </c:val>
        </c:ser>
        <c:ser>
          <c:idx val="1"/>
          <c:order val="1"/>
          <c:tx>
            <c:v>качество</c:v>
          </c:tx>
          <c:cat>
            <c:strRef>
              <c:f>(Лист4!$J$1;Лист4!$J$40;Лист4!$J$79)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(Лист4!$I$38;Лист4!$I$77;Лист4!$I$116)</c:f>
              <c:numCache>
                <c:formatCode>0%</c:formatCode>
                <c:ptCount val="3"/>
                <c:pt idx="0">
                  <c:v>0.75000000000000033</c:v>
                </c:pt>
                <c:pt idx="1">
                  <c:v>0.72000000000000031</c:v>
                </c:pt>
                <c:pt idx="2">
                  <c:v>0.77000000000000035</c:v>
                </c:pt>
              </c:numCache>
            </c:numRef>
          </c:val>
        </c:ser>
        <c:axId val="90290432"/>
        <c:axId val="90296320"/>
      </c:barChart>
      <c:catAx>
        <c:axId val="9029043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90296320"/>
        <c:crosses val="autoZero"/>
        <c:auto val="1"/>
        <c:lblAlgn val="ctr"/>
        <c:lblOffset val="100"/>
      </c:catAx>
      <c:valAx>
        <c:axId val="9029632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90290432"/>
        <c:crosses val="autoZero"/>
        <c:crossBetween val="between"/>
        <c:majorUnit val="0.2"/>
        <c:minorUnit val="4.0000000000000022E-2"/>
      </c:valAx>
    </c:plotArea>
    <c:legend>
      <c:legendPos val="r"/>
      <c:layout>
        <c:manualLayout>
          <c:xMode val="edge"/>
          <c:yMode val="edge"/>
          <c:x val="0.79511310932510326"/>
          <c:y val="0.77070616996870123"/>
          <c:w val="0.19487099273715958"/>
          <c:h val="0.1336039323364079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97.2</c:v>
                </c:pt>
                <c:pt idx="1">
                  <c:v>95.3</c:v>
                </c:pt>
                <c:pt idx="2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82.2</c:v>
                </c:pt>
                <c:pt idx="1">
                  <c:v>77.900000000000006</c:v>
                </c:pt>
                <c:pt idx="2">
                  <c:v>73.7</c:v>
                </c:pt>
              </c:numCache>
            </c:numRef>
          </c:val>
        </c:ser>
        <c:axId val="99736192"/>
        <c:axId val="90407296"/>
      </c:barChart>
      <c:catAx>
        <c:axId val="99736192"/>
        <c:scaling>
          <c:orientation val="minMax"/>
        </c:scaling>
        <c:axPos val="b"/>
        <c:tickLblPos val="nextTo"/>
        <c:crossAx val="90407296"/>
        <c:crosses val="autoZero"/>
        <c:auto val="1"/>
        <c:lblAlgn val="ctr"/>
        <c:lblOffset val="100"/>
      </c:catAx>
      <c:valAx>
        <c:axId val="90407296"/>
        <c:scaling>
          <c:orientation val="minMax"/>
        </c:scaling>
        <c:axPos val="l"/>
        <c:majorGridlines/>
        <c:numFmt formatCode="General" sourceLinked="1"/>
        <c:tickLblPos val="nextTo"/>
        <c:crossAx val="99736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97.4</c:v>
                </c:pt>
                <c:pt idx="1">
                  <c:v>95.1</c:v>
                </c:pt>
                <c:pt idx="2">
                  <c:v>94.5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81.5</c:v>
                </c:pt>
                <c:pt idx="1">
                  <c:v>76.8</c:v>
                </c:pt>
                <c:pt idx="2">
                  <c:v>76.3</c:v>
                </c:pt>
              </c:numCache>
            </c:numRef>
          </c:val>
        </c:ser>
        <c:axId val="98706944"/>
        <c:axId val="98708480"/>
      </c:barChart>
      <c:catAx>
        <c:axId val="98706944"/>
        <c:scaling>
          <c:orientation val="minMax"/>
        </c:scaling>
        <c:axPos val="b"/>
        <c:tickLblPos val="nextTo"/>
        <c:crossAx val="98708480"/>
        <c:crosses val="autoZero"/>
        <c:auto val="1"/>
        <c:lblAlgn val="ctr"/>
        <c:lblOffset val="100"/>
      </c:catAx>
      <c:valAx>
        <c:axId val="98708480"/>
        <c:scaling>
          <c:orientation val="minMax"/>
        </c:scaling>
        <c:axPos val="l"/>
        <c:majorGridlines/>
        <c:numFmt formatCode="General" sourceLinked="1"/>
        <c:tickLblPos val="nextTo"/>
        <c:crossAx val="98706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98.4</c:v>
                </c:pt>
                <c:pt idx="1">
                  <c:v>97.9</c:v>
                </c:pt>
                <c:pt idx="2">
                  <c:v>97.7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Российская Федерация</c:v>
                </c:pt>
                <c:pt idx="1">
                  <c:v>Иркутская область</c:v>
                </c:pt>
                <c:pt idx="2">
                  <c:v>город Ангарск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74.400000000000006</c:v>
                </c:pt>
                <c:pt idx="1">
                  <c:v>76.3</c:v>
                </c:pt>
                <c:pt idx="2">
                  <c:v>76.5</c:v>
                </c:pt>
              </c:numCache>
            </c:numRef>
          </c:val>
        </c:ser>
        <c:axId val="100610048"/>
        <c:axId val="100611584"/>
      </c:barChart>
      <c:catAx>
        <c:axId val="100610048"/>
        <c:scaling>
          <c:orientation val="minMax"/>
        </c:scaling>
        <c:axPos val="b"/>
        <c:tickLblPos val="nextTo"/>
        <c:crossAx val="100611584"/>
        <c:crosses val="autoZero"/>
        <c:auto val="1"/>
        <c:lblAlgn val="ctr"/>
        <c:lblOffset val="100"/>
      </c:catAx>
      <c:valAx>
        <c:axId val="100611584"/>
        <c:scaling>
          <c:orientation val="minMax"/>
        </c:scaling>
        <c:axPos val="l"/>
        <c:majorGridlines/>
        <c:numFmt formatCode="General" sourceLinked="1"/>
        <c:tickLblPos val="nextTo"/>
        <c:crossAx val="100610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4F49-2D8C-4A10-B6EB-2474E4AB5C19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B7C9F-3EEB-43FE-9660-E8DBE2B2C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Русский язык: РФ – 97,2/82,2; Иркутская область – 95,3/73,3; город </a:t>
            </a:r>
            <a:r>
              <a:rPr lang="ru-RU" dirty="0" err="1" smtClean="0"/>
              <a:t>Ангарск</a:t>
            </a:r>
            <a:r>
              <a:rPr lang="ru-RU" dirty="0" smtClean="0"/>
              <a:t> – 93,5/73,3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B7C9F-3EEB-43FE-9660-E8DBE2B2C6B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Математика: Российская Федерация – 97,4/81,5; Иркутская область – 95,1/76,8; город </a:t>
            </a:r>
            <a:r>
              <a:rPr lang="ru-RU" dirty="0" err="1" smtClean="0"/>
              <a:t>Ангарск</a:t>
            </a:r>
            <a:r>
              <a:rPr lang="ru-RU" dirty="0" smtClean="0"/>
              <a:t> – 94,5/76,3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B7C9F-3EEB-43FE-9660-E8DBE2B2C6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Окружающий мир: Российская Федерация – 98,4/74,4; Иркутская область – 97,9/76,3; город </a:t>
            </a:r>
            <a:r>
              <a:rPr lang="ru-RU" dirty="0" err="1" smtClean="0"/>
              <a:t>Ангарск</a:t>
            </a:r>
            <a:r>
              <a:rPr lang="ru-RU" dirty="0" smtClean="0"/>
              <a:t> – 97,7/76,5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B7C9F-3EEB-43FE-9660-E8DBE2B2C6B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0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25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931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6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29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9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91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1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94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43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36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F5146-1F0A-4423-9B16-D1D007F3AE4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6354-3DCF-448A-8399-77C913B1B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Общий результат успеваемости и качества по предметам</a:t>
            </a:r>
            <a:endParaRPr lang="ru-RU" sz="20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6357552"/>
              </p:ext>
            </p:extLst>
          </p:nvPr>
        </p:nvGraphicFramePr>
        <p:xfrm>
          <a:off x="755576" y="908720"/>
          <a:ext cx="7607905" cy="481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1794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785794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Всероссийские проверочные работы: Русский язык 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52" y="785794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Всероссийские проверочные работы: Математика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2976" y="785794"/>
            <a:ext cx="6808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Всероссийские проверочные работы: Окружающий мир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76</Words>
  <Application>Microsoft Office PowerPoint</Application>
  <PresentationFormat>Экран (4:3)</PresentationFormat>
  <Paragraphs>10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MEDVED</dc:creator>
  <cp:lastModifiedBy>лескова  о и</cp:lastModifiedBy>
  <cp:revision>17</cp:revision>
  <dcterms:created xsi:type="dcterms:W3CDTF">2016-08-23T07:16:38Z</dcterms:created>
  <dcterms:modified xsi:type="dcterms:W3CDTF">2016-11-10T08:00:18Z</dcterms:modified>
</cp:coreProperties>
</file>