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0" r:id="rId3"/>
    <p:sldId id="281" r:id="rId4"/>
    <p:sldId id="289" r:id="rId5"/>
    <p:sldId id="259" r:id="rId6"/>
    <p:sldId id="260" r:id="rId7"/>
    <p:sldId id="287" r:id="rId8"/>
    <p:sldId id="262" r:id="rId9"/>
    <p:sldId id="264" r:id="rId10"/>
    <p:sldId id="286" r:id="rId11"/>
    <p:sldId id="266" r:id="rId12"/>
    <p:sldId id="267" r:id="rId13"/>
    <p:sldId id="268" r:id="rId14"/>
    <p:sldId id="270" r:id="rId15"/>
    <p:sldId id="271" r:id="rId16"/>
    <p:sldId id="272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92978-2604-46D0-9A75-6C93BE84FE1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CC790-AD4A-4DA5-9F4A-38229EB213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90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CC790-AD4A-4DA5-9F4A-38229EB213E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89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Становление учебной самостоятельности младшего школьника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4953000" cy="1752600"/>
          </a:xfrm>
        </p:spPr>
        <p:txBody>
          <a:bodyPr/>
          <a:lstStyle/>
          <a:p>
            <a:r>
              <a:rPr lang="ru-RU" dirty="0" smtClean="0"/>
              <a:t>Установочный семинар</a:t>
            </a:r>
          </a:p>
          <a:p>
            <a:r>
              <a:rPr lang="ru-RU" dirty="0" smtClean="0"/>
              <a:t>09.11.2016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47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Этапы становления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контрольно-оценочной самостоятельности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458569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 этап </a:t>
            </a:r>
            <a:r>
              <a:rPr lang="ru-RU" sz="3000" dirty="0">
                <a:latin typeface="Book Antiqua" pitchFamily="18" charset="0"/>
              </a:rPr>
              <a:t>– </a:t>
            </a:r>
            <a:r>
              <a:rPr lang="ru-RU" sz="3000" i="1" dirty="0">
                <a:latin typeface="Book Antiqua" pitchFamily="18" charset="0"/>
              </a:rPr>
              <a:t>переход</a:t>
            </a:r>
            <a:r>
              <a:rPr lang="ru-RU" sz="3000" dirty="0">
                <a:latin typeface="Book Antiqua" pitchFamily="18" charset="0"/>
              </a:rPr>
              <a:t> от дошкольного к школьному </a:t>
            </a:r>
            <a:r>
              <a:rPr lang="ru-RU" sz="3000" dirty="0" smtClean="0">
                <a:latin typeface="Book Antiqua" pitchFamily="18" charset="0"/>
              </a:rPr>
              <a:t>образованию </a:t>
            </a:r>
            <a:r>
              <a:rPr lang="ru-RU" sz="3000" dirty="0">
                <a:latin typeface="Book Antiqua" pitchFamily="18" charset="0"/>
              </a:rPr>
              <a:t>(1-й класс); </a:t>
            </a:r>
            <a:endParaRPr lang="ru-RU" sz="3000" dirty="0" smtClean="0">
              <a:latin typeface="Book Antiqu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этап </a:t>
            </a:r>
            <a:r>
              <a:rPr lang="ru-RU" sz="3000" dirty="0">
                <a:latin typeface="Book Antiqua" pitchFamily="18" charset="0"/>
              </a:rPr>
              <a:t>– </a:t>
            </a:r>
            <a:r>
              <a:rPr lang="ru-RU" sz="3000" i="1" dirty="0">
                <a:latin typeface="Book Antiqua" pitchFamily="18" charset="0"/>
              </a:rPr>
              <a:t>совершенствование</a:t>
            </a:r>
            <a:r>
              <a:rPr lang="ru-RU" sz="3000" dirty="0">
                <a:latin typeface="Book Antiqua" pitchFamily="18" charset="0"/>
              </a:rPr>
              <a:t> (опробование) форм и способов контроля и оценки в </a:t>
            </a:r>
            <a:r>
              <a:rPr lang="ru-RU" sz="3000" i="1" dirty="0">
                <a:latin typeface="Book Antiqua" pitchFamily="18" charset="0"/>
              </a:rPr>
              <a:t>условиях </a:t>
            </a:r>
            <a:r>
              <a:rPr lang="ru-RU" sz="3000" i="1" dirty="0" smtClean="0">
                <a:latin typeface="Book Antiqua" pitchFamily="18" charset="0"/>
              </a:rPr>
              <a:t>формирования </a:t>
            </a:r>
            <a:r>
              <a:rPr lang="ru-RU" sz="3000" i="1" dirty="0">
                <a:latin typeface="Book Antiqua" pitchFamily="18" charset="0"/>
              </a:rPr>
              <a:t>классного сообщества </a:t>
            </a:r>
            <a:r>
              <a:rPr lang="ru-RU" sz="3000" dirty="0">
                <a:latin typeface="Book Antiqua" pitchFamily="18" charset="0"/>
              </a:rPr>
              <a:t>(2-й класс – первое </a:t>
            </a:r>
            <a:r>
              <a:rPr lang="ru-RU" sz="3000" dirty="0" smtClean="0">
                <a:latin typeface="Book Antiqua" pitchFamily="18" charset="0"/>
              </a:rPr>
              <a:t>полугодие </a:t>
            </a:r>
            <a:r>
              <a:rPr lang="ru-RU" sz="3000" dirty="0">
                <a:latin typeface="Book Antiqua" pitchFamily="18" charset="0"/>
              </a:rPr>
              <a:t>4-го класса); </a:t>
            </a:r>
            <a:endParaRPr lang="ru-RU" sz="3000" dirty="0" smtClean="0">
              <a:latin typeface="Book Antiqu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этап </a:t>
            </a:r>
            <a:r>
              <a:rPr lang="ru-RU" sz="3000" dirty="0">
                <a:latin typeface="Book Antiqua" pitchFamily="18" charset="0"/>
              </a:rPr>
              <a:t>– </a:t>
            </a:r>
            <a:r>
              <a:rPr lang="ru-RU" sz="3000" i="1" dirty="0">
                <a:latin typeface="Book Antiqua" pitchFamily="18" charset="0"/>
              </a:rPr>
              <a:t>рефлексивный </a:t>
            </a:r>
            <a:r>
              <a:rPr lang="ru-RU" sz="3000" dirty="0">
                <a:latin typeface="Book Antiqua" pitchFamily="18" charset="0"/>
              </a:rPr>
              <a:t>– переход от начальной школы к основной (второе полугодие 4-го – 6-й класс). </a:t>
            </a:r>
          </a:p>
        </p:txBody>
      </p:sp>
    </p:spTree>
    <p:extLst>
      <p:ext uri="{BB962C8B-B14F-4D97-AF65-F5344CB8AC3E}">
        <p14:creationId xmlns:p14="http://schemas.microsoft.com/office/powerpoint/2010/main" xmlns="" val="362378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9324528" cy="1445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Этапы построения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КОС младших школьников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оценке своих знаний и умений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73424"/>
            <a:ext cx="8784976" cy="5184576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700" b="1" dirty="0" smtClean="0">
                <a:solidFill>
                  <a:srgbClr val="002060"/>
                </a:solidFill>
                <a:latin typeface="Book Antiqua" pitchFamily="18" charset="0"/>
              </a:rPr>
              <a:t>1 этап –первый класс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000" dirty="0" smtClean="0">
              <a:latin typeface="Book Antiqua" pitchFamily="18" charset="0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100" dirty="0" smtClean="0">
                <a:latin typeface="Book Antiqua" pitchFamily="18" charset="0"/>
                <a:ea typeface="Times New Roman"/>
              </a:rPr>
              <a:t>Основная задача - научиться ребенку </a:t>
            </a:r>
            <a:r>
              <a:rPr lang="ru-RU" sz="5100" b="1" i="1" dirty="0" smtClean="0">
                <a:latin typeface="Book Antiqua" pitchFamily="18" charset="0"/>
                <a:ea typeface="Times New Roman"/>
              </a:rPr>
              <a:t>сопоставлять свои действия с заданным образцом.</a:t>
            </a:r>
            <a:r>
              <a:rPr lang="ru-RU" sz="5100" dirty="0" smtClean="0">
                <a:latin typeface="Book Antiqua" pitchFamily="18" charset="0"/>
                <a:ea typeface="Times New Roman"/>
              </a:rPr>
              <a:t> </a:t>
            </a:r>
          </a:p>
          <a:p>
            <a:pPr marL="365125" indent="-27781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100" dirty="0" smtClean="0">
                <a:latin typeface="Book Antiqua" pitchFamily="18" charset="0"/>
                <a:ea typeface="Times New Roman"/>
              </a:rPr>
              <a:t>Центральное </a:t>
            </a:r>
            <a:r>
              <a:rPr lang="ru-RU" sz="5100" dirty="0">
                <a:latin typeface="Book Antiqua" pitchFamily="18" charset="0"/>
                <a:ea typeface="Times New Roman"/>
              </a:rPr>
              <a:t>место в деятельности учащихся </a:t>
            </a:r>
            <a:r>
              <a:rPr lang="ru-RU" sz="5100" dirty="0" smtClean="0">
                <a:latin typeface="Book Antiqua" pitchFamily="18" charset="0"/>
                <a:ea typeface="Times New Roman"/>
              </a:rPr>
              <a:t>отводится </a:t>
            </a:r>
            <a:r>
              <a:rPr lang="ru-RU" sz="5100" b="1" i="1" dirty="0" smtClean="0">
                <a:latin typeface="Book Antiqua" pitchFamily="18" charset="0"/>
                <a:ea typeface="Times New Roman"/>
              </a:rPr>
              <a:t> </a:t>
            </a:r>
            <a:r>
              <a:rPr lang="ru-RU" sz="5100" b="1" i="1" dirty="0">
                <a:latin typeface="Book Antiqua" pitchFamily="18" charset="0"/>
                <a:ea typeface="Times New Roman"/>
              </a:rPr>
              <a:t>пооперационному контролю.</a:t>
            </a:r>
            <a:endParaRPr lang="ru-RU" sz="5100" dirty="0">
              <a:latin typeface="Book Antiqua" pitchFamily="18" charset="0"/>
              <a:ea typeface="Times New Roman"/>
            </a:endParaRPr>
          </a:p>
          <a:p>
            <a:pPr algn="just">
              <a:lnSpc>
                <a:spcPct val="120000"/>
              </a:lnSpc>
            </a:pPr>
            <a:r>
              <a:rPr lang="ru-RU" sz="5100" dirty="0">
                <a:latin typeface="Book Antiqua" pitchFamily="18" charset="0"/>
                <a:ea typeface="Times New Roman"/>
              </a:rPr>
              <a:t>В оценочной деятельности </a:t>
            </a:r>
            <a:r>
              <a:rPr lang="ru-RU" sz="5100" b="1" i="1" dirty="0">
                <a:latin typeface="Book Antiqua" pitchFamily="18" charset="0"/>
                <a:ea typeface="Times New Roman"/>
              </a:rPr>
              <a:t>ретроспективная оценка</a:t>
            </a:r>
            <a:r>
              <a:rPr lang="ru-RU" sz="5100" dirty="0">
                <a:latin typeface="Book Antiqua" pitchFamily="18" charset="0"/>
                <a:ea typeface="Times New Roman"/>
              </a:rPr>
              <a:t> ученика предшествует учительской </a:t>
            </a:r>
            <a:r>
              <a:rPr lang="ru-RU" sz="5100" dirty="0" smtClean="0">
                <a:latin typeface="Book Antiqua" pitchFamily="18" charset="0"/>
                <a:ea typeface="Times New Roman"/>
              </a:rPr>
              <a:t>оценке.</a:t>
            </a:r>
          </a:p>
          <a:p>
            <a:pPr algn="just">
              <a:lnSpc>
                <a:spcPct val="120000"/>
              </a:lnSpc>
            </a:pPr>
            <a:r>
              <a:rPr lang="ru-RU" sz="5100" dirty="0" smtClean="0">
                <a:latin typeface="Book Antiqua" pitchFamily="18" charset="0"/>
                <a:ea typeface="Times New Roman"/>
              </a:rPr>
              <a:t>Закладываются </a:t>
            </a:r>
            <a:r>
              <a:rPr lang="ru-RU" sz="5100" dirty="0">
                <a:latin typeface="Book Antiqua" pitchFamily="18" charset="0"/>
                <a:ea typeface="Times New Roman"/>
              </a:rPr>
              <a:t>основы будущей </a:t>
            </a:r>
            <a:r>
              <a:rPr lang="ru-RU" sz="5100" b="1" i="1" dirty="0">
                <a:latin typeface="Book Antiqua" pitchFamily="18" charset="0"/>
                <a:ea typeface="Times New Roman"/>
              </a:rPr>
              <a:t>рефлексивной оценки</a:t>
            </a:r>
            <a:r>
              <a:rPr lang="ru-RU" sz="5100" dirty="0">
                <a:latin typeface="Book Antiqua" pitchFamily="18" charset="0"/>
                <a:ea typeface="Times New Roman"/>
              </a:rPr>
              <a:t> – знания о собственном знании и незнании, о собственных возможностях и ограничениях. </a:t>
            </a:r>
            <a:endParaRPr lang="ru-RU" sz="5100" dirty="0" smtClean="0">
              <a:latin typeface="Book Antiqua" pitchFamily="18" charset="0"/>
              <a:ea typeface="Times New Roman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5900" b="1" dirty="0" smtClean="0">
                <a:solidFill>
                  <a:srgbClr val="C00000"/>
                </a:solidFill>
                <a:latin typeface="Book Antiqua" pitchFamily="18" charset="0"/>
                <a:ea typeface="Times New Roman"/>
              </a:rPr>
              <a:t>Действует правило </a:t>
            </a:r>
            <a:r>
              <a:rPr lang="ru-RU" sz="5900" b="1" i="1" dirty="0" smtClean="0">
                <a:solidFill>
                  <a:srgbClr val="C00000"/>
                </a:solidFill>
                <a:latin typeface="Book Antiqua" pitchFamily="18" charset="0"/>
                <a:ea typeface="Times New Roman"/>
              </a:rPr>
              <a:t>«добавлять, а не вычитать</a:t>
            </a:r>
            <a:r>
              <a:rPr lang="ru-RU" sz="5900" b="1" i="1" dirty="0" smtClean="0">
                <a:solidFill>
                  <a:srgbClr val="C00000"/>
                </a:solidFill>
                <a:latin typeface="Book Antiqua" pitchFamily="18" charset="0"/>
                <a:ea typeface="Times New Roman"/>
              </a:rPr>
              <a:t>»</a:t>
            </a:r>
            <a:endParaRPr lang="ru-RU" sz="5900" b="1" i="1" dirty="0" smtClean="0">
              <a:solidFill>
                <a:srgbClr val="C00000"/>
              </a:solidFill>
              <a:latin typeface="Book Antiqua" pitchFamily="18" charset="0"/>
              <a:ea typeface="Times New Roman"/>
            </a:endParaRPr>
          </a:p>
          <a:p>
            <a:pPr algn="just">
              <a:lnSpc>
                <a:spcPct val="120000"/>
              </a:lnSpc>
            </a:pPr>
            <a:endParaRPr lang="ru-RU" sz="5900" b="1" dirty="0">
              <a:solidFill>
                <a:srgbClr val="C00000"/>
              </a:solidFill>
              <a:latin typeface="Book Antiqua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857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476672"/>
            <a:ext cx="925252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 концу первого года обучения: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320480"/>
          </a:xfrm>
        </p:spPr>
        <p:txBody>
          <a:bodyPr>
            <a:normAutofit fontScale="92500"/>
          </a:bodyPr>
          <a:lstStyle/>
          <a:p>
            <a:pPr indent="342265" algn="just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сравнивать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действие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 (отдельные операции) и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результат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с готовым образцом;</a:t>
            </a:r>
            <a:endParaRPr lang="ru-RU" sz="2400" dirty="0">
              <a:solidFill>
                <a:srgbClr val="000000"/>
              </a:solidFill>
              <a:latin typeface="Book Antiqua" pitchFamily="18" charset="0"/>
              <a:ea typeface="Times New Roman"/>
            </a:endParaRPr>
          </a:p>
          <a:p>
            <a:pPr indent="34226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заданным критериям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оценить свои действия и соотнести свою оценку с оценкой учителя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;</a:t>
            </a:r>
            <a:endParaRPr lang="ru-RU" sz="2400" dirty="0">
              <a:solidFill>
                <a:srgbClr val="000000"/>
              </a:solidFill>
              <a:latin typeface="Book Antiqua" pitchFamily="18" charset="0"/>
              <a:ea typeface="Times New Roman"/>
            </a:endParaRPr>
          </a:p>
          <a:p>
            <a:pPr indent="342265" algn="just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предъявить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на оценку свои достижения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 по заданному или назначенному самим ребенком критерию;</a:t>
            </a:r>
            <a:endParaRPr lang="ru-RU" sz="2400" dirty="0">
              <a:solidFill>
                <a:srgbClr val="000000"/>
              </a:solidFill>
              <a:latin typeface="Book Antiqua" pitchFamily="18" charset="0"/>
              <a:ea typeface="Times New Roman"/>
            </a:endParaRPr>
          </a:p>
          <a:p>
            <a:pPr indent="342265" algn="just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отделить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известное от неизвестного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в знаниях (способах действия с предметом), задать «умный» вопрос.</a:t>
            </a:r>
            <a:endParaRPr lang="ru-RU" sz="2400" dirty="0">
              <a:solidFill>
                <a:srgbClr val="000000"/>
              </a:solidFill>
              <a:latin typeface="Book Antiqua" pitchFamily="18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33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/>
              </a:rPr>
              <a:t>Второй этап - 2- 4 (1 полугодие) классы: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568952" cy="4851920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2400" b="1" i="1" dirty="0" smtClean="0">
                <a:latin typeface="Book Antiqua" pitchFamily="18" charset="0"/>
                <a:ea typeface="Times New Roman"/>
              </a:rPr>
              <a:t>Совершенствование работы </a:t>
            </a:r>
            <a:r>
              <a:rPr lang="ru-RU" sz="2400" dirty="0" smtClean="0">
                <a:latin typeface="Book Antiqua" pitchFamily="18" charset="0"/>
                <a:ea typeface="Times New Roman"/>
              </a:rPr>
              <a:t>учащихся над пооперационным (процессуальным) контролем освоения способов деятельности. </a:t>
            </a:r>
          </a:p>
          <a:p>
            <a:pPr marL="0" indent="0" algn="just"/>
            <a:r>
              <a:rPr lang="ru-RU" sz="2400" dirty="0" smtClean="0">
                <a:latin typeface="Book Antiqua" pitchFamily="18" charset="0"/>
                <a:ea typeface="Times New Roman"/>
              </a:rPr>
              <a:t> Начинается работа над </a:t>
            </a:r>
            <a:r>
              <a:rPr lang="ru-RU" sz="2400" b="1" i="1" dirty="0" smtClean="0">
                <a:latin typeface="Book Antiqua" pitchFamily="18" charset="0"/>
                <a:ea typeface="Times New Roman"/>
              </a:rPr>
              <a:t>формированием рефлексивного контроля </a:t>
            </a:r>
            <a:r>
              <a:rPr lang="ru-RU" sz="2400" dirty="0" smtClean="0">
                <a:latin typeface="Book Antiqua" pitchFamily="18" charset="0"/>
                <a:ea typeface="Times New Roman"/>
              </a:rPr>
              <a:t>(контроль за способом действия).</a:t>
            </a:r>
          </a:p>
          <a:p>
            <a:pPr marL="0" indent="0" algn="just"/>
            <a:r>
              <a:rPr lang="ru-RU" sz="2400" dirty="0" smtClean="0">
                <a:latin typeface="Book Antiqua" pitchFamily="18" charset="0"/>
                <a:ea typeface="Times New Roman"/>
              </a:rPr>
              <a:t> Действие оценки полностью </a:t>
            </a:r>
            <a:r>
              <a:rPr lang="ru-RU" sz="2400" b="1" i="1" dirty="0" smtClean="0">
                <a:latin typeface="Book Antiqua" pitchFamily="18" charset="0"/>
                <a:ea typeface="Times New Roman"/>
              </a:rPr>
              <a:t>дифференцируется</a:t>
            </a:r>
            <a:r>
              <a:rPr lang="ru-RU" sz="2400" dirty="0" smtClean="0">
                <a:latin typeface="Book Antiqua" pitchFamily="18" charset="0"/>
                <a:ea typeface="Times New Roman"/>
              </a:rPr>
              <a:t> (работа оценивается как сумма многих умений).</a:t>
            </a:r>
          </a:p>
          <a:p>
            <a:pPr marL="0" indent="0" algn="just"/>
            <a:r>
              <a:rPr lang="ru-RU" sz="2400" dirty="0" smtClean="0">
                <a:latin typeface="Book Antiqua" pitchFamily="18" charset="0"/>
                <a:ea typeface="Times New Roman"/>
              </a:rPr>
              <a:t> Начинается работа над </a:t>
            </a:r>
            <a:r>
              <a:rPr lang="ru-RU" sz="2400" b="1" i="1" dirty="0" smtClean="0">
                <a:latin typeface="Book Antiqua" pitchFamily="18" charset="0"/>
                <a:ea typeface="Times New Roman"/>
              </a:rPr>
              <a:t>прогностической оценкой</a:t>
            </a:r>
            <a:r>
              <a:rPr lang="ru-RU" sz="2400" dirty="0" smtClean="0">
                <a:latin typeface="Book Antiqua" pitchFamily="18" charset="0"/>
                <a:ea typeface="Times New Roman"/>
              </a:rPr>
              <a:t> (Справлюсь ли я с решением?)</a:t>
            </a:r>
            <a:endParaRPr lang="ru-RU" sz="2400" dirty="0" smtClean="0">
              <a:latin typeface="Book Antiqua" pitchFamily="18" charset="0"/>
            </a:endParaRPr>
          </a:p>
          <a:p>
            <a:pPr marL="0" indent="0" algn="just"/>
            <a:endParaRPr lang="ru-RU" sz="2400" i="1" dirty="0" smtClean="0">
              <a:latin typeface="Book Antiqua" pitchFamily="18" charset="0"/>
              <a:ea typeface="Times New Roman"/>
            </a:endParaRPr>
          </a:p>
          <a:p>
            <a:pPr marL="0" indent="0" algn="just"/>
            <a:endParaRPr lang="ru-RU" sz="2400" dirty="0" smtClean="0">
              <a:latin typeface="Book Antiqua" pitchFamily="18" charset="0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Этапы построения КОС младших школьников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оценке своих знаний и умений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1910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 концу второго этапа обучения: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325112"/>
          </a:xfrm>
        </p:spPr>
        <p:txBody>
          <a:bodyPr>
            <a:noAutofit/>
          </a:bodyPr>
          <a:lstStyle/>
          <a:p>
            <a:pPr marL="0" indent="182563" algn="just"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Times New Roman"/>
              </a:rPr>
              <a:t>определять </a:t>
            </a:r>
            <a:r>
              <a:rPr lang="ru-RU" sz="2400" b="1" i="1" dirty="0">
                <a:latin typeface="Times New Roman"/>
                <a:ea typeface="Times New Roman"/>
              </a:rPr>
              <a:t>возможные «</a:t>
            </a:r>
            <a:r>
              <a:rPr lang="ru-RU" sz="2400" b="1" i="1" dirty="0" err="1">
                <a:latin typeface="Times New Roman"/>
                <a:ea typeface="Times New Roman"/>
              </a:rPr>
              <a:t>ошибкоопасные</a:t>
            </a:r>
            <a:r>
              <a:rPr lang="ru-RU" sz="2400" b="1" i="1" dirty="0">
                <a:latin typeface="Times New Roman"/>
                <a:ea typeface="Times New Roman"/>
              </a:rPr>
              <a:t>» места</a:t>
            </a:r>
            <a:r>
              <a:rPr lang="ru-RU" sz="2400" dirty="0">
                <a:latin typeface="Times New Roman"/>
                <a:ea typeface="Times New Roman"/>
              </a:rPr>
              <a:t>, например, в тексте;</a:t>
            </a:r>
          </a:p>
          <a:p>
            <a:pPr marL="0" indent="182563" algn="just"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Times New Roman"/>
              </a:rPr>
              <a:t>устанавливать </a:t>
            </a:r>
            <a:r>
              <a:rPr lang="ru-RU" sz="2400" b="1" i="1" dirty="0">
                <a:latin typeface="Times New Roman"/>
                <a:ea typeface="Times New Roman"/>
              </a:rPr>
              <a:t>возможные причины возникающих ошибок </a:t>
            </a:r>
            <a:r>
              <a:rPr lang="ru-RU" sz="2400" dirty="0">
                <a:latin typeface="Times New Roman"/>
                <a:ea typeface="Times New Roman"/>
              </a:rPr>
              <a:t>и намечать план их индивидуальной ликвидации и коррекции;</a:t>
            </a:r>
          </a:p>
          <a:p>
            <a:pPr marL="0" indent="182563" algn="just"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Times New Roman"/>
              </a:rPr>
              <a:t>устанавливать </a:t>
            </a:r>
            <a:r>
              <a:rPr lang="ru-RU" sz="2400" b="1" i="1" dirty="0">
                <a:latin typeface="Times New Roman"/>
                <a:ea typeface="Times New Roman"/>
              </a:rPr>
              <a:t>границу  применимости </a:t>
            </a:r>
            <a:r>
              <a:rPr lang="ru-RU" sz="2400" dirty="0">
                <a:latin typeface="Times New Roman"/>
                <a:ea typeface="Times New Roman"/>
              </a:rPr>
              <a:t>того или иного способа действия (рефлексивный контроль), выделять из группы заданий то, которое не соответствует данному способу решения;</a:t>
            </a:r>
          </a:p>
          <a:p>
            <a:pPr marL="0" indent="182563" algn="just"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Times New Roman"/>
              </a:rPr>
              <a:t>классифицировать </a:t>
            </a:r>
            <a:r>
              <a:rPr lang="ru-RU" sz="2400" b="1" i="1" dirty="0">
                <a:latin typeface="Times New Roman"/>
                <a:ea typeface="Times New Roman"/>
              </a:rPr>
              <a:t>задания по сложности</a:t>
            </a:r>
            <a:r>
              <a:rPr lang="ru-RU" sz="2400" dirty="0">
                <a:latin typeface="Times New Roman"/>
                <a:ea typeface="Times New Roman"/>
              </a:rPr>
              <a:t>, выбирать объем и уровень сложности заданий для индивидуальной самостоятельной работы;</a:t>
            </a:r>
          </a:p>
          <a:p>
            <a:pPr marL="0" indent="182563" algn="just"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Times New Roman"/>
              </a:rPr>
              <a:t>формализовать </a:t>
            </a:r>
            <a:r>
              <a:rPr lang="ru-RU" sz="2400" b="1" i="1" dirty="0">
                <a:latin typeface="Times New Roman"/>
                <a:ea typeface="Times New Roman"/>
              </a:rPr>
              <a:t>оценку своих действий </a:t>
            </a:r>
            <a:r>
              <a:rPr lang="ru-RU" sz="2400" dirty="0">
                <a:latin typeface="Times New Roman"/>
                <a:ea typeface="Times New Roman"/>
              </a:rPr>
              <a:t>с помощью, например, баллов на основе суммы разных умений (по совокупности критериев).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09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 этап – 4 (2 полугодие)-5 классы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40968"/>
            <a:ext cx="8892480" cy="4325112"/>
          </a:xfrm>
        </p:spPr>
        <p:txBody>
          <a:bodyPr>
            <a:normAutofit/>
          </a:bodyPr>
          <a:lstStyle/>
          <a:p>
            <a:pPr marL="365125" indent="-9525" algn="just"/>
            <a:r>
              <a:rPr lang="ru-RU" b="1" dirty="0" smtClean="0">
                <a:latin typeface="Book Antiqua" pitchFamily="18" charset="0"/>
                <a:ea typeface="Times New Roman"/>
              </a:rPr>
              <a:t> </a:t>
            </a:r>
            <a:r>
              <a:rPr lang="ru-RU" dirty="0" smtClean="0">
                <a:latin typeface="Book Antiqua" pitchFamily="18" charset="0"/>
                <a:ea typeface="Times New Roman"/>
              </a:rPr>
              <a:t>Учащиеся </a:t>
            </a:r>
            <a:r>
              <a:rPr lang="ru-RU" dirty="0">
                <a:latin typeface="Book Antiqua" pitchFamily="18" charset="0"/>
                <a:ea typeface="Times New Roman"/>
              </a:rPr>
              <a:t>вместе с учителем выходят на </a:t>
            </a:r>
            <a:r>
              <a:rPr lang="ru-RU" b="1" i="1" dirty="0">
                <a:latin typeface="Book Antiqua" pitchFamily="18" charset="0"/>
                <a:ea typeface="Times New Roman"/>
              </a:rPr>
              <a:t>полный цикл контроля и оценки</a:t>
            </a:r>
            <a:r>
              <a:rPr lang="ru-RU" dirty="0">
                <a:latin typeface="Book Antiqua" pitchFamily="18" charset="0"/>
                <a:ea typeface="Times New Roman"/>
              </a:rPr>
              <a:t>. </a:t>
            </a:r>
            <a:endParaRPr lang="ru-RU" dirty="0" smtClean="0">
              <a:latin typeface="Book Antiqua" pitchFamily="18" charset="0"/>
              <a:ea typeface="Times New Roman"/>
            </a:endParaRPr>
          </a:p>
          <a:p>
            <a:pPr marL="365125" indent="-9525" algn="just"/>
            <a:r>
              <a:rPr lang="ru-RU" dirty="0" smtClean="0">
                <a:latin typeface="Book Antiqua" pitchFamily="18" charset="0"/>
                <a:ea typeface="Times New Roman"/>
              </a:rPr>
              <a:t> На ведущее место выходит </a:t>
            </a:r>
            <a:r>
              <a:rPr lang="ru-RU" b="1" i="1" dirty="0" smtClean="0">
                <a:latin typeface="Book Antiqua" pitchFamily="18" charset="0"/>
                <a:ea typeface="Times New Roman"/>
              </a:rPr>
              <a:t>рефлексивный контроль и рефлексивно-прогностическая оценка</a:t>
            </a:r>
            <a:r>
              <a:rPr lang="ru-RU" dirty="0" smtClean="0">
                <a:latin typeface="Book Antiqua" pitchFamily="18" charset="0"/>
                <a:ea typeface="Times New Roman"/>
              </a:rPr>
              <a:t> в новых, нестандартных ситуациях.</a:t>
            </a:r>
            <a:endParaRPr lang="ru-RU" dirty="0">
              <a:latin typeface="Book Antiqua" pitchFamily="18" charset="0"/>
              <a:ea typeface="Times New Roman"/>
            </a:endParaRPr>
          </a:p>
          <a:p>
            <a:endParaRPr lang="ru-RU" b="1" dirty="0"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2068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Этапы построения КОС младших школьников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оценке своих знаний и умений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1105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Полный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цикл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контрольно-оценочной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деятельности: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772816"/>
            <a:ext cx="9217024" cy="5085184"/>
          </a:xfrm>
        </p:spPr>
        <p:txBody>
          <a:bodyPr>
            <a:normAutofit fontScale="32500" lnSpcReduction="20000"/>
          </a:bodyPr>
          <a:lstStyle/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dirty="0" smtClean="0">
                <a:latin typeface="Book Antiqua" pitchFamily="18" charset="0"/>
                <a:ea typeface="Times New Roman"/>
              </a:rPr>
              <a:t>определяют то</a:t>
            </a:r>
            <a:r>
              <a:rPr lang="ru-RU" sz="6000" dirty="0">
                <a:latin typeface="Book Antiqua" pitchFamily="18" charset="0"/>
                <a:ea typeface="Times New Roman"/>
              </a:rPr>
              <a:t>,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что будет проверяться </a:t>
            </a:r>
            <a:r>
              <a:rPr lang="ru-RU" sz="6000" dirty="0">
                <a:latin typeface="Book Antiqua" pitchFamily="18" charset="0"/>
                <a:ea typeface="Times New Roman"/>
              </a:rPr>
              <a:t>(работа с критериями);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составляют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проверочные задания </a:t>
            </a:r>
            <a:r>
              <a:rPr lang="ru-RU" sz="6000" dirty="0">
                <a:latin typeface="Book Antiqua" pitchFamily="18" charset="0"/>
                <a:ea typeface="Times New Roman"/>
              </a:rPr>
              <a:t>(в том числе, с «ловушками») </a:t>
            </a:r>
            <a:r>
              <a:rPr lang="ru-RU" sz="6000" dirty="0" smtClean="0">
                <a:latin typeface="Book Antiqua" pitchFamily="18" charset="0"/>
                <a:ea typeface="Times New Roman"/>
              </a:rPr>
              <a:t>под </a:t>
            </a:r>
            <a:r>
              <a:rPr lang="ru-RU" sz="6000" dirty="0">
                <a:latin typeface="Book Antiqua" pitchFamily="18" charset="0"/>
                <a:ea typeface="Times New Roman"/>
              </a:rPr>
              <a:t>составленные критерии;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выделяют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сложность заданий</a:t>
            </a:r>
            <a:r>
              <a:rPr lang="ru-RU" sz="6000" dirty="0">
                <a:latin typeface="Book Antiqua" pitchFamily="18" charset="0"/>
                <a:ea typeface="Times New Roman"/>
              </a:rPr>
              <a:t>, приписывают баллы сложности;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создают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(или ищут) образец для проверки </a:t>
            </a:r>
            <a:r>
              <a:rPr lang="ru-RU" sz="6000" dirty="0">
                <a:latin typeface="Book Antiqua" pitchFamily="18" charset="0"/>
                <a:ea typeface="Times New Roman"/>
              </a:rPr>
              <a:t>задания (работы);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сопоставляют</a:t>
            </a:r>
            <a:r>
              <a:rPr lang="ru-RU" sz="6000" dirty="0" smtClean="0">
                <a:latin typeface="Book Antiqua" pitchFamily="18" charset="0"/>
                <a:ea typeface="Times New Roman"/>
              </a:rPr>
              <a:t> </a:t>
            </a:r>
            <a:r>
              <a:rPr lang="ru-RU" sz="6000" dirty="0">
                <a:latin typeface="Book Antiqua" pitchFamily="18" charset="0"/>
                <a:ea typeface="Times New Roman"/>
              </a:rPr>
              <a:t>полученные данные с образцом;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дают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характеристику ошибок и выдвигают  гипотезы </a:t>
            </a:r>
            <a:r>
              <a:rPr lang="ru-RU" sz="6000" dirty="0">
                <a:latin typeface="Book Antiqua" pitchFamily="18" charset="0"/>
                <a:ea typeface="Times New Roman"/>
              </a:rPr>
              <a:t>об их причинах;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составляют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(или ищут) корректировочные задания </a:t>
            </a:r>
            <a:r>
              <a:rPr lang="ru-RU" sz="6000" dirty="0">
                <a:latin typeface="Book Antiqua" pitchFamily="18" charset="0"/>
                <a:ea typeface="Times New Roman"/>
              </a:rPr>
              <a:t>или новую «индивидуальную» проверочную работу с последующим их выполнением;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сообщают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учителю (сверстнику) о готовности предъявить свои достижения </a:t>
            </a:r>
            <a:r>
              <a:rPr lang="ru-RU" sz="6000" dirty="0">
                <a:latin typeface="Book Antiqua" pitchFamily="18" charset="0"/>
                <a:ea typeface="Times New Roman"/>
              </a:rPr>
              <a:t>(результаты) для  публичной  оценки;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переводят </a:t>
            </a:r>
            <a:r>
              <a:rPr lang="ru-RU" sz="6000" dirty="0">
                <a:latin typeface="Book Antiqua" pitchFamily="18" charset="0"/>
                <a:ea typeface="Times New Roman"/>
              </a:rPr>
              <a:t>(по необходимости) формализованные </a:t>
            </a:r>
            <a:r>
              <a:rPr lang="ru-RU" sz="6000" b="1" i="1" dirty="0">
                <a:latin typeface="Book Antiqua" pitchFamily="18" charset="0"/>
                <a:ea typeface="Times New Roman"/>
              </a:rPr>
              <a:t>свои оценочные шкалы в общепринятую пятибалльную систему оценивания</a:t>
            </a:r>
            <a:r>
              <a:rPr lang="ru-RU" sz="6000" dirty="0">
                <a:latin typeface="Book Antiqua" pitchFamily="18" charset="0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00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Выводы: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3024" y="1556792"/>
            <a:ext cx="9109520" cy="5085184"/>
          </a:xfrm>
        </p:spPr>
        <p:txBody>
          <a:bodyPr>
            <a:normAutofit fontScale="40000" lnSpcReduction="20000"/>
          </a:bodyPr>
          <a:lstStyle/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dirty="0" smtClean="0">
                <a:latin typeface="Book Antiqua" pitchFamily="18" charset="0"/>
                <a:ea typeface="Times New Roman"/>
              </a:rPr>
              <a:t>Задача школы – </a:t>
            </a:r>
            <a:r>
              <a:rPr lang="ru-RU" sz="6000" b="1" i="1" dirty="0" smtClean="0">
                <a:latin typeface="Book Antiqua" pitchFamily="18" charset="0"/>
                <a:ea typeface="Times New Roman"/>
              </a:rPr>
              <a:t>вырастить самостоятельных, инициативных и ответственных молодых людей, способных быстро и эффективно найти своё место в обществе.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dirty="0" smtClean="0">
                <a:latin typeface="Book Antiqua" pitchFamily="18" charset="0"/>
                <a:ea typeface="Times New Roman"/>
              </a:rPr>
              <a:t>Школа должна учить мыслить на основе полученных знаний, </a:t>
            </a:r>
            <a:r>
              <a:rPr lang="ru-RU" sz="6000" b="1" i="1" dirty="0" smtClean="0">
                <a:latin typeface="Book Antiqua" pitchFamily="18" charset="0"/>
                <a:ea typeface="Times New Roman"/>
              </a:rPr>
              <a:t>знания должны служить развитию личности, а не быть самоцелью</a:t>
            </a:r>
            <a:r>
              <a:rPr lang="ru-RU" sz="6000" dirty="0" smtClean="0">
                <a:latin typeface="Book Antiqua" pitchFamily="18" charset="0"/>
                <a:ea typeface="Times New Roman"/>
              </a:rPr>
              <a:t>.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dirty="0" smtClean="0">
                <a:latin typeface="Book Antiqua" pitchFamily="18" charset="0"/>
                <a:ea typeface="Times New Roman"/>
              </a:rPr>
              <a:t>Необходимо </a:t>
            </a:r>
            <a:r>
              <a:rPr lang="ru-RU" sz="6000" b="1" i="1" dirty="0" smtClean="0">
                <a:latin typeface="Book Antiqua" pitchFamily="18" charset="0"/>
                <a:ea typeface="Times New Roman"/>
              </a:rPr>
              <a:t>переориентировать контроль, направленный на результат обучения, на контроль над процессом познания.</a:t>
            </a:r>
          </a:p>
          <a:p>
            <a:pPr indent="342900" algn="just">
              <a:lnSpc>
                <a:spcPct val="120000"/>
              </a:lnSpc>
              <a:spcAft>
                <a:spcPts val="0"/>
              </a:spcAft>
            </a:pPr>
            <a:r>
              <a:rPr lang="ru-RU" sz="6000" b="1" i="1" dirty="0" smtClean="0">
                <a:latin typeface="Book Antiqua" pitchFamily="18" charset="0"/>
                <a:ea typeface="Times New Roman"/>
              </a:rPr>
              <a:t>Контроль</a:t>
            </a:r>
            <a:r>
              <a:rPr lang="ru-RU" sz="6000" dirty="0" smtClean="0">
                <a:latin typeface="Book Antiqua" pitchFamily="18" charset="0"/>
                <a:ea typeface="Times New Roman"/>
              </a:rPr>
              <a:t> должен быть </a:t>
            </a:r>
            <a:r>
              <a:rPr lang="ru-RU" sz="6000" b="1" i="1" dirty="0" smtClean="0">
                <a:latin typeface="Book Antiqua" pitchFamily="18" charset="0"/>
                <a:ea typeface="Times New Roman"/>
              </a:rPr>
              <a:t>мотивирующим и диагностирующим</a:t>
            </a:r>
            <a:r>
              <a:rPr lang="ru-RU" sz="6000" dirty="0" smtClean="0">
                <a:latin typeface="Book Antiqua" pitchFamily="18" charset="0"/>
                <a:ea typeface="Times New Roman"/>
              </a:rPr>
              <a:t>, а </a:t>
            </a:r>
            <a:r>
              <a:rPr lang="ru-RU" sz="6000" b="1" i="1" dirty="0" smtClean="0">
                <a:latin typeface="Book Antiqua" pitchFamily="18" charset="0"/>
                <a:ea typeface="Times New Roman"/>
              </a:rPr>
              <a:t>оценка – рефлексивной и прогностической.</a:t>
            </a:r>
            <a:endParaRPr lang="ru-RU" sz="6000" b="1" i="1" dirty="0">
              <a:latin typeface="Book Antiqua" pitchFamily="18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00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Развивающемуся обществу нужны современно образованные, предприимчивые люди, которые смогут самостоятельно принимать ответственные решения в ситуации выбора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РЕШЕНИЕ ДАННОЙ ЗАДАЧИ НА ВСЕХ СТУПЕНЯХ ОБРАЗОВАНИЯ</a:t>
            </a:r>
            <a:endParaRPr lang="ru-RU" sz="31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 rot="1579732">
            <a:off x="3682891" y="4197062"/>
            <a:ext cx="1048671" cy="78190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8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442" t="29762" r="27937" b="47267"/>
          <a:stretch/>
        </p:blipFill>
        <p:spPr bwMode="auto">
          <a:xfrm>
            <a:off x="179512" y="764704"/>
            <a:ext cx="8856984" cy="389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70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ТЕМА ОБСУЖДЕНИЯ:</a:t>
            </a:r>
            <a:endParaRPr lang="ru-RU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49424"/>
            <a:ext cx="8496944" cy="4325112"/>
          </a:xfrm>
        </p:spPr>
        <p:txBody>
          <a:bodyPr>
            <a:normAutofit/>
          </a:bodyPr>
          <a:lstStyle/>
          <a:p>
            <a:pPr marL="87313" indent="22225" algn="just">
              <a:buNone/>
            </a:pPr>
            <a:r>
              <a:rPr lang="ru-RU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Формирование </a:t>
            </a:r>
            <a:r>
              <a:rPr lang="ru-RU" sz="3200" b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контрольно-оценочной самостоятельности </a:t>
            </a:r>
            <a:r>
              <a:rPr lang="ru-RU" sz="32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школьников </a:t>
            </a:r>
            <a:r>
              <a:rPr lang="ru-RU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как основы </a:t>
            </a:r>
            <a:r>
              <a:rPr lang="ru-RU" sz="32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будущей </a:t>
            </a:r>
            <a:r>
              <a:rPr lang="ru-RU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учебной самостоятельности подростков</a:t>
            </a:r>
            <a:endParaRPr lang="ru-RU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Определение понятия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988840"/>
            <a:ext cx="9793088" cy="2952328"/>
          </a:xfrm>
        </p:spPr>
        <p:txBody>
          <a:bodyPr>
            <a:normAutofit/>
          </a:bodyPr>
          <a:lstStyle/>
          <a:p>
            <a:pPr marL="87313" indent="22225" algn="ctr">
              <a:buNone/>
            </a:pPr>
            <a:r>
              <a:rPr lang="ru-RU" sz="3200" b="1" dirty="0">
                <a:latin typeface="Book Antiqua" pitchFamily="18" charset="0"/>
                <a:ea typeface="Times New Roman"/>
              </a:rPr>
              <a:t>Контрольно-оценочная </a:t>
            </a:r>
            <a:r>
              <a:rPr lang="ru-RU" sz="3200" b="1" dirty="0" smtClean="0">
                <a:latin typeface="Book Antiqua" pitchFamily="18" charset="0"/>
                <a:ea typeface="Times New Roman"/>
              </a:rPr>
              <a:t>самостоятельность </a:t>
            </a:r>
          </a:p>
          <a:p>
            <a:pPr marL="87313" indent="22225" algn="ctr">
              <a:buNone/>
            </a:pPr>
            <a:r>
              <a:rPr lang="ru-RU" sz="3200" b="1" dirty="0" smtClean="0">
                <a:latin typeface="Book Antiqua" pitchFamily="18" charset="0"/>
                <a:ea typeface="Times New Roman"/>
              </a:rPr>
              <a:t>младших </a:t>
            </a:r>
            <a:r>
              <a:rPr lang="ru-RU" sz="3200" b="1" dirty="0" smtClean="0">
                <a:latin typeface="Book Antiqua" pitchFamily="18" charset="0"/>
                <a:ea typeface="Times New Roman"/>
              </a:rPr>
              <a:t>школьников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573016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Самостоятельность -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ответственное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, инициативное поведение, независимое от посторонних влияний, совершаемое без посторонней помощи, собственными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силами.</a:t>
            </a:r>
          </a:p>
          <a:p>
            <a:pPr algn="just"/>
            <a:endParaRPr lang="ru-RU" sz="2400" b="1" i="1" dirty="0" smtClean="0">
              <a:latin typeface="Book Antiqua" pitchFamily="18" charset="0"/>
            </a:endParaRPr>
          </a:p>
          <a:p>
            <a:pPr algn="just"/>
            <a:endParaRPr lang="ru-RU" sz="2400" b="1" i="1" dirty="0" smtClean="0">
              <a:latin typeface="Book Antiqua" pitchFamily="18" charset="0"/>
            </a:endParaRPr>
          </a:p>
          <a:p>
            <a:pPr algn="just"/>
            <a:endParaRPr lang="ru-RU" sz="2400" b="1" i="1" dirty="0" smtClean="0">
              <a:latin typeface="Book Antiqua" pitchFamily="18" charset="0"/>
            </a:endParaRPr>
          </a:p>
          <a:p>
            <a:pPr algn="just"/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5517232"/>
            <a:ext cx="6566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 Antiqua" pitchFamily="18" charset="0"/>
              </a:rPr>
              <a:t>это основной вектор </a:t>
            </a:r>
            <a:r>
              <a:rPr lang="ru-RU" sz="3200" b="1" i="1" dirty="0" smtClean="0">
                <a:solidFill>
                  <a:srgbClr val="C00000"/>
                </a:solidFill>
                <a:latin typeface="Book Antiqua" pitchFamily="18" charset="0"/>
              </a:rPr>
              <a:t>взросления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39952" y="5157192"/>
            <a:ext cx="504056" cy="43204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2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Учебная самостоятельность как умение учиться: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424936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Book Antiqua" pitchFamily="18" charset="0"/>
                <a:ea typeface="Times New Roman"/>
              </a:rPr>
              <a:t>умение </a:t>
            </a:r>
            <a:r>
              <a:rPr lang="ru-RU" b="1" dirty="0">
                <a:latin typeface="Book Antiqua" pitchFamily="18" charset="0"/>
                <a:ea typeface="Times New Roman"/>
              </a:rPr>
              <a:t>расширять свои знания, умения и способности по собственной </a:t>
            </a:r>
            <a:r>
              <a:rPr lang="ru-RU" b="1" dirty="0" smtClean="0">
                <a:latin typeface="Book Antiqua" pitchFamily="18" charset="0"/>
                <a:ea typeface="Times New Roman"/>
              </a:rPr>
              <a:t>инициативе;</a:t>
            </a:r>
          </a:p>
          <a:p>
            <a:pPr algn="just"/>
            <a:endParaRPr lang="ru-RU" b="1" dirty="0" smtClean="0">
              <a:latin typeface="Book Antiqua" pitchFamily="18" charset="0"/>
              <a:ea typeface="Times New Roman"/>
            </a:endParaRPr>
          </a:p>
          <a:p>
            <a:pPr algn="just"/>
            <a:r>
              <a:rPr lang="ru-RU" b="1" dirty="0" smtClean="0">
                <a:latin typeface="Book Antiqua" pitchFamily="18" charset="0"/>
                <a:ea typeface="Times New Roman"/>
              </a:rPr>
              <a:t>способность к самостоятельному выходу за пределы собственной компетентности для поиска способов действия в новых ситуациях </a:t>
            </a:r>
          </a:p>
          <a:p>
            <a:pPr marL="109728" indent="0" algn="just">
              <a:buNone/>
            </a:pPr>
            <a:endParaRPr lang="ru-RU" sz="2400" b="1" i="1" spc="-150" dirty="0" smtClean="0">
              <a:latin typeface="Book Antiqua" pitchFamily="18" charset="0"/>
              <a:ea typeface="Times New Roman"/>
            </a:endParaRPr>
          </a:p>
          <a:p>
            <a:pPr marL="109728" indent="0" algn="just">
              <a:buNone/>
            </a:pPr>
            <a:r>
              <a:rPr lang="ru-RU" sz="2600" b="1" i="1" spc="-15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  <a:ea typeface="Times New Roman"/>
              </a:rPr>
              <a:t>«Соизмеряя </a:t>
            </a:r>
            <a:r>
              <a:rPr lang="ru-RU" sz="2600" b="1" i="1" spc="-150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  <a:ea typeface="Times New Roman"/>
              </a:rPr>
              <a:t>свои возможности и условия достижения цели, </a:t>
            </a:r>
            <a:r>
              <a:rPr lang="ru-RU" sz="2600" b="1" i="1" spc="-15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  <a:ea typeface="Times New Roman"/>
              </a:rPr>
              <a:t>ребёнок </a:t>
            </a:r>
            <a:r>
              <a:rPr lang="ru-RU" sz="2600" b="1" i="1" spc="-150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  <a:ea typeface="Times New Roman"/>
              </a:rPr>
              <a:t>не останавливается перед задачей, для решения которой у него нет готовых средств, не ждет, чтобы его выручили, не объявляет задачу неинтересной, но ищет способы ее </a:t>
            </a:r>
            <a:r>
              <a:rPr lang="ru-RU" sz="2600" b="1" i="1" spc="-15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  <a:ea typeface="Times New Roman"/>
              </a:rPr>
              <a:t>решения».</a:t>
            </a:r>
            <a:endParaRPr lang="ru-RU" sz="2600" b="1" i="1" spc="-15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484784"/>
            <a:ext cx="576064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>
            <a:noAutofit/>
          </a:bodyPr>
          <a:lstStyle/>
          <a:p>
            <a:pPr marL="87313" indent="0" algn="just">
              <a:buNone/>
            </a:pPr>
            <a:r>
              <a:rPr lang="ru-RU" b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Становление </a:t>
            </a:r>
            <a:r>
              <a:rPr lang="ru-RU" b="1" dirty="0">
                <a:latin typeface="Book Antiqua" pitchFamily="18" charset="0"/>
                <a:ea typeface="Times New Roman"/>
                <a:cs typeface="Times New Roman" pitchFamily="18" charset="0"/>
              </a:rPr>
              <a:t>у младшего школьника способности к оценке границ своих знаний и </a:t>
            </a:r>
            <a:r>
              <a:rPr lang="ru-RU" b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умений</a:t>
            </a:r>
          </a:p>
          <a:p>
            <a:pPr marL="87313" indent="0" algn="just">
              <a:buNone/>
            </a:pPr>
            <a:endParaRPr lang="ru-RU" dirty="0" smtClean="0">
              <a:latin typeface="Book Antiqua" pitchFamily="18" charset="0"/>
            </a:endParaRPr>
          </a:p>
          <a:p>
            <a:pPr marL="87313" indent="0" algn="just">
              <a:buNone/>
            </a:pPr>
            <a:endParaRPr lang="ru-RU" dirty="0" smtClean="0">
              <a:latin typeface="Book Antiqua" pitchFamily="18" charset="0"/>
            </a:endParaRPr>
          </a:p>
          <a:p>
            <a:pPr marL="87313" indent="0" algn="just">
              <a:buNone/>
            </a:pPr>
            <a:r>
              <a:rPr lang="ru-RU" b="1" dirty="0" smtClean="0">
                <a:latin typeface="Book Antiqua" pitchFamily="18" charset="0"/>
                <a:cs typeface="Times New Roman" pitchFamily="18" charset="0"/>
              </a:rPr>
              <a:t>Условие самостоятельной постановки учеником задачи следующего шага обучения в основной школе </a:t>
            </a:r>
            <a:endParaRPr lang="ru-RU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708920"/>
            <a:ext cx="720080" cy="79208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28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764704"/>
            <a:ext cx="9468544" cy="23580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Составляющие КОС: </a:t>
            </a: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92896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умение опознать задачу как новую;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latin typeface="Times New Roman"/>
                <a:ea typeface="Times New Roman"/>
              </a:rPr>
              <a:t> оценить свои возможности действовать в новой ситуации;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>
                <a:latin typeface="Times New Roman"/>
                <a:ea typeface="Times New Roman"/>
              </a:rPr>
              <a:t> отделить известное от неизвестного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07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6237312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smtClean="0">
                <a:latin typeface="Times New Roman"/>
                <a:ea typeface="Times New Roman"/>
              </a:rPr>
              <a:t>Сам </a:t>
            </a:r>
            <a:r>
              <a:rPr lang="ru-RU" b="1" i="1" dirty="0">
                <a:latin typeface="Times New Roman"/>
                <a:ea typeface="Times New Roman"/>
              </a:rPr>
              <a:t>ученик</a:t>
            </a:r>
            <a:r>
              <a:rPr lang="ru-RU" dirty="0">
                <a:latin typeface="Times New Roman"/>
                <a:ea typeface="Times New Roman"/>
              </a:rPr>
              <a:t> обычно не ведает, где проходит граница его знаний. Не зная, чего он не знает, ребенок не знает, что ему следует узнать. И не пробует узнавать</a:t>
            </a:r>
            <a:r>
              <a:rPr lang="ru-RU" dirty="0" smtClean="0">
                <a:latin typeface="Times New Roman"/>
                <a:ea typeface="Times New Roman"/>
              </a:rPr>
              <a:t>…</a:t>
            </a:r>
          </a:p>
          <a:p>
            <a:pPr algn="just"/>
            <a:r>
              <a:rPr lang="ru-RU" b="1" i="1" dirty="0" smtClean="0">
                <a:latin typeface="Times New Roman"/>
                <a:ea typeface="Times New Roman"/>
              </a:rPr>
              <a:t>Сам </a:t>
            </a:r>
            <a:r>
              <a:rPr lang="ru-RU" b="1" i="1" dirty="0">
                <a:latin typeface="Times New Roman"/>
                <a:ea typeface="Times New Roman"/>
              </a:rPr>
              <a:t>ученик </a:t>
            </a:r>
            <a:r>
              <a:rPr lang="ru-RU" dirty="0">
                <a:latin typeface="Times New Roman"/>
                <a:ea typeface="Times New Roman"/>
              </a:rPr>
              <a:t> обычно не принимает решения о том, что он готов предъявить свои знания взрослому для оценки. Это решение почти всегда ученику навязывается.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endParaRPr lang="ru-RU" b="1" i="1" dirty="0" smtClean="0">
              <a:latin typeface="Times New Roman"/>
              <a:ea typeface="Times New Roman"/>
            </a:endParaRPr>
          </a:p>
          <a:p>
            <a:pPr algn="just"/>
            <a:r>
              <a:rPr lang="ru-RU" b="1" i="1" dirty="0" smtClean="0">
                <a:latin typeface="Times New Roman"/>
                <a:ea typeface="Times New Roman"/>
              </a:rPr>
              <a:t>Сам </a:t>
            </a:r>
            <a:r>
              <a:rPr lang="ru-RU" b="1" i="1" dirty="0">
                <a:latin typeface="Times New Roman"/>
                <a:ea typeface="Times New Roman"/>
              </a:rPr>
              <a:t>ученик </a:t>
            </a:r>
            <a:r>
              <a:rPr lang="ru-RU" dirty="0">
                <a:latin typeface="Times New Roman"/>
                <a:ea typeface="Times New Roman"/>
              </a:rPr>
              <a:t> почти никогда не участвует в принятии решения о том, усвоена ли тема, можно ли переходить к изучению нового материала.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b="1" i="1" dirty="0" smtClean="0">
                <a:latin typeface="Times New Roman"/>
                <a:ea typeface="Times New Roman"/>
              </a:rPr>
              <a:t>Сам </a:t>
            </a:r>
            <a:r>
              <a:rPr lang="ru-RU" b="1" i="1" dirty="0">
                <a:latin typeface="Times New Roman"/>
                <a:ea typeface="Times New Roman"/>
              </a:rPr>
              <a:t>ученик </a:t>
            </a:r>
            <a:r>
              <a:rPr lang="ru-RU" dirty="0">
                <a:latin typeface="Times New Roman"/>
                <a:ea typeface="Times New Roman"/>
              </a:rPr>
              <a:t>крайне редко имеет возможность примерить уровень сложности задачи к своим возможностям и потребностям осваивать этот способ действия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algn="just"/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Ученику редко предоставляется возможность</a:t>
            </a:r>
          </a:p>
          <a:p>
            <a:pPr marL="87313" indent="22225" algn="ctr">
              <a:buNone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приобрести и проявить контрольно-оценочную самостоятельность.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5085184"/>
            <a:ext cx="504056" cy="43204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295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469</TotalTime>
  <Words>878</Words>
  <Application>Microsoft Office PowerPoint</Application>
  <PresentationFormat>Экран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Становление учебной самостоятельности младшего школьника</vt:lpstr>
      <vt:lpstr>Развивающемуся обществу нужны современно образованные, предприимчивые люди, которые смогут самостоятельно принимать ответственные решения в ситуации выбора   РЕШЕНИЕ ДАННОЙ ЗАДАЧИ НА ВСЕХ СТУПЕНЯХ ОБРАЗОВАНИЯ</vt:lpstr>
      <vt:lpstr>Слайд 3</vt:lpstr>
      <vt:lpstr>ТЕМА ОБСУЖДЕНИЯ:</vt:lpstr>
      <vt:lpstr>Определение понятия</vt:lpstr>
      <vt:lpstr>Учебная самостоятельность как умение учиться:</vt:lpstr>
      <vt:lpstr>Слайд 7</vt:lpstr>
      <vt:lpstr>Составляющие КОС:  </vt:lpstr>
      <vt:lpstr>Слайд 9</vt:lpstr>
      <vt:lpstr>Этапы становления  контрольно-оценочной самостоятельности</vt:lpstr>
      <vt:lpstr>Этапы построения КОС младших школьников  в оценке своих знаний и умений</vt:lpstr>
      <vt:lpstr>  К концу первого года обучения:</vt:lpstr>
      <vt:lpstr> Второй этап - 2- 4 (1 полугодие) классы: </vt:lpstr>
      <vt:lpstr>К концу второго этапа обучения:</vt:lpstr>
      <vt:lpstr>3 этап – 4 (2 полугодие)-5 классы </vt:lpstr>
      <vt:lpstr>Полный цикл  контрольно-оценочной деятельности: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учебной самостоятельности младшего школьника</dc:title>
  <dc:creator>AcerPC</dc:creator>
  <cp:lastModifiedBy>Лена</cp:lastModifiedBy>
  <cp:revision>49</cp:revision>
  <dcterms:created xsi:type="dcterms:W3CDTF">2016-10-25T15:48:17Z</dcterms:created>
  <dcterms:modified xsi:type="dcterms:W3CDTF">2016-11-08T13:43:24Z</dcterms:modified>
</cp:coreProperties>
</file>