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11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5" r:id="rId25"/>
    <p:sldId id="288" r:id="rId26"/>
    <p:sldId id="268" r:id="rId27"/>
    <p:sldId id="284" r:id="rId28"/>
    <p:sldId id="307" r:id="rId29"/>
    <p:sldId id="308" r:id="rId30"/>
    <p:sldId id="290" r:id="rId31"/>
    <p:sldId id="292" r:id="rId32"/>
    <p:sldId id="309" r:id="rId33"/>
    <p:sldId id="293" r:id="rId34"/>
    <p:sldId id="269" r:id="rId35"/>
    <p:sldId id="291" r:id="rId36"/>
    <p:sldId id="302" r:id="rId37"/>
    <p:sldId id="305" r:id="rId38"/>
    <p:sldId id="304" r:id="rId39"/>
    <p:sldId id="296" r:id="rId40"/>
    <p:sldId id="297" r:id="rId41"/>
    <p:sldId id="298" r:id="rId42"/>
    <p:sldId id="299" r:id="rId43"/>
    <p:sldId id="287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281" r:id="rId56"/>
    <p:sldId id="30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Лист1!$F$2:$F$15</c:f>
              <c:numCache>
                <c:formatCode>General</c:formatCode>
                <c:ptCount val="1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Столбец6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Лист1!$G$2:$G$15</c:f>
              <c:numCache>
                <c:formatCode>General</c:formatCode>
                <c:ptCount val="1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Столбец7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Лист1!$H$2:$H$15</c:f>
              <c:numCache>
                <c:formatCode>General</c:formatCode>
                <c:ptCount val="14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Столбец8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Лист1!$I$2:$I$15</c:f>
              <c:numCache>
                <c:formatCode>General</c:formatCode>
                <c:ptCount val="14"/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Столбец9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Лист1!$J$2:$J$15</c:f>
              <c:numCache>
                <c:formatCode>General</c:formatCode>
                <c:ptCount val="14"/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Столбец10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Лист1!$K$2:$K$15</c:f>
              <c:numCache>
                <c:formatCode>General</c:formatCode>
                <c:ptCount val="14"/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Столбец11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Лист1!$L$2:$L$15</c:f>
              <c:numCache>
                <c:formatCode>General</c:formatCode>
                <c:ptCount val="14"/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Столбец12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Лист1!$M$2:$M$15</c:f>
              <c:numCache>
                <c:formatCode>General</c:formatCode>
                <c:ptCount val="14"/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Столбец13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Лист1!$N$2:$N$15</c:f>
              <c:numCache>
                <c:formatCode>General</c:formatCode>
                <c:ptCount val="14"/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Столбец14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Лист1!$O$2:$O$15</c:f>
              <c:numCache>
                <c:formatCode>General</c:formatCode>
                <c:ptCount val="14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0.92</c:v>
                </c:pt>
                <c:pt idx="1">
                  <c:v>0.87000000000000011</c:v>
                </c:pt>
                <c:pt idx="2">
                  <c:v>0.88000000000000012</c:v>
                </c:pt>
                <c:pt idx="3">
                  <c:v>0.63000000000000012</c:v>
                </c:pt>
                <c:pt idx="4">
                  <c:v>0.71000000000000008</c:v>
                </c:pt>
                <c:pt idx="5">
                  <c:v>0.56000000000000005</c:v>
                </c:pt>
                <c:pt idx="6">
                  <c:v>0.93</c:v>
                </c:pt>
                <c:pt idx="7">
                  <c:v>0.9</c:v>
                </c:pt>
                <c:pt idx="8">
                  <c:v>0.68000000000000016</c:v>
                </c:pt>
                <c:pt idx="9">
                  <c:v>0.56000000000000005</c:v>
                </c:pt>
                <c:pt idx="10">
                  <c:v>0.77</c:v>
                </c:pt>
                <c:pt idx="11">
                  <c:v>0.46</c:v>
                </c:pt>
                <c:pt idx="12">
                  <c:v>0.70000000000000007</c:v>
                </c:pt>
                <c:pt idx="13">
                  <c:v>0.11000000000000001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62944"/>
        <c:axId val="56693120"/>
      </c:barChart>
      <c:catAx>
        <c:axId val="561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693120"/>
        <c:crosses val="autoZero"/>
        <c:auto val="1"/>
        <c:lblAlgn val="ctr"/>
        <c:lblOffset val="100"/>
        <c:noMultiLvlLbl val="0"/>
      </c:catAx>
      <c:valAx>
        <c:axId val="566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16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Работа с информацией</c:v>
                </c:pt>
                <c:pt idx="1">
                  <c:v>Геометрические величины</c:v>
                </c:pt>
                <c:pt idx="2">
                  <c:v>Пространственные отношения</c:v>
                </c:pt>
                <c:pt idx="3">
                  <c:v>Работа с текстовыми задачами</c:v>
                </c:pt>
                <c:pt idx="4">
                  <c:v>Арифметические действия</c:v>
                </c:pt>
                <c:pt idx="5">
                  <c:v>Числа и величины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0.68</c:v>
                </c:pt>
                <c:pt idx="1">
                  <c:v>0.56000000000000005</c:v>
                </c:pt>
                <c:pt idx="2">
                  <c:v>0.63000000000000012</c:v>
                </c:pt>
                <c:pt idx="3">
                  <c:v>0.32000000000000006</c:v>
                </c:pt>
                <c:pt idx="4">
                  <c:v>0.77000000000000013</c:v>
                </c:pt>
                <c:pt idx="5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658176"/>
        <c:axId val="56659968"/>
      </c:barChart>
      <c:catAx>
        <c:axId val="56658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659968"/>
        <c:crosses val="autoZero"/>
        <c:auto val="1"/>
        <c:lblAlgn val="ctr"/>
        <c:lblOffset val="100"/>
        <c:noMultiLvlLbl val="0"/>
      </c:catAx>
      <c:valAx>
        <c:axId val="566599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65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1B80-C0F3-485D-82C5-307CD83950D8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9FBE-52D1-49F3-B8A5-1972D03D0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1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CFF2E-99FB-4EF9-AA41-63CFCB51CCE7}" type="slidenum">
              <a:rPr lang="ru-RU" altLang="ru-RU" smtClean="0"/>
              <a:pPr eaLnBrk="1" hangingPunct="1"/>
              <a:t>43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A3AB-2A63-4CC3-ABE8-30355EA512CA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1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6038eccd086bc360cec7d8edf94acd5&amp;n=33&amp;h=215&amp;w=2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39"/>
            <a:ext cx="3411463" cy="266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889" y="2492896"/>
            <a:ext cx="6740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достижения планируемых результатов освоения ООП НОО </a:t>
            </a:r>
            <a:b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 </a:t>
            </a:r>
            <a:b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733256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Ангарск, 201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Средний процент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выполнения заданий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4033538"/>
              </p:ext>
            </p:extLst>
          </p:nvPr>
        </p:nvGraphicFramePr>
        <p:xfrm>
          <a:off x="323528" y="1397000"/>
          <a:ext cx="828092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8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3EEEBA-0F2F-49C9-8D9C-77435C3FE231}" type="slidenum">
              <a:rPr lang="ru-RU" altLang="ru-RU" smtClean="0">
                <a:solidFill>
                  <a:srgbClr val="FFFFFF"/>
                </a:solidFill>
              </a:rPr>
              <a:pPr/>
              <a:t>11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60648"/>
            <a:ext cx="7729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разделы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ВПР по математике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19356"/>
              </p:ext>
            </p:extLst>
          </p:nvPr>
        </p:nvGraphicFramePr>
        <p:xfrm>
          <a:off x="395535" y="1397000"/>
          <a:ext cx="8136906" cy="48108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12302"/>
                <a:gridCol w="2712302"/>
                <a:gridCol w="2712302"/>
              </a:tblGrid>
              <a:tr h="5987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Содержательный </a:t>
                      </a:r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задания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заданий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691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Числа и величины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98777">
                <a:tc>
                  <a:txBody>
                    <a:bodyPr/>
                    <a:lstStyle/>
                    <a:p>
                      <a:r>
                        <a:rPr lang="ru-RU" dirty="0" smtClean="0"/>
                        <a:t>Арифметические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1,  2,  4,  7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855395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текстовыми задачами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3,  4,</a:t>
                      </a:r>
                      <a:r>
                        <a:rPr lang="ru-RU" baseline="0" dirty="0" smtClean="0"/>
                        <a:t>   8,  11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11201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Пространственные отношения и геометрические фигуры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5.1 ,   10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98777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Геометрические фигуры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98777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информацией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424936" cy="160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37510852"/>
              </p:ext>
            </p:extLst>
          </p:nvPr>
        </p:nvGraphicFramePr>
        <p:xfrm>
          <a:off x="395536" y="1793216"/>
          <a:ext cx="8424936" cy="473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0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424" y="659010"/>
            <a:ext cx="694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6970" y="1700808"/>
            <a:ext cx="3264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9 </a:t>
            </a:r>
            <a:r>
              <a:rPr lang="ru-RU" alt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08694"/>
            <a:ext cx="8307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 уровень сложности</a:t>
            </a:r>
            <a:r>
              <a:rPr lang="ru-RU" alt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970" y="3296606"/>
            <a:ext cx="3748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11 задание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http://www.mendhamboro.org/cms/lib02/NJ01000391/Centricity/Domain/66/IMAGE_MATH-E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0686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выполнения математических заданий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71522"/>
              </p:ext>
            </p:extLst>
          </p:nvPr>
        </p:nvGraphicFramePr>
        <p:xfrm>
          <a:off x="323528" y="1124745"/>
          <a:ext cx="8280846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1"/>
                <a:gridCol w="3814499"/>
                <a:gridCol w="1486306"/>
                <a:gridCol w="1285093"/>
                <a:gridCol w="908977"/>
              </a:tblGrid>
              <a:tr h="94576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28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 значение выражения 237 -18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955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 значение выражения 7+ 3⋅ (8 +12 ).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5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9335"/>
              </p:ext>
            </p:extLst>
          </p:nvPr>
        </p:nvGraphicFramePr>
        <p:xfrm>
          <a:off x="323528" y="188640"/>
          <a:ext cx="8280846" cy="650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1"/>
                <a:gridCol w="3814499"/>
                <a:gridCol w="1486306"/>
                <a:gridCol w="1285093"/>
                <a:gridCol w="908977"/>
              </a:tblGrid>
              <a:tr h="10111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12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Рассмотри рисунок и ответь на вопрос: сколько рублей сдачи получит покупатель, расплатившийся за одну тарелку и один стакан купюрой в 100 руб.?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50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Поезда в метро ходят с одинаковым интервалом в 3 мин. 30 с. Первый утренний поезд прибыл на платформу в 5 ч 49 мин. 40 с. Во сколько прибудет следующий поезд?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15712"/>
              </p:ext>
            </p:extLst>
          </p:nvPr>
        </p:nvGraphicFramePr>
        <p:xfrm>
          <a:off x="395536" y="476672"/>
          <a:ext cx="8280846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1"/>
                <a:gridCol w="3814499"/>
                <a:gridCol w="1486306"/>
                <a:gridCol w="1285093"/>
                <a:gridCol w="908977"/>
              </a:tblGrid>
              <a:tr h="99554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71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на клетчатом поле со стороной клетки 1 см изображён прямоугольник. Найди площадь этого прямоугольника.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79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Изобрази на рисунке прямоугольник, который имеет площадь на 9 см2 меньше исходного и весь является его частью.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68925"/>
              </p:ext>
            </p:extLst>
          </p:nvPr>
        </p:nvGraphicFramePr>
        <p:xfrm>
          <a:off x="179511" y="260649"/>
          <a:ext cx="8712970" cy="636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86"/>
                <a:gridCol w="4013553"/>
                <a:gridCol w="1563867"/>
                <a:gridCol w="1352153"/>
                <a:gridCol w="956411"/>
              </a:tblGrid>
              <a:tr h="7665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554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тёти Веры три коровы: Бурёнка, Красавица и Любава. Тётя Вера заносит в таблицу количество литров молока, которое она получает от каждой коровы за день. Используя таблицу, ответь на вопросы. Какая корова дала больше всех молока за второй день?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97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литров молока дала Любава за все четыре дня?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82921"/>
              </p:ext>
            </p:extLst>
          </p:nvPr>
        </p:nvGraphicFramePr>
        <p:xfrm>
          <a:off x="323528" y="188639"/>
          <a:ext cx="8280847" cy="6408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3952399"/>
                <a:gridCol w="1486306"/>
                <a:gridCol w="1285093"/>
                <a:gridCol w="908977"/>
              </a:tblGrid>
              <a:tr h="91271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20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 значение выражения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51⋅ 8 −  51000 :300.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397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сдать нормативы по физкультуре, ученику необходимо пробежать семь раз дистанцию 100 м и ещё несколько раз дистанцию 60 м. При этом необходимо, чтобы общая дистанция, которую пробежит ученик, равнялась 1 км. Сколько раз нужно пробежать дистанцию 60 м?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2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61910"/>
              </p:ext>
            </p:extLst>
          </p:nvPr>
        </p:nvGraphicFramePr>
        <p:xfrm>
          <a:off x="395536" y="692696"/>
          <a:ext cx="8280846" cy="603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1"/>
                <a:gridCol w="3814499"/>
                <a:gridCol w="1486306"/>
                <a:gridCol w="1285093"/>
                <a:gridCol w="908977"/>
              </a:tblGrid>
              <a:tr h="94576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28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новогодней гирлянде 21 лампочка. Лампочки идут в таком порядке: одна красная, две синих, три красных, четыре синих и так далее. Какого цвета семнадцатая лампочка?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955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всего красных лампочек в гирлянде?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хочет применять </a:t>
            </a:r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средства</a:t>
            </a: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ждать новых бед</a:t>
            </a:r>
          </a:p>
          <a:p>
            <a:pPr algn="r"/>
            <a:endParaRPr lang="ru-RU" alt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Френсис 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Бэкон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ivschool18.ucoz.ru/_ld/0/89737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2089896"/>
            <a:ext cx="2798170" cy="25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ikolaevka-mobu.narod.ru/_nw/3/0747563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34805" cy="3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29834"/>
              </p:ext>
            </p:extLst>
          </p:nvPr>
        </p:nvGraphicFramePr>
        <p:xfrm>
          <a:off x="395536" y="188641"/>
          <a:ext cx="8280847" cy="691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1"/>
                <a:gridCol w="4038565"/>
                <a:gridCol w="1262241"/>
                <a:gridCol w="1285093"/>
                <a:gridCol w="908977"/>
              </a:tblGrid>
              <a:tr h="10017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82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трёх кубиков сложили постройку. Если посмотреть на неё в направлении по стрелке, то будет видна фигура, состоящая из трёх квадратов (рис. 1). Из 27 таких же кубиков сложили куб (рис. 2). Затем с этого куба сняли несколько кубиков (рис. 3). Какая фигура будет видна, если смотреть на получившуюся постройку в направлении по стрелке?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2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20789"/>
              </p:ext>
            </p:extLst>
          </p:nvPr>
        </p:nvGraphicFramePr>
        <p:xfrm>
          <a:off x="457200" y="1124744"/>
          <a:ext cx="8280846" cy="316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71"/>
                <a:gridCol w="3814499"/>
                <a:gridCol w="1486306"/>
                <a:gridCol w="1285093"/>
                <a:gridCol w="908977"/>
              </a:tblGrid>
              <a:tr h="8755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 задания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70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записи номеров страниц в детской книжке было использовано 177 цифр (страницы нумеруются с первой). Сколько страниц в книжке?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7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высоком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</a:p>
          <a:p>
            <a:pPr algn="ctr"/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и выше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умения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числовых выражений со скобками и без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них;  (задания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задачи в 1-2 действия, связанные с повседневной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жизнью;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3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геометрических величин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5.1)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несложные таблицы, сравнивать и обобщать информацию,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представленную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таблицах,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диаграммах;(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6.1, 6.2)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алгоритмического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95353"/>
            <a:ext cx="2126010" cy="23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среднем уровне (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– 69%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умение: </a:t>
            </a:r>
            <a:endParaRPr lang="ru-RU" alt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геометрических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фигур; 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5. 2)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текстовые задачи в три-четыре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выполнять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связанные с использованием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(задание 8)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выполнять письменно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действия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многозначными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читать, записывать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529">
            <a:off x="6531336" y="3680930"/>
            <a:ext cx="1937335" cy="25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kmos.ru/bio/wp-content/uploads/2014/02/triangle-1024x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7"/>
            <a:ext cx="2950759" cy="23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низком уровне</a:t>
            </a:r>
            <a:r>
              <a:rPr lang="ru-RU" alt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50%</a:t>
            </a:r>
            <a:r>
              <a:rPr lang="ru-RU" alt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интерпретацией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(объяснять, сравнивать и обобщать данные, делать выводы и прогнозы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( задание 9. 2);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повышенного уровня: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основами логического, алгоритмического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задачи в три-четыре действия. 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11). 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учащиеся испытывают 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задач в 3-4 действия;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величин, выраженных единицами времени;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логических рассуждений, алгоритмов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http://truthsilo.com/pox/index.php?q=aHR0cDovL21hdGVtMS00LnJ1L2ltYWdlcy9SZXNoZW5pZV96YWRhY2gvNzAuanB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69"/>
          <a:stretch/>
        </p:blipFill>
        <p:spPr bwMode="auto">
          <a:xfrm>
            <a:off x="2915816" y="3356991"/>
            <a:ext cx="5974302" cy="32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800" b="1" smtClean="0">
                <a:solidFill>
                  <a:srgbClr val="0070C0"/>
                </a:solidFill>
                <a:latin typeface="Cambria" pitchFamily="18" charset="0"/>
              </a:rPr>
              <a:t>СРОКИ ПРОВЕДЕНИЯ ВПР: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-468560" y="2132856"/>
            <a:ext cx="7467600" cy="2376264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6000" b="1" dirty="0" smtClean="0">
                <a:solidFill>
                  <a:srgbClr val="C00000"/>
                </a:solidFill>
                <a:latin typeface="Cambria" pitchFamily="18" charset="0"/>
              </a:rPr>
              <a:t>Математика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6000" b="1" dirty="0" smtClean="0">
                <a:solidFill>
                  <a:srgbClr val="C00000"/>
                </a:solidFill>
                <a:latin typeface="Cambria" pitchFamily="18" charset="0"/>
              </a:rPr>
              <a:t> 25 апреля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B4F89BF-548B-46BF-8849-630A054DF4C5}" type="slidenum">
              <a:rPr lang="ru-RU" altLang="ru-RU" smtClean="0">
                <a:solidFill>
                  <a:srgbClr val="898989"/>
                </a:solidFill>
              </a:rPr>
              <a:pPr/>
              <a:t>26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2050" name="Picture 2" descr="http://sc31lipetsk.ucoz.ru/Novosti/znak_vopro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196165" cy="44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варианта проверочной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525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- 1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4, 5 (пункт 1),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(пункты 1 и 2), 7, 9 (пункты 1 и 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 - 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2) и 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 требуемые элементы рисунка.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- 3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8, 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решение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016224" cy="16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555" y="476672"/>
            <a:ext cx="507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Беспорядок в кладовой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1" y="2492896"/>
            <a:ext cx="588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Лавка с пустыми ящиками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546040"/>
            <a:ext cx="3455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ученика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reiki-life.ru/images/vopros-otv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546276"/>
            <a:ext cx="4896544" cy="32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683" y="54868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Голова, наполненная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отрывочными, бессвязными знаниями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похожа на кладовую, в которой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 беспорядке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где сам хозяин ничего не отыщет; голова, где только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без знаний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похожа на лавку, в которой на всех ящиках есть надписи, но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ящиках пусто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Константин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Дмитриевич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Ушинский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6256"/>
            <a:ext cx="3376168" cy="295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6C1B1ED-2D7C-4C2B-8131-D086A9A2BA1D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0" y="332656"/>
            <a:ext cx="9036496" cy="77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</a:p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по математике глазами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Обучающиеся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 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Родители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</a:p>
          <a:p>
            <a:pPr algn="ctr"/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38" y="3057061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отбору содержания</a:t>
            </a:r>
            <a:r>
              <a:rPr lang="ru-RU" altLang="ru-RU" sz="3600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разработке </a:t>
            </a:r>
            <a:r>
              <a:rPr lang="ru-RU" altLang="ru-RU" sz="3600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варианта проверочной работы</a:t>
            </a:r>
            <a:br>
              <a:rPr lang="ru-RU" altLang="ru-RU" sz="3600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323528" y="2132856"/>
            <a:ext cx="8599238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уровневый подходы;</a:t>
            </a:r>
            <a:endParaRPr lang="ru-RU" alt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r>
              <a:rPr lang="ru-RU" altLang="ru-RU" sz="36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ru-RU" altLang="ru-RU" sz="3600" dirty="0"/>
          </a:p>
        </p:txBody>
      </p:sp>
      <p:pic>
        <p:nvPicPr>
          <p:cNvPr id="4098" name="Picture 2" descr="http://img-fotki.yandex.ru/get/6743/16969765.241/0_9176a_e83a8e2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770921" cy="32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7E6F86E-52E2-44F2-843E-569D0AA6D3A7}" type="slidenum">
              <a:rPr lang="ru-RU" altLang="ru-RU" smtClean="0">
                <a:solidFill>
                  <a:srgbClr val="FFFFFF"/>
                </a:solidFill>
              </a:rPr>
              <a:pPr/>
              <a:t>31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323528" y="692696"/>
            <a:ext cx="813690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цель задания;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процесса и результата деятельности;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в тексте поиск информации;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структурировать информацию;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высказывания в письменном виде;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способ эффективных способов действия;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ilver.ru/upload/medialibrary/5ed/5edd79f9ba44a64a02095264bd0bdac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BDD"/>
              </a:clrFrom>
              <a:clrTo>
                <a:srgbClr val="DAD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47665"/>
            <a:ext cx="3677479" cy="20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проблемных ситуаций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Ситуация неопределённости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Ситуация неожиданности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Ситуация конфликта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Ситуация предположения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351794-9B96-4011-A291-D5A821F6B08C}" type="slidenum">
              <a:rPr lang="ru-RU" altLang="ru-RU" smtClean="0">
                <a:solidFill>
                  <a:srgbClr val="FFFFFF"/>
                </a:solidFill>
              </a:rPr>
              <a:pPr/>
              <a:t>33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пути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предупреждения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при подготовке к ВПР по математике 2017 года.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pedcollege.tomsk.ru/moodle/pluginfile.php/14971/course/section/3468/0_ca2e5_39eb4984_ori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81" y="3498686"/>
            <a:ext cx="2196429" cy="30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84817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</a:t>
            </a:r>
            <a:b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подготовки  к ВПР по математике</a:t>
            </a:r>
            <a:endParaRPr lang="ru-RU" alt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827585" y="1214968"/>
            <a:ext cx="7530604" cy="480632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 на требования ФГОС;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уровня сформированности предметных, отдельных метапредметных  умений, представлений, способов действий;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через учебно-познавательные и учебно-практические задачи;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возможности описания динамики.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387EADD-79A5-412D-A423-58834291A871}" type="slidenum">
              <a:rPr lang="ru-RU" altLang="ru-RU" smtClean="0">
                <a:solidFill>
                  <a:srgbClr val="FFFFFF"/>
                </a:solidFill>
              </a:rPr>
              <a:pPr/>
              <a:t>34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6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Трудности, которые необходимо предупредить и устранить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543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Проблемы работы с учебным текстом (математическим).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Игнорирование инструкций.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Проблемы культуры ведения записей.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Неумение пользоваться</a:t>
            </a:r>
          </a:p>
          <a:p>
            <a:pPr marL="0" indent="0" eaLnBrk="1" hangingPunct="1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карандашом и линейкой.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dirty="0" smtClean="0"/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0031974-AEB3-4691-9803-A17CC8CE916C}" type="slidenum">
              <a:rPr lang="ru-RU" altLang="ru-RU" smtClean="0">
                <a:solidFill>
                  <a:srgbClr val="FFFFFF"/>
                </a:solidFill>
              </a:rPr>
              <a:pPr/>
              <a:t>35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5121">
            <a:off x="5590173" y="4416042"/>
            <a:ext cx="2857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25860" y="507450"/>
            <a:ext cx="878497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algn="just"/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Усилить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</a:p>
          <a:p>
            <a:pPr indent="0" algn="just"/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текстовыми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задачами: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ситуацию из реальной жизни обучающихся на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математическом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и наоборот;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текст задачи,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задачу,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данных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рисунком, таблицей.</a:t>
            </a:r>
          </a:p>
          <a:p>
            <a:pPr algn="just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овысить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 педагогов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полноте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решения</a:t>
            </a:r>
          </a:p>
          <a:p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выполняемых учащимися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BC83761-231C-492C-B721-36BF0D71FCF6}" type="slidenum">
              <a:rPr lang="ru-RU" altLang="ru-RU" smtClean="0">
                <a:solidFill>
                  <a:srgbClr val="FFFFFF"/>
                </a:solidFill>
              </a:rPr>
              <a:pPr/>
              <a:t>36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10242" name="Picture 2" descr="http://repetitor.ssluk.ru/download/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98" y="23306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44824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Организовывать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уроке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</a:p>
          <a:p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математической 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терминологией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составлением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проверкой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правильности утверждений, содержащих компоненты арифметических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 числами и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величинами;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записью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объяснений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полученного </a:t>
            </a:r>
            <a:endParaRPr lang="ru-RU" alt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ответа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выполненных действий.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202" y="780463"/>
            <a:ext cx="3350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2506"/>
            <a:ext cx="3066453" cy="24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63" y="4040077"/>
            <a:ext cx="4796552" cy="24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ABB6214-9EEA-4C07-B8D8-53E2C97AF50A}" type="slidenum">
              <a:rPr lang="ru-RU" altLang="ru-RU" smtClean="0">
                <a:solidFill>
                  <a:srgbClr val="FFFFFF"/>
                </a:solidFill>
              </a:rPr>
              <a:pPr/>
              <a:t>38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23528" y="356659"/>
            <a:ext cx="835292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Предлагать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учащимся большее число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заданий, требующих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рассуждения: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формулирования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выводов;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поиска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возможных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ключать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работу задания, требующие: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задания,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представленного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</a:p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рисунка,</a:t>
            </a:r>
          </a:p>
          <a:p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таблицы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6751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1.</a:t>
            </a:r>
          </a:p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целеполагания: </a:t>
            </a:r>
            <a:endParaRPr lang="ru-RU" alt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специально подобранной учителем проблемной ситуации учащихся сами формулируют учебную цель, например: </a:t>
            </a: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«учусь складывать величины»;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фиксируется учителем на доске и каждым учеником в тетради знаково-символической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21" y="234652"/>
            <a:ext cx="2242907" cy="16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0825" y="1268412"/>
            <a:ext cx="8137525" cy="4752875"/>
          </a:xfrm>
        </p:spPr>
        <p:txBody>
          <a:bodyPr>
            <a:no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	Проанализировать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полученные результаты ВПР по математике в муниципальном образовании и сравнить с результатами региона и РФ.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Выявить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проблемные зоны при выполнении заданий ВПР по математике.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Рассмотреть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 проанализировать демонстрационный вариант ВПР по математике за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869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8DDCD-36A0-4E8E-9212-CDEF48D38B61}" type="slidenum">
              <a:rPr lang="ru-RU" altLang="ru-RU" smtClean="0">
                <a:solidFill>
                  <a:srgbClr val="FFFFFF"/>
                </a:solidFill>
              </a:rPr>
              <a:pPr/>
              <a:t>40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80715"/>
            <a:ext cx="839402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работы  над заданием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задании?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выполнить?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 какой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выполнять задание?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5.Чему 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vse-dla-detej.portal-mega.ru/school210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16" y="3501008"/>
            <a:ext cx="30735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089C50-8FD1-4A07-B649-D0E0FB1A63C4}" type="slidenum">
              <a:rPr lang="ru-RU" altLang="ru-RU" smtClean="0">
                <a:solidFill>
                  <a:srgbClr val="FFFFFF"/>
                </a:solidFill>
              </a:rPr>
              <a:pPr/>
              <a:t>41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323528" y="476672"/>
            <a:ext cx="8424936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000" dirty="0" smtClean="0">
              <a:solidFill>
                <a:srgbClr val="000000"/>
              </a:solidFill>
            </a:endParaRPr>
          </a:p>
          <a:p>
            <a:r>
              <a:rPr lang="ru-RU" altLang="ru-RU" sz="2800" b="1" i="1" dirty="0" smtClean="0"/>
              <a:t> Путь 2.      </a:t>
            </a:r>
            <a:r>
              <a:rPr lang="ru-RU" altLang="ru-RU" sz="2800" b="1" dirty="0" smtClean="0"/>
              <a:t>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способа </a:t>
            </a:r>
            <a:endParaRPr lang="ru-RU" alt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группе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способ сложения двух данных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величин; 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ответ на вопрос «как сложить две величины</a:t>
            </a:r>
            <a:r>
              <a:rPr lang="ru-RU" alt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результатов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и их обсуждения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на доске,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в тетрадях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фиксируется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виде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АЛГОРИТМА.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belgacem.netdo.ru/uploads/images/96/4f/964f4fad62396da3f3c69dd70dc1bc3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b="7154"/>
          <a:stretch/>
        </p:blipFill>
        <p:spPr bwMode="auto">
          <a:xfrm>
            <a:off x="5864463" y="3381794"/>
            <a:ext cx="2838727" cy="2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3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мы ставили?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считаете, достигли мы нашей цели?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сегодня учился?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научился? 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Поднимите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 научился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себе помочь?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завтра?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iki.moodle.dp.ua/images/Desenho_da_matem%C3%A1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755650" y="765175"/>
            <a:ext cx="7632700" cy="1152525"/>
          </a:xfrm>
          <a:prstGeom prst="rect">
            <a:avLst/>
          </a:prstGeom>
        </p:spPr>
        <p:txBody>
          <a:bodyPr/>
          <a:lstStyle/>
          <a:p>
            <a:pPr marL="838200" indent="-838200" algn="ctr">
              <a:defRPr/>
            </a:pPr>
            <a:endParaRPr lang="ru-RU" sz="4400" b="1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7" name="Rectangle 6"/>
          <p:cNvSpPr txBox="1">
            <a:spLocks noChangeArrowheads="1"/>
          </p:cNvSpPr>
          <p:nvPr/>
        </p:nvSpPr>
        <p:spPr bwMode="auto">
          <a:xfrm>
            <a:off x="611188" y="1628775"/>
            <a:ext cx="7921625" cy="48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Задание:</a:t>
            </a:r>
            <a:endParaRPr lang="ru-RU" altLang="ru-RU" sz="3600" b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800" b="1" dirty="0"/>
              <a:t>Проанализировать </a:t>
            </a:r>
            <a:r>
              <a:rPr lang="ru-RU" altLang="ru-RU" sz="2800" b="1" dirty="0" smtClean="0"/>
              <a:t>задания ВПР по математике 2017 по </a:t>
            </a:r>
            <a:r>
              <a:rPr lang="ru-RU" altLang="ru-RU" sz="2800" b="1" dirty="0"/>
              <a:t>плану</a:t>
            </a:r>
            <a:r>
              <a:rPr lang="ru-RU" altLang="ru-RU" sz="2800" b="1" dirty="0" smtClean="0"/>
              <a:t>:</a:t>
            </a:r>
          </a:p>
          <a:p>
            <a:pPr eaLnBrk="1" hangingPunct="1"/>
            <a:endParaRPr lang="ru-RU" altLang="ru-RU" sz="2800" b="1" dirty="0" smtClean="0"/>
          </a:p>
          <a:p>
            <a:pPr marL="273050" lvl="0" indent="-27305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 курса – «…», </a:t>
            </a:r>
          </a:p>
          <a:p>
            <a:pPr marL="273050" lvl="0" indent="-27305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Планируемый результат – «…»</a:t>
            </a:r>
          </a:p>
          <a:p>
            <a:pPr marL="273050" lvl="0" indent="-27305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Уровень сложности – «…»</a:t>
            </a:r>
          </a:p>
          <a:p>
            <a:pPr marL="273050" lvl="0" indent="-27305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Какие трудности могут возникнуть у ребенка при выполнении этого задания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73050" lvl="0" indent="-27305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altLang="ru-RU" sz="2800" b="1" dirty="0"/>
          </a:p>
          <a:p>
            <a:pPr eaLnBrk="1" hangingPunct="1"/>
            <a:endParaRPr lang="ru-RU" altLang="ru-RU" sz="2800" b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250825" y="404813"/>
            <a:ext cx="8642350" cy="1081087"/>
          </a:xfrm>
          <a:prstGeom prst="roundRect">
            <a:avLst>
              <a:gd name="adj" fmla="val 46389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</a:rPr>
              <a:t>Работа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34775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6632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1 и 2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94" y="875582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«Арифметические действия:»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/>
                <a:ea typeface="Calibri"/>
              </a:rPr>
              <a:t>выполнять </a:t>
            </a:r>
            <a:r>
              <a:rPr lang="ru-RU" sz="3200" dirty="0">
                <a:latin typeface="Times New Roman"/>
                <a:ea typeface="Calibri"/>
              </a:rPr>
              <a:t>устно сложение, вычитание, умножение и деление </a:t>
            </a:r>
            <a:r>
              <a:rPr lang="ru-RU" sz="3200" dirty="0" smtClean="0">
                <a:latin typeface="Times New Roman"/>
                <a:ea typeface="Calibri"/>
              </a:rPr>
              <a:t>однозначных</a:t>
            </a:r>
            <a:r>
              <a:rPr lang="ru-RU" sz="3200" dirty="0">
                <a:latin typeface="Times New Roman"/>
                <a:ea typeface="Calibri"/>
              </a:rPr>
              <a:t>, двузначных и трёхзначных чисел в случаях, сводимых к действиям в пределах 100 (в том числе с нулём и числом 1</a:t>
            </a:r>
            <a:r>
              <a:rPr lang="ru-RU" sz="3200" dirty="0" smtClean="0">
                <a:latin typeface="Times New Roman"/>
                <a:ea typeface="Calibri"/>
              </a:rPr>
              <a:t>);  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Вычислять значение числового выражения (содержащего 2–3 арифметических действия, со скобками и без скобок).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1755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3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516" y="1052736"/>
            <a:ext cx="8653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с текстовыми  задачами»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ешать арифметическим способом (в 1–2 действия) учебные задачи и задачи, связанные с повседневной жизнью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2032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94" y="134076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«Числа и величины»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итать, записывать и сравнивать величины (массу, время, длину, площадь, скорость), используя основные единицы измерения величин и соотношения между ними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1603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315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5 (1)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94" y="134076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«Геометрические величины» </a:t>
            </a: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ычислять периметр и площадь треугольника, прямоугольника и квадрата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35238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315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5 (2)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FE8637"/>
              </a:buClr>
              <a:buSzPct val="70000"/>
              <a:tabLst>
                <a:tab pos="88900" algn="l"/>
              </a:tabLst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«Пространственные отношения. Геометрические фигуры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tabLst>
                <a:tab pos="88900" algn="l"/>
              </a:tabLst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tabLst>
                <a:tab pos="88900" algn="l"/>
              </a:tabLst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ыполнять построение геометрических фигур с заданными измерениями с помощью линейки, угольника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531285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911" y="0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94" y="954184"/>
            <a:ext cx="849694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с информацией»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итать несложные готовые таблицы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3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Сравнивать и обобщать информацию, представленную в строках и столбцах несложных таблиц и диаграмм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223359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0335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 результатов ВПР</a:t>
            </a:r>
            <a:b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alt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математике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vospitatel.edu54.ru/sites/default/files/userfiles/image/0012_005_do_novykh_vstr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1975"/>
            <a:ext cx="28384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7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90" y="89652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«Арифметические действия»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выполнять  письменно  действия с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</a:rPr>
              <a:t>многозначными числами (в пределах 10 000) с использованием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</a:rPr>
              <a:t>алгоритмов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</a:rPr>
              <a:t>письменных арифметических действий (в том числе деления с остатком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</a:rPr>
              <a:t>).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3148796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8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94" y="1340768"/>
            <a:ext cx="849694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«Числа и величины»</a:t>
            </a: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dirty="0" smtClean="0">
                <a:latin typeface="Times New Roman"/>
              </a:rPr>
              <a:t>читать</a:t>
            </a:r>
            <a:r>
              <a:rPr lang="ru-RU" altLang="ru-RU" sz="3200" dirty="0">
                <a:latin typeface="Times New Roman"/>
              </a:rPr>
              <a:t>, записывать и сравнивать величины (массу, время, длину, площадь, скорость), используя основные единицы измерения величин и соотношения между ними 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)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242603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2558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9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с информацией»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</a:t>
            </a:r>
            <a:r>
              <a:rPr lang="ru-RU" altLang="ru-RU" sz="3200" dirty="0" smtClean="0">
                <a:latin typeface="Times New Roman"/>
              </a:rPr>
              <a:t>: «</a:t>
            </a:r>
            <a:r>
              <a:rPr lang="ru-RU" sz="3200" i="1" dirty="0" smtClean="0">
                <a:latin typeface="Times New Roman"/>
                <a:ea typeface="Calibri"/>
              </a:rPr>
              <a:t>интерпретировать </a:t>
            </a:r>
            <a:r>
              <a:rPr lang="ru-RU" sz="3200" i="1" dirty="0">
                <a:latin typeface="Times New Roman"/>
                <a:ea typeface="Calibri"/>
              </a:rPr>
              <a:t>информацию, полученную при проведении несложных исследований (объяснять, сравнивать и обобщать данные, делать выводы и прогнозы)</a:t>
            </a:r>
            <a:r>
              <a:rPr lang="ru-RU" alt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3836170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8640"/>
            <a:ext cx="2686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10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24688"/>
            <a:ext cx="865399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«Пространственные отношения и геометрические фигуры»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 описывать взаимное расположение предметов в пространстве и на плоскости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1654782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2658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Задание 11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курса –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с текстовыми задачами»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–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/>
                <a:ea typeface="Calibri"/>
              </a:rPr>
              <a:t>решать задачи в 3—4 </a:t>
            </a:r>
            <a:r>
              <a:rPr lang="ru-RU" sz="3200" dirty="0" smtClean="0">
                <a:latin typeface="Times New Roman"/>
                <a:ea typeface="Calibri"/>
              </a:rPr>
              <a:t>действия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сложности – «…»</a:t>
            </a:r>
          </a:p>
        </p:txBody>
      </p:sp>
    </p:spTree>
    <p:extLst>
      <p:ext uri="{BB962C8B-B14F-4D97-AF65-F5344CB8AC3E}">
        <p14:creationId xmlns:p14="http://schemas.microsoft.com/office/powerpoint/2010/main" val="11850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94" y="2348880"/>
            <a:ext cx="2326020" cy="267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25360"/>
            <a:ext cx="1166301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66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85253" y="108211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Напиши   смс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 Семинар прошел…….,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2.  Я возьму себе на заметку…..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3.  Смайлик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(оцените -  как  плодотворно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Вы  поработали)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85100"/>
            <a:ext cx="1332989" cy="133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thumbs4.ebaystatic.com/d/l225/m/mqKyqYQRcfPGgEH-V-6zfU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92" y="5551528"/>
            <a:ext cx="1535632" cy="11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666562"/>
            <a:ext cx="73809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Спасибо за работу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!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Успехов!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44" name="Picture 4" descr="http://img-fotki.yandex.ru/get/6509/20573769.e/0_82aac_7d2c18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63404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29" y="332656"/>
            <a:ext cx="9024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проверочной работы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отдельных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20461"/>
              </p:ext>
            </p:extLst>
          </p:nvPr>
        </p:nvGraphicFramePr>
        <p:xfrm>
          <a:off x="640194" y="1988840"/>
          <a:ext cx="8064500" cy="4297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299"/>
                <a:gridCol w="3240201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1,           2,          4, 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5.1,        5.2,       6.1,       6.2, 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7,           9.1,       9.2,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0 до 1 балла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26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      </a:t>
                      </a:r>
                    </a:p>
                    <a:p>
                      <a:r>
                        <a:rPr lang="ru-RU" sz="2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3,</a:t>
                      </a:r>
                      <a:r>
                        <a:rPr lang="ru-RU" sz="2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8,    10,    11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от 0 до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баллов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2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     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1- 11  задания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18 баллов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6088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424" y="1361927"/>
            <a:ext cx="8258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Дата: 17.05.2016 </a:t>
            </a:r>
          </a:p>
          <a:p>
            <a:r>
              <a:rPr lang="ru-RU" sz="2000" dirty="0"/>
              <a:t>Иркутская область: 26316 </a:t>
            </a:r>
            <a:r>
              <a:rPr lang="ru-RU" sz="2000" dirty="0" smtClean="0"/>
              <a:t>участников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5257"/>
            <a:ext cx="8496944" cy="436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4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88640"/>
            <a:ext cx="9324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Система оценивания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проверочной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по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математике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442"/>
              </p:ext>
            </p:extLst>
          </p:nvPr>
        </p:nvGraphicFramePr>
        <p:xfrm>
          <a:off x="376200" y="2636912"/>
          <a:ext cx="8640960" cy="2683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1334"/>
                <a:gridCol w="1141488"/>
                <a:gridCol w="1097653"/>
                <a:gridCol w="1316831"/>
                <a:gridCol w="1353654"/>
              </a:tblGrid>
              <a:tr h="1220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Отметка по пятибалльной шкале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«2»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«3»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«4»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«5»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2205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Первичные баллы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0–5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6–9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10–12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13–18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6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7103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644084"/>
              </p:ext>
            </p:extLst>
          </p:nvPr>
        </p:nvGraphicFramePr>
        <p:xfrm>
          <a:off x="250825" y="1600200"/>
          <a:ext cx="8642350" cy="4305300"/>
        </p:xfrm>
        <a:graphic>
          <a:graphicData uri="http://schemas.openxmlformats.org/drawingml/2006/table">
            <a:tbl>
              <a:tblPr/>
              <a:tblGrid>
                <a:gridCol w="1441450"/>
                <a:gridCol w="1439863"/>
                <a:gridCol w="1439862"/>
                <a:gridCol w="1439863"/>
                <a:gridCol w="1439862"/>
                <a:gridCol w="1441450"/>
              </a:tblGrid>
              <a:tr h="782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обучающихся по группам отметок, в 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России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1196021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региону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Ангарск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2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2146</Words>
  <Application>Microsoft Office PowerPoint</Application>
  <PresentationFormat>Экран (4:3)</PresentationFormat>
  <Paragraphs>467</Paragraphs>
  <Slides>56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ПРОВЕДЕНИЯ ВПР:</vt:lpstr>
      <vt:lpstr>Структура варианта проверочной работы</vt:lpstr>
      <vt:lpstr>Презентация PowerPoint</vt:lpstr>
      <vt:lpstr>Презентация PowerPoint</vt:lpstr>
      <vt:lpstr>Подходы к отбору содержания, разработке структуры варианта проверочной работы </vt:lpstr>
      <vt:lpstr>Презентация PowerPoint</vt:lpstr>
      <vt:lpstr>Презентация PowerPoint</vt:lpstr>
      <vt:lpstr>Презентация PowerPoint</vt:lpstr>
      <vt:lpstr>Основные особенности подготовки  к ВПР по математике</vt:lpstr>
      <vt:lpstr>Трудности, которые необходимо предупредить и устранить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64</cp:revision>
  <dcterms:created xsi:type="dcterms:W3CDTF">2017-01-31T10:07:31Z</dcterms:created>
  <dcterms:modified xsi:type="dcterms:W3CDTF">2017-02-04T03:02:11Z</dcterms:modified>
</cp:coreProperties>
</file>