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8704F6-EA5C-4E60-9A44-E9D1EFB65320}" type="datetimeFigureOut">
              <a:rPr lang="ru-RU" smtClean="0"/>
              <a:pPr/>
              <a:t>15.03.2017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AAF9F1-4A74-41DE-AB34-65CA40F9C28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consultant.ru/document/cons_doc_LAW_148576/fe1b8371d1295c730592c5fee9befb2ef8f4d1c7/"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tskrf.ru/63"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consultant.ru/cons/cgi/online.cgi?req=doc&amp;base=LAW&amp;n=181835&amp;rnd=244973.2139217420&amp;dst=100022&amp;fld=134"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www.consultant.ru/cons/cgi/online.cgi?req=doc&amp;base=LAW&amp;n=181927&amp;rnd=244973.2890915566&amp;dst=100073&amp;fld=134" TargetMode="External"/><Relationship Id="rId5" Type="http://schemas.openxmlformats.org/officeDocument/2006/relationships/hyperlink" Target="http://www.consultant.ru/cons/cgi/online.cgi?req=doc&amp;base=LAW&amp;n=181927&amp;rnd=244973.49126396&amp;dst=26&amp;fld=134" TargetMode="External"/><Relationship Id="rId4" Type="http://schemas.openxmlformats.org/officeDocument/2006/relationships/hyperlink" Target="http://www.consultant.ru/cons/cgi/online.cgi?req=doc&amp;base=LAW&amp;n=148269&amp;rnd=244973.1451122910&amp;dst=100009&amp;fld=134"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5BAAF9F1-4A74-41DE-AB34-65CA40F9C286}"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Прописывается вид, уровень и направленность образовательной программы, форма обучения Обязанности сторон</a:t>
            </a:r>
          </a:p>
          <a:p>
            <a:r>
              <a:rPr lang="ru-RU" dirty="0" smtClean="0"/>
              <a:t>Посмотреть свои договора (Привести в пример наш договор)</a:t>
            </a:r>
            <a:endParaRPr lang="ru-RU" dirty="0"/>
          </a:p>
        </p:txBody>
      </p:sp>
      <p:sp>
        <p:nvSpPr>
          <p:cNvPr id="4" name="Номер слайда 3"/>
          <p:cNvSpPr>
            <a:spLocks noGrp="1"/>
          </p:cNvSpPr>
          <p:nvPr>
            <p:ph type="sldNum" sz="quarter" idx="10"/>
          </p:nvPr>
        </p:nvSpPr>
        <p:spPr/>
        <p:txBody>
          <a:bodyPr/>
          <a:lstStyle/>
          <a:p>
            <a:fld id="{5BAAF9F1-4A74-41DE-AB34-65CA40F9C286}" type="slidenum">
              <a:rPr lang="ru-RU" smtClean="0"/>
              <a:pPr/>
              <a:t>17</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Поправка</a:t>
            </a:r>
            <a:r>
              <a:rPr lang="ru-RU" sz="1200" kern="1200" baseline="0" dirty="0" smtClean="0">
                <a:solidFill>
                  <a:schemeClr val="tx1"/>
                </a:solidFill>
                <a:latin typeface="+mn-lt"/>
                <a:ea typeface="+mn-ea"/>
                <a:cs typeface="+mn-cs"/>
              </a:rPr>
              <a:t> внесена </a:t>
            </a:r>
            <a:r>
              <a:rPr lang="ru-RU" sz="1200" b="0" i="0" kern="1200" dirty="0" smtClean="0">
                <a:solidFill>
                  <a:schemeClr val="tx1"/>
                </a:solidFill>
                <a:latin typeface="+mn-lt"/>
                <a:ea typeface="+mn-ea"/>
                <a:cs typeface="+mn-cs"/>
              </a:rPr>
              <a:t>Федерального </a:t>
            </a:r>
            <a:r>
              <a:rPr lang="ru-RU" sz="1200" b="0" i="0" u="none" strike="noStrike" kern="1200" dirty="0" smtClean="0">
                <a:solidFill>
                  <a:schemeClr val="tx1"/>
                </a:solidFill>
                <a:latin typeface="+mn-lt"/>
                <a:ea typeface="+mn-ea"/>
                <a:cs typeface="+mn-cs"/>
                <a:hlinkClick r:id="rId3"/>
              </a:rPr>
              <a:t>закона</a:t>
            </a:r>
            <a:r>
              <a:rPr lang="ru-RU" sz="1200" b="0" i="0" kern="1200" dirty="0" smtClean="0">
                <a:solidFill>
                  <a:schemeClr val="tx1"/>
                </a:solidFill>
                <a:latin typeface="+mn-lt"/>
                <a:ea typeface="+mn-ea"/>
                <a:cs typeface="+mn-cs"/>
              </a:rPr>
              <a:t> от 02.07.2013 N 185-ФЗ)</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b="0" i="0" kern="1200" dirty="0" smtClean="0">
                <a:solidFill>
                  <a:schemeClr val="tx1"/>
                </a:solidFill>
                <a:latin typeface="+mn-lt"/>
                <a:ea typeface="+mn-ea"/>
                <a:cs typeface="+mn-cs"/>
              </a:rPr>
              <a:t>Передача ребенка на воспитание другим родственникам, в образовательное, воспитательное учреждение не освобождает родителей от ответственности, предусмотренной п. 1 комментируемой статьи. Эта ответственность может иметь как гражданско-правовой, так и административный и уголовный характер. В частности, согласно п. 1 ст. 1073 ГК РФ за вред, причиненный несовершеннолетним, не достигшим возраста 14 лет (малолетним), отвечают его родители (усыновители) или опекун, если не докажут, что вред возник не по их вине. Пункт 2 ст. 1074 ГК РФ устанавливает, что в случае, когда у несовершеннолетнего в возрасте от 14 до 18 лет нет доходов или иного имущества, достаточных для возмещения вреда, вред должен быть возмещен полностью или в недостающей части его родителями (усыновителями) или попечителем, если они не докажут, что вред возник не по их вине.</a:t>
            </a:r>
            <a:r>
              <a:rPr lang="ru-RU" dirty="0" smtClean="0"/>
              <a:t/>
            </a:r>
            <a:br>
              <a:rPr lang="ru-RU" dirty="0" smtClean="0"/>
            </a:br>
            <a:r>
              <a:rPr lang="ru-RU" dirty="0" smtClean="0"/>
              <a:t/>
            </a:r>
            <a:br>
              <a:rPr lang="ru-RU" dirty="0" smtClean="0"/>
            </a:br>
            <a:r>
              <a:rPr lang="ru-RU" sz="1200" b="0" i="0" kern="1200" dirty="0" smtClean="0">
                <a:solidFill>
                  <a:schemeClr val="tx1"/>
                </a:solidFill>
                <a:latin typeface="+mn-lt"/>
                <a:ea typeface="+mn-ea"/>
                <a:cs typeface="+mn-cs"/>
              </a:rPr>
              <a:t>Источник: </a:t>
            </a:r>
            <a:r>
              <a:rPr lang="ru-RU" sz="1200" b="0" i="0" kern="1200" dirty="0" smtClean="0">
                <a:solidFill>
                  <a:schemeClr val="tx1"/>
                </a:solidFill>
                <a:latin typeface="+mn-lt"/>
                <a:ea typeface="+mn-ea"/>
                <a:cs typeface="+mn-cs"/>
                <a:hlinkClick r:id="rId4"/>
              </a:rPr>
              <a:t>http://stskrf.ru/63</a:t>
            </a:r>
            <a:endParaRPr lang="ru-RU" sz="1200" kern="1200" dirty="0" smtClean="0">
              <a:solidFill>
                <a:schemeClr val="tx1"/>
              </a:solidFill>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5BAAF9F1-4A74-41DE-AB34-65CA40F9C286}" type="slidenum">
              <a:rPr lang="ru-RU" smtClean="0"/>
              <a:pPr/>
              <a:t>4</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20000"/>
          </a:bodyPr>
          <a:lstStyle/>
          <a:p>
            <a:r>
              <a:rPr lang="ru-RU" sz="1200" b="0" i="0" kern="1200" dirty="0" smtClean="0">
                <a:solidFill>
                  <a:schemeClr val="tx1"/>
                </a:solidFill>
                <a:latin typeface="+mn-lt"/>
                <a:ea typeface="+mn-ea"/>
                <a:cs typeface="+mn-cs"/>
              </a:rPr>
              <a:t>Комментируемая статья является новацией законодательства об образовании, поскольку ранее действовавшие образовательные законы не содержали самостоятельных норм, посвященных защите прав обучающихся и их родителей (законных представителей). В данном случае речь, в общем, идет о защите прав, вытекающих непосредственно из образовательных отношений, и в частности об образовательных конфликтах. Сообразно этому определяются и способы (формы) защиты прав, адекватные специфике конфликтных ситуаций. Статья закрепляет несколько форм (способов) защиты прав указанных категорий субъектов образовательных отношений. Во-первых, обучающиеся (их законные представители) для разрешения образовательного конфликта вправе непосредственно обращаться в органы управления образовательной организации с требованием проведения дисциплинарного расследования деятельности ее работников. Такие обращения подлежат обязательному рассмотрению указанными органами. Во-вторых, обучающиеся (их законные представители) вправе обращаться в комиссию по урегулированию споров между участниками образовательных отношений. Такая комиссия должна создаваться в конкретной образовательной организации. Предметом ее деятельности является также рассмотрение вопросов о наличии или отсутствии конфликта интересов педагогического работника. Напомним, что конфликт интересов педагогического работника - ситуация, при которой у педагогического работника при осуществлении им профессиональной деятельности возникает личная заинтересованность в получении материальной выгоды или иного преимущества. В-третьих, обучающиеся (их законные представители) вправе использовать иные способы защиты прав и законных интересов, не запрещенные законодательством РФ. Речь идет о праве использования </a:t>
            </a:r>
            <a:r>
              <a:rPr lang="ru-RU" sz="1200" b="0" i="0" kern="1200" dirty="0" err="1" smtClean="0">
                <a:solidFill>
                  <a:schemeClr val="tx1"/>
                </a:solidFill>
                <a:latin typeface="+mn-lt"/>
                <a:ea typeface="+mn-ea"/>
                <a:cs typeface="+mn-cs"/>
              </a:rPr>
              <a:t>юрисдикционных</a:t>
            </a:r>
            <a:r>
              <a:rPr lang="ru-RU" sz="1200" b="0" i="0" kern="1200" dirty="0" smtClean="0">
                <a:solidFill>
                  <a:schemeClr val="tx1"/>
                </a:solidFill>
                <a:latin typeface="+mn-lt"/>
                <a:ea typeface="+mn-ea"/>
                <a:cs typeface="+mn-cs"/>
              </a:rPr>
              <a:t> механизмов, т.е. обращения с жалобами в конкретные уполномоченные органы государственной власти (в частности, суды, органы прокуратуры, органы </a:t>
            </a:r>
            <a:r>
              <a:rPr lang="ru-RU" sz="1200" b="0" i="0" kern="1200" dirty="0" err="1" smtClean="0">
                <a:solidFill>
                  <a:schemeClr val="tx1"/>
                </a:solidFill>
                <a:latin typeface="+mn-lt"/>
                <a:ea typeface="+mn-ea"/>
                <a:cs typeface="+mn-cs"/>
              </a:rPr>
              <a:t>Роспотребнадзора</a:t>
            </a:r>
            <a:r>
              <a:rPr lang="ru-RU" sz="1200" b="0" i="0" kern="1200" dirty="0" smtClean="0">
                <a:solidFill>
                  <a:schemeClr val="tx1"/>
                </a:solidFill>
                <a:latin typeface="+mn-lt"/>
                <a:ea typeface="+mn-ea"/>
                <a:cs typeface="+mn-cs"/>
              </a:rPr>
              <a:t>, Уполномоченному по правам ребенка и его территориальным представителям и т.п.).</a:t>
            </a:r>
            <a:r>
              <a:rPr lang="ru-RU" dirty="0" smtClean="0"/>
              <a:t/>
            </a:r>
            <a:br>
              <a:rPr lang="ru-RU" dirty="0" smtClean="0"/>
            </a:br>
            <a:r>
              <a:rPr lang="ru-RU" dirty="0" smtClean="0"/>
              <a:t/>
            </a:r>
            <a:br>
              <a:rPr lang="ru-RU" dirty="0" smtClean="0"/>
            </a:br>
            <a:endParaRPr lang="ru-RU" dirty="0"/>
          </a:p>
        </p:txBody>
      </p:sp>
      <p:sp>
        <p:nvSpPr>
          <p:cNvPr id="4" name="Номер слайда 3"/>
          <p:cNvSpPr>
            <a:spLocks noGrp="1"/>
          </p:cNvSpPr>
          <p:nvPr>
            <p:ph type="sldNum" sz="quarter" idx="10"/>
          </p:nvPr>
        </p:nvSpPr>
        <p:spPr/>
        <p:txBody>
          <a:bodyPr/>
          <a:lstStyle/>
          <a:p>
            <a:fld id="{5BAAF9F1-4A74-41DE-AB34-65CA40F9C286}" type="slidenum">
              <a:rPr lang="ru-RU" smtClean="0"/>
              <a:pPr/>
              <a:t>10</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b="0" i="0" kern="1200" dirty="0" smtClean="0">
                <a:solidFill>
                  <a:schemeClr val="tx1"/>
                </a:solidFill>
                <a:latin typeface="+mn-lt"/>
                <a:ea typeface="+mn-ea"/>
                <a:cs typeface="+mn-cs"/>
              </a:rPr>
              <a:t>Нарушение родительских обязанностей может быть четырех видов: по содержанию, по воспитанию, по обучению и по защите прав и интересов несовершеннолетних детей. </a:t>
            </a:r>
            <a:r>
              <a:rPr lang="ru-RU" dirty="0" smtClean="0"/>
              <a:t/>
            </a:r>
            <a:br>
              <a:rPr lang="ru-RU" dirty="0" smtClean="0"/>
            </a:br>
            <a:r>
              <a:rPr lang="ru-RU" dirty="0" smtClean="0"/>
              <a:t/>
            </a:r>
            <a:br>
              <a:rPr lang="ru-RU" dirty="0" smtClean="0"/>
            </a:br>
            <a:r>
              <a:rPr lang="ru-RU" sz="1200" b="0" i="0" kern="1200" dirty="0" smtClean="0">
                <a:solidFill>
                  <a:schemeClr val="tx1"/>
                </a:solidFill>
                <a:latin typeface="+mn-lt"/>
                <a:ea typeface="+mn-ea"/>
                <a:cs typeface="+mn-cs"/>
              </a:rPr>
              <a:t>Нарушение обязанностей по воспитанию детей может выражаться в том, что ребенку не прививаются элементарные навыки нормального поведения, его не учат доброте, правилам общежития, вежливости, этикету, не прививается любовь к труду, уважение к старшим и т.п. Нарушение обязанностей по обучению детей выражается в том, что родители (или лица, их заменяющие) не приобретают для них учебники, тетради, иные школьные принадлежности, не дают им возможности учиться, не создают условий для посещения школы (не пускают в школу) и т.п. Нарушение обязанностей по защите прав и интересов (в т.ч. личных и имущественных) детей может выражаться в непринятии мер по обеспечению безопасности детей, в отсутствии элементарного ухода и надзора (контроля) над ними; в нежелании (отказе) опекуна или попечителя представлять интересы ребенка в суде и т.п.</a:t>
            </a:r>
            <a:r>
              <a:rPr lang="ru-RU" dirty="0" smtClean="0"/>
              <a:t/>
            </a:r>
            <a:br>
              <a:rPr lang="ru-RU" dirty="0" smtClean="0"/>
            </a:br>
            <a:r>
              <a:rPr lang="ru-RU" dirty="0" smtClean="0"/>
              <a:t/>
            </a:r>
            <a:br>
              <a:rPr lang="ru-RU" dirty="0" smtClean="0"/>
            </a:br>
            <a:r>
              <a:rPr lang="ru-RU" sz="1200" b="0" i="0" kern="1200" dirty="0" smtClean="0">
                <a:solidFill>
                  <a:schemeClr val="tx1"/>
                </a:solidFill>
                <a:latin typeface="+mn-lt"/>
                <a:ea typeface="+mn-ea"/>
                <a:cs typeface="+mn-cs"/>
              </a:rPr>
              <a:t>Дела об административных правонарушениях, предусмотренных всеми частями комментируемой статьи, рассматривают районные (городские) комиссии по делам несовершеннолетних в коллегиальном составе (см. ст. 23.2 </a:t>
            </a:r>
            <a:r>
              <a:rPr lang="ru-RU" sz="1200" b="0" i="0" kern="1200" dirty="0" err="1" smtClean="0">
                <a:solidFill>
                  <a:schemeClr val="tx1"/>
                </a:solidFill>
                <a:latin typeface="+mn-lt"/>
                <a:ea typeface="+mn-ea"/>
                <a:cs typeface="+mn-cs"/>
              </a:rPr>
              <a:t>КоАП</a:t>
            </a:r>
            <a:r>
              <a:rPr lang="ru-RU" sz="1200" b="0" i="0" kern="1200" dirty="0" smtClean="0">
                <a:solidFill>
                  <a:schemeClr val="tx1"/>
                </a:solidFill>
                <a:latin typeface="+mn-lt"/>
                <a:ea typeface="+mn-ea"/>
                <a:cs typeface="+mn-cs"/>
              </a:rPr>
              <a:t> РФ).</a:t>
            </a:r>
            <a:r>
              <a:rPr lang="ru-RU" dirty="0" smtClean="0"/>
              <a:t/>
            </a:r>
            <a:br>
              <a:rPr lang="ru-RU" dirty="0" smtClean="0"/>
            </a:br>
            <a:r>
              <a:rPr lang="ru-RU" dirty="0" smtClean="0"/>
              <a:t/>
            </a:r>
            <a:br>
              <a:rPr lang="ru-RU" dirty="0" smtClean="0"/>
            </a:br>
            <a:endParaRPr lang="ru-RU" dirty="0"/>
          </a:p>
        </p:txBody>
      </p:sp>
      <p:sp>
        <p:nvSpPr>
          <p:cNvPr id="4" name="Номер слайда 3"/>
          <p:cNvSpPr>
            <a:spLocks noGrp="1"/>
          </p:cNvSpPr>
          <p:nvPr>
            <p:ph type="sldNum" sz="quarter" idx="10"/>
          </p:nvPr>
        </p:nvSpPr>
        <p:spPr/>
        <p:txBody>
          <a:bodyPr/>
          <a:lstStyle/>
          <a:p>
            <a:fld id="{5BAAF9F1-4A74-41DE-AB34-65CA40F9C286}" type="slidenum">
              <a:rPr lang="ru-RU" smtClean="0"/>
              <a:pPr/>
              <a:t>11</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b="0" i="0" kern="1200" dirty="0" smtClean="0">
                <a:solidFill>
                  <a:schemeClr val="tx1"/>
                </a:solidFill>
                <a:latin typeface="+mn-lt"/>
                <a:ea typeface="+mn-ea"/>
                <a:cs typeface="+mn-cs"/>
              </a:rPr>
              <a:t>При осуществлении родительских прав родители не вправе причинять вред физическому и психическому здоровью детей, их нравственному развитию. Способы воспитания детей должны исключать пренебрежительное, жестокое, грубое, унижающее человеческое достоинство обращение, оскорбление или эксплуатацию детей.</a:t>
            </a:r>
            <a:r>
              <a:rPr lang="ru-RU" dirty="0" smtClean="0"/>
              <a:t/>
            </a:r>
            <a:br>
              <a:rPr lang="ru-RU" dirty="0" smtClean="0"/>
            </a:br>
            <a:r>
              <a:rPr lang="ru-RU" dirty="0" smtClean="0"/>
              <a:t/>
            </a:r>
            <a:br>
              <a:rPr lang="ru-RU" dirty="0" smtClean="0"/>
            </a:br>
            <a:endParaRPr lang="ru-RU" dirty="0"/>
          </a:p>
        </p:txBody>
      </p:sp>
      <p:sp>
        <p:nvSpPr>
          <p:cNvPr id="4" name="Номер слайда 3"/>
          <p:cNvSpPr>
            <a:spLocks noGrp="1"/>
          </p:cNvSpPr>
          <p:nvPr>
            <p:ph type="sldNum" sz="quarter" idx="10"/>
          </p:nvPr>
        </p:nvSpPr>
        <p:spPr/>
        <p:txBody>
          <a:bodyPr/>
          <a:lstStyle/>
          <a:p>
            <a:fld id="{5BAAF9F1-4A74-41DE-AB34-65CA40F9C286}" type="slidenum">
              <a:rPr lang="ru-RU" smtClean="0"/>
              <a:pPr/>
              <a:t>12</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92500" lnSpcReduction="10000"/>
          </a:bodyPr>
          <a:lstStyle/>
          <a:p>
            <a:r>
              <a:rPr lang="ru-RU" sz="1200" b="0" kern="1200" dirty="0" smtClean="0">
                <a:solidFill>
                  <a:schemeClr val="tx1"/>
                </a:solidFill>
                <a:latin typeface="+mn-lt"/>
                <a:ea typeface="+mn-ea"/>
                <a:cs typeface="+mn-cs"/>
              </a:rPr>
              <a:t>2. К информации, запрещенной для распространения среди детей, относится информация:</a:t>
            </a:r>
          </a:p>
          <a:p>
            <a:r>
              <a:rPr lang="ru-RU" sz="1200" b="0" kern="1200" dirty="0" smtClean="0">
                <a:solidFill>
                  <a:schemeClr val="tx1"/>
                </a:solidFill>
                <a:latin typeface="+mn-lt"/>
                <a:ea typeface="+mn-ea"/>
                <a:cs typeface="+mn-cs"/>
              </a:rPr>
              <a:t>1) побуждающая детей к совершению действий, представляющих угрозу их жизни и (или) здоровью, в том числе к причинению вреда своему здоровью, самоубийству;</a:t>
            </a:r>
          </a:p>
          <a:p>
            <a:r>
              <a:rPr lang="ru-RU" sz="1200" b="0" kern="1200" dirty="0" smtClean="0">
                <a:solidFill>
                  <a:schemeClr val="tx1"/>
                </a:solidFill>
                <a:latin typeface="+mn-lt"/>
                <a:ea typeface="+mn-ea"/>
                <a:cs typeface="+mn-cs"/>
              </a:rPr>
              <a:t>2) способная вызвать у детей желание употребить наркотические средства, психотропные и (или) одурманивающие вещества, табачные изделия, алкогольную и спиртосодержащую продукцию, принять участие в азартных играх, заниматься проституцией, бродяжничеством или попрошайничеством;</a:t>
            </a:r>
          </a:p>
          <a:p>
            <a:r>
              <a:rPr lang="ru-RU" sz="1200" b="0" kern="1200" dirty="0" smtClean="0">
                <a:solidFill>
                  <a:schemeClr val="tx1"/>
                </a:solidFill>
                <a:latin typeface="+mn-lt"/>
                <a:ea typeface="+mn-ea"/>
                <a:cs typeface="+mn-cs"/>
              </a:rPr>
              <a:t>(в ред. Федерального </a:t>
            </a:r>
            <a:r>
              <a:rPr lang="ru-RU" sz="1200" b="0" u="sng" kern="1200" dirty="0" smtClean="0">
                <a:solidFill>
                  <a:schemeClr val="tx1"/>
                </a:solidFill>
                <a:latin typeface="+mn-lt"/>
                <a:ea typeface="+mn-ea"/>
                <a:cs typeface="+mn-cs"/>
                <a:hlinkClick r:id="rId3"/>
              </a:rPr>
              <a:t>закона</a:t>
            </a:r>
            <a:r>
              <a:rPr lang="ru-RU" sz="1200" b="0" kern="1200" dirty="0" smtClean="0">
                <a:solidFill>
                  <a:schemeClr val="tx1"/>
                </a:solidFill>
                <a:latin typeface="+mn-lt"/>
                <a:ea typeface="+mn-ea"/>
                <a:cs typeface="+mn-cs"/>
              </a:rPr>
              <a:t> от 29.06.2015 N 179-ФЗ)</a:t>
            </a:r>
          </a:p>
          <a:p>
            <a:r>
              <a:rPr lang="ru-RU" sz="1200" b="0" kern="1200" dirty="0" smtClean="0">
                <a:solidFill>
                  <a:schemeClr val="tx1"/>
                </a:solidFill>
                <a:latin typeface="+mn-lt"/>
                <a:ea typeface="+mn-ea"/>
                <a:cs typeface="+mn-cs"/>
              </a:rPr>
              <a:t>3) обосновывающая или оправдывающая допустимость насилия и (или) жестокости либо побуждающая осуществлять насильственные действия по отношению к людям или животным, за исключением случаев, предусмотренных настоящим Федеральным законом;</a:t>
            </a:r>
          </a:p>
          <a:p>
            <a:r>
              <a:rPr lang="ru-RU" sz="1200" b="0" kern="1200" dirty="0" smtClean="0">
                <a:solidFill>
                  <a:schemeClr val="tx1"/>
                </a:solidFill>
                <a:latin typeface="+mn-lt"/>
                <a:ea typeface="+mn-ea"/>
                <a:cs typeface="+mn-cs"/>
              </a:rPr>
              <a:t>4) отрицающая семейные ценности, пропагандирующая нетрадиционные сексуальные отношения и формирующая неуважение к родителям и (или) другим членам семьи;</a:t>
            </a:r>
          </a:p>
          <a:p>
            <a:r>
              <a:rPr lang="ru-RU" sz="1200" b="0" kern="1200" dirty="0" smtClean="0">
                <a:solidFill>
                  <a:schemeClr val="tx1"/>
                </a:solidFill>
                <a:latin typeface="+mn-lt"/>
                <a:ea typeface="+mn-ea"/>
                <a:cs typeface="+mn-cs"/>
              </a:rPr>
              <a:t>(в ред. Федерального </a:t>
            </a:r>
            <a:r>
              <a:rPr lang="ru-RU" sz="1200" b="0" u="sng" kern="1200" dirty="0" smtClean="0">
                <a:solidFill>
                  <a:schemeClr val="tx1"/>
                </a:solidFill>
                <a:latin typeface="+mn-lt"/>
                <a:ea typeface="+mn-ea"/>
                <a:cs typeface="+mn-cs"/>
                <a:hlinkClick r:id="rId4"/>
              </a:rPr>
              <a:t>закона</a:t>
            </a:r>
            <a:r>
              <a:rPr lang="ru-RU" sz="1200" b="0" kern="1200" dirty="0" smtClean="0">
                <a:solidFill>
                  <a:schemeClr val="tx1"/>
                </a:solidFill>
                <a:latin typeface="+mn-lt"/>
                <a:ea typeface="+mn-ea"/>
                <a:cs typeface="+mn-cs"/>
              </a:rPr>
              <a:t> от 29.06.2013 N 135-ФЗ)</a:t>
            </a:r>
          </a:p>
          <a:p>
            <a:r>
              <a:rPr lang="ru-RU" sz="1200" b="0" kern="1200" dirty="0" smtClean="0">
                <a:solidFill>
                  <a:schemeClr val="tx1"/>
                </a:solidFill>
                <a:latin typeface="+mn-lt"/>
                <a:ea typeface="+mn-ea"/>
                <a:cs typeface="+mn-cs"/>
              </a:rPr>
              <a:t>5) оправдывающая противоправное поведение;</a:t>
            </a:r>
          </a:p>
          <a:p>
            <a:r>
              <a:rPr lang="ru-RU" sz="1200" b="0" kern="1200" dirty="0" smtClean="0">
                <a:solidFill>
                  <a:schemeClr val="tx1"/>
                </a:solidFill>
                <a:latin typeface="+mn-lt"/>
                <a:ea typeface="+mn-ea"/>
                <a:cs typeface="+mn-cs"/>
              </a:rPr>
              <a:t>6) содержащая нецензурную брань;</a:t>
            </a:r>
          </a:p>
          <a:p>
            <a:r>
              <a:rPr lang="ru-RU" sz="1200" b="0" kern="1200" dirty="0" smtClean="0">
                <a:solidFill>
                  <a:schemeClr val="tx1"/>
                </a:solidFill>
                <a:latin typeface="+mn-lt"/>
                <a:ea typeface="+mn-ea"/>
                <a:cs typeface="+mn-cs"/>
              </a:rPr>
              <a:t>7) содержащая информацию порнографического характера;</a:t>
            </a:r>
          </a:p>
          <a:p>
            <a:r>
              <a:rPr lang="ru-RU" sz="1200" b="0" kern="1200" dirty="0" smtClean="0">
                <a:solidFill>
                  <a:schemeClr val="tx1"/>
                </a:solidFill>
                <a:latin typeface="+mn-lt"/>
                <a:ea typeface="+mn-ea"/>
                <a:cs typeface="+mn-cs"/>
              </a:rPr>
              <a:t>8) о несовершеннолетнем, пострадавшем в результате противоправных действий (бездействия), включая фамилии, имена, отчества, фото- и видеоизображения такого несовершеннолетнего, его родителей и иных законных представителей, дату рождения такого несовершеннолетнего, аудиозапись его голоса, место его жительства или место временного пребывания, место его учебы или работы, иную информацию, позволяющую прямо или косвенно установить личность такого несовершеннолетнего.</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b="0" kern="1200" dirty="0" smtClean="0">
                <a:solidFill>
                  <a:schemeClr val="tx1"/>
                </a:solidFill>
                <a:latin typeface="+mn-lt"/>
                <a:ea typeface="+mn-ea"/>
                <a:cs typeface="+mn-cs"/>
              </a:rPr>
              <a:t>1. Классификация информационной продукции осуществляется ее производителями и (или) распространителями самостоятельно (в том числе с участием эксперта, экспертов и (или) экспертных организаций, отвечающих требованиям </a:t>
            </a:r>
            <a:r>
              <a:rPr lang="ru-RU" sz="1200" b="0" u="sng" kern="1200" dirty="0" smtClean="0">
                <a:solidFill>
                  <a:schemeClr val="tx1"/>
                </a:solidFill>
                <a:latin typeface="+mn-lt"/>
                <a:ea typeface="+mn-ea"/>
                <a:cs typeface="+mn-cs"/>
                <a:hlinkClick r:id="rId5"/>
              </a:rPr>
              <a:t>статьи 17</a:t>
            </a:r>
            <a:r>
              <a:rPr lang="ru-RU" sz="1200" b="0" kern="1200" dirty="0" smtClean="0">
                <a:solidFill>
                  <a:schemeClr val="tx1"/>
                </a:solidFill>
                <a:latin typeface="+mn-lt"/>
                <a:ea typeface="+mn-ea"/>
                <a:cs typeface="+mn-cs"/>
              </a:rPr>
              <a:t> настоящего Федерального закона) до начала ее оборота на территории Российской Федерации.</a:t>
            </a:r>
          </a:p>
          <a:p>
            <a:r>
              <a:rPr lang="ru-RU" sz="1200" b="0" kern="1200" dirty="0" smtClean="0">
                <a:solidFill>
                  <a:schemeClr val="tx1"/>
                </a:solidFill>
                <a:latin typeface="+mn-lt"/>
                <a:ea typeface="+mn-ea"/>
                <a:cs typeface="+mn-cs"/>
              </a:rPr>
              <a:t>К допускаемой к обороту информационной продукции для детей, достигших возраста шести лет, может быть отнесена информационная продукция, предусмотренная </a:t>
            </a:r>
            <a:r>
              <a:rPr lang="ru-RU" sz="1200" b="0" u="sng" kern="1200" dirty="0" smtClean="0">
                <a:solidFill>
                  <a:schemeClr val="tx1"/>
                </a:solidFill>
                <a:latin typeface="+mn-lt"/>
                <a:ea typeface="+mn-ea"/>
                <a:cs typeface="+mn-cs"/>
                <a:hlinkClick r:id="rId6"/>
              </a:rPr>
              <a:t>статьей 7</a:t>
            </a:r>
            <a:r>
              <a:rPr lang="ru-RU" sz="1200" b="0" kern="1200" dirty="0" smtClean="0">
                <a:solidFill>
                  <a:schemeClr val="tx1"/>
                </a:solidFill>
                <a:latin typeface="+mn-lt"/>
                <a:ea typeface="+mn-ea"/>
                <a:cs typeface="+mn-cs"/>
              </a:rPr>
              <a:t> настоящего Федерального закона, а также информационная продукция, содержащая оправданные ее жанром и (или) сюжетом:</a:t>
            </a:r>
          </a:p>
          <a:p>
            <a:r>
              <a:rPr lang="ru-RU" sz="1200" b="0" kern="1200" dirty="0" smtClean="0">
                <a:solidFill>
                  <a:schemeClr val="tx1"/>
                </a:solidFill>
                <a:latin typeface="+mn-lt"/>
                <a:ea typeface="+mn-ea"/>
                <a:cs typeface="+mn-cs"/>
              </a:rPr>
              <a:t>1) кратковременные и ненатуралистические изображение или описание заболеваний человека (за исключением тяжелых заболеваний) и (или) их последствий в форме, не унижающей человеческого достоинства;</a:t>
            </a:r>
          </a:p>
          <a:p>
            <a:r>
              <a:rPr lang="ru-RU" sz="1200" b="0" kern="1200" dirty="0" smtClean="0">
                <a:solidFill>
                  <a:schemeClr val="tx1"/>
                </a:solidFill>
                <a:latin typeface="+mn-lt"/>
                <a:ea typeface="+mn-ea"/>
                <a:cs typeface="+mn-cs"/>
              </a:rPr>
              <a:t>2) ненатуралистические изображение или описание несчастного случая, аварии, катастрофы либо ненасильственной смерти без демонстрации их последствий, которые могут вызывать у детей страх, ужас или панику;</a:t>
            </a:r>
          </a:p>
          <a:p>
            <a:r>
              <a:rPr lang="ru-RU" sz="1200" b="0" kern="1200" dirty="0" smtClean="0">
                <a:solidFill>
                  <a:schemeClr val="tx1"/>
                </a:solidFill>
                <a:latin typeface="+mn-lt"/>
                <a:ea typeface="+mn-ea"/>
                <a:cs typeface="+mn-cs"/>
              </a:rPr>
              <a:t>3) не побуждающие к совершению антиобщественных действий и (или) преступлений эпизодические изображение или описание этих действий и (или) преступлений при условии, что не обосновывается и не оправдывается их допустимость и выражается отрицательное, осуждающее отношение к лицам, их совершающим.</a:t>
            </a:r>
          </a:p>
          <a:p>
            <a:endParaRPr lang="ru-RU" dirty="0"/>
          </a:p>
        </p:txBody>
      </p:sp>
      <p:sp>
        <p:nvSpPr>
          <p:cNvPr id="4" name="Номер слайда 3"/>
          <p:cNvSpPr>
            <a:spLocks noGrp="1"/>
          </p:cNvSpPr>
          <p:nvPr>
            <p:ph type="sldNum" sz="quarter" idx="10"/>
          </p:nvPr>
        </p:nvSpPr>
        <p:spPr/>
        <p:txBody>
          <a:bodyPr/>
          <a:lstStyle/>
          <a:p>
            <a:fld id="{5BAAF9F1-4A74-41DE-AB34-65CA40F9C286}" type="slidenum">
              <a:rPr lang="ru-RU" smtClean="0"/>
              <a:pPr/>
              <a:t>13</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fontScale="55000" lnSpcReduction="20000"/>
          </a:bodyPr>
          <a:lstStyle/>
          <a:p>
            <a:r>
              <a:rPr lang="ru-RU" sz="1200" b="0" i="0" kern="1200" dirty="0" smtClean="0">
                <a:solidFill>
                  <a:schemeClr val="tx1"/>
                </a:solidFill>
                <a:latin typeface="+mn-lt"/>
                <a:ea typeface="+mn-ea"/>
                <a:cs typeface="+mn-cs"/>
              </a:rPr>
              <a:t>. В целях предупреждения причинения вреда здоровью детей, их физическому, интеллектуальному, психическому, духовному и нравственному развитию на территории области не допускается:</a:t>
            </a:r>
          </a:p>
          <a:p>
            <a:r>
              <a:rPr lang="ru-RU" sz="1200" b="0" i="0" kern="1200" dirty="0" smtClean="0">
                <a:solidFill>
                  <a:schemeClr val="tx1"/>
                </a:solidFill>
                <a:latin typeface="+mn-lt"/>
                <a:ea typeface="+mn-ea"/>
                <a:cs typeface="+mn-cs"/>
              </a:rPr>
              <a:t> </a:t>
            </a:r>
          </a:p>
          <a:p>
            <a:r>
              <a:rPr lang="ru-RU" sz="1200" b="0" i="0" kern="1200" dirty="0" smtClean="0">
                <a:solidFill>
                  <a:schemeClr val="tx1"/>
                </a:solidFill>
                <a:latin typeface="+mn-lt"/>
                <a:ea typeface="+mn-ea"/>
                <a:cs typeface="+mn-cs"/>
              </a:rPr>
              <a:t>1) нахождение детей в местах, запрещенных для посещения детьми;</a:t>
            </a:r>
          </a:p>
          <a:p>
            <a:r>
              <a:rPr lang="ru-RU" sz="1200" b="0" i="0" kern="1200" dirty="0" smtClean="0">
                <a:solidFill>
                  <a:schemeClr val="tx1"/>
                </a:solidFill>
                <a:latin typeface="+mn-lt"/>
                <a:ea typeface="+mn-ea"/>
                <a:cs typeface="+mn-cs"/>
              </a:rPr>
              <a:t> </a:t>
            </a:r>
          </a:p>
          <a:p>
            <a:r>
              <a:rPr lang="ru-RU" sz="1200" b="0" i="0" kern="1200" dirty="0" smtClean="0">
                <a:solidFill>
                  <a:schemeClr val="tx1"/>
                </a:solidFill>
                <a:latin typeface="+mn-lt"/>
                <a:ea typeface="+mn-ea"/>
                <a:cs typeface="+mn-cs"/>
              </a:rPr>
              <a:t>2) нахождение детей в местах, запрещенных для посещения детьми в ночное время без сопровождения родителей (лиц, их заменяющих) или лиц, осуществляющих мероприятия с участием детей.</a:t>
            </a:r>
          </a:p>
          <a:p>
            <a:r>
              <a:rPr lang="ru-RU" sz="1200" b="0" i="0" kern="1200" dirty="0" smtClean="0">
                <a:solidFill>
                  <a:schemeClr val="tx1"/>
                </a:solidFill>
                <a:latin typeface="+mn-lt"/>
                <a:ea typeface="+mn-ea"/>
                <a:cs typeface="+mn-cs"/>
              </a:rPr>
              <a:t> </a:t>
            </a:r>
          </a:p>
          <a:p>
            <a:r>
              <a:rPr lang="ru-RU" sz="1200" b="0" i="0" kern="1200" dirty="0" smtClean="0">
                <a:solidFill>
                  <a:schemeClr val="tx1"/>
                </a:solidFill>
                <a:latin typeface="+mn-lt"/>
                <a:ea typeface="+mn-ea"/>
                <a:cs typeface="+mn-cs"/>
              </a:rPr>
              <a:t>2. Выявление детей в местах, запрещенных для посещения детьми, а также в местах, запрещенных для посещения детьми в ночное время без сопровождения родителей (лиц, их заменяющих) или лиц, осуществляющих мероприятия с участием детей, осуществляют органы и учреждения, входящие в систему профилактики безнадзорности и правонарушений несовершеннолетних.</a:t>
            </a:r>
          </a:p>
          <a:p>
            <a:r>
              <a:rPr lang="ru-RU" sz="1200" b="0" i="0" kern="1200" dirty="0" smtClean="0">
                <a:solidFill>
                  <a:schemeClr val="tx1"/>
                </a:solidFill>
                <a:latin typeface="+mn-lt"/>
                <a:ea typeface="+mn-ea"/>
                <a:cs typeface="+mn-cs"/>
              </a:rPr>
              <a:t> </a:t>
            </a:r>
          </a:p>
          <a:p>
            <a:r>
              <a:rPr lang="ru-RU" sz="1200" b="0" i="0" kern="1200" dirty="0" smtClean="0">
                <a:solidFill>
                  <a:schemeClr val="tx1"/>
                </a:solidFill>
                <a:latin typeface="+mn-lt"/>
                <a:ea typeface="+mn-ea"/>
                <a:cs typeface="+mn-cs"/>
              </a:rPr>
              <a:t>3. В случае обнаружения ребенка в месте, запрещенном для посещения детьми, а также в месте, запрещенном для посещения детьми в ночное время без сопровождения родителей (лиц, их заменяющих) или лиц, осуществляющих мероприятия с участием детей, органами и учреждениями, указанными в части 2 настоящей статьи:</a:t>
            </a:r>
          </a:p>
          <a:p>
            <a:r>
              <a:rPr lang="ru-RU" sz="1200" b="0" i="0" kern="1200" dirty="0" smtClean="0">
                <a:solidFill>
                  <a:schemeClr val="tx1"/>
                </a:solidFill>
                <a:latin typeface="+mn-lt"/>
                <a:ea typeface="+mn-ea"/>
                <a:cs typeface="+mn-cs"/>
              </a:rPr>
              <a:t> </a:t>
            </a:r>
          </a:p>
          <a:p>
            <a:r>
              <a:rPr lang="ru-RU" sz="1200" b="0" i="0" kern="1200" dirty="0" smtClean="0">
                <a:solidFill>
                  <a:schemeClr val="tx1"/>
                </a:solidFill>
                <a:latin typeface="+mn-lt"/>
                <a:ea typeface="+mn-ea"/>
                <a:cs typeface="+mn-cs"/>
              </a:rPr>
              <a:t>1) устанавливается личность ребенка, адрес и телефон его места жительства, данные о родителях (законных представителях) или лицах, осуществляющих мероприятия с участием детей;</a:t>
            </a:r>
          </a:p>
          <a:p>
            <a:r>
              <a:rPr lang="ru-RU" sz="1200" b="0" i="0" kern="1200" dirty="0" smtClean="0">
                <a:solidFill>
                  <a:schemeClr val="tx1"/>
                </a:solidFill>
                <a:latin typeface="+mn-lt"/>
                <a:ea typeface="+mn-ea"/>
                <a:cs typeface="+mn-cs"/>
              </a:rPr>
              <a:t> </a:t>
            </a:r>
          </a:p>
          <a:p>
            <a:r>
              <a:rPr lang="ru-RU" sz="1200" b="0" i="0" kern="1200" dirty="0" smtClean="0">
                <a:solidFill>
                  <a:schemeClr val="tx1"/>
                </a:solidFill>
                <a:latin typeface="+mn-lt"/>
                <a:ea typeface="+mn-ea"/>
                <a:cs typeface="+mn-cs"/>
              </a:rPr>
              <a:t>2) незамедлительно уведомляются всеми доступными способами связи родители (лица, их заменяющие) или лица, осуществляющие мероприятия с участием детей.</a:t>
            </a:r>
          </a:p>
          <a:p>
            <a:r>
              <a:rPr lang="ru-RU" sz="1200" b="0" i="0" kern="1200" dirty="0" smtClean="0">
                <a:solidFill>
                  <a:schemeClr val="tx1"/>
                </a:solidFill>
                <a:latin typeface="+mn-lt"/>
                <a:ea typeface="+mn-ea"/>
                <a:cs typeface="+mn-cs"/>
              </a:rPr>
              <a:t> </a:t>
            </a:r>
          </a:p>
          <a:p>
            <a:r>
              <a:rPr lang="ru-RU" sz="1200" b="0" i="0" kern="1200" dirty="0" smtClean="0">
                <a:solidFill>
                  <a:schemeClr val="tx1"/>
                </a:solidFill>
                <a:latin typeface="+mn-lt"/>
                <a:ea typeface="+mn-ea"/>
                <a:cs typeface="+mn-cs"/>
              </a:rPr>
              <a:t>В случае использования телефонной связи обеспечивается возможность самостоятельной связи ребенка с родителями (лицами, их заменяющими) или лицами, осуществляющими мероприятия с участием детей;</a:t>
            </a:r>
          </a:p>
          <a:p>
            <a:r>
              <a:rPr lang="ru-RU" sz="1200" b="0" i="0" kern="1200" dirty="0" smtClean="0">
                <a:solidFill>
                  <a:schemeClr val="tx1"/>
                </a:solidFill>
                <a:latin typeface="+mn-lt"/>
                <a:ea typeface="+mn-ea"/>
                <a:cs typeface="+mn-cs"/>
              </a:rPr>
              <a:t> </a:t>
            </a:r>
          </a:p>
          <a:p>
            <a:r>
              <a:rPr lang="ru-RU" sz="1200" b="0" i="0" kern="1200" dirty="0" smtClean="0">
                <a:solidFill>
                  <a:schemeClr val="tx1"/>
                </a:solidFill>
                <a:latin typeface="+mn-lt"/>
                <a:ea typeface="+mn-ea"/>
                <a:cs typeface="+mn-cs"/>
              </a:rPr>
              <a:t>3) осуществляется доставка детей в специализированные учреждения для несовершеннолетних, нуждающихся в социальной реабилитации, по месту обнаружения ребенка.</a:t>
            </a:r>
          </a:p>
          <a:p>
            <a:r>
              <a:rPr lang="ru-RU" sz="1200" b="0" i="0" kern="1200" dirty="0" smtClean="0">
                <a:solidFill>
                  <a:schemeClr val="tx1"/>
                </a:solidFill>
                <a:latin typeface="+mn-lt"/>
                <a:ea typeface="+mn-ea"/>
                <a:cs typeface="+mn-cs"/>
              </a:rPr>
              <a:t> </a:t>
            </a:r>
          </a:p>
          <a:p>
            <a:r>
              <a:rPr lang="ru-RU" sz="1200" b="0" i="0" kern="1200" dirty="0" smtClean="0">
                <a:solidFill>
                  <a:schemeClr val="tx1"/>
                </a:solidFill>
                <a:latin typeface="+mn-lt"/>
                <a:ea typeface="+mn-ea"/>
                <a:cs typeface="+mn-cs"/>
              </a:rPr>
              <a:t>Перечень таких специализированных учреждений утверждается исполнительным органом государственной власти, уполномоченным Правительством Иркутской области. Указанный перечень подлежит официальному опубликованию в установленном порядке.</a:t>
            </a:r>
          </a:p>
          <a:p>
            <a:r>
              <a:rPr lang="ru-RU" sz="1200" b="0" i="0" kern="1200" dirty="0" smtClean="0">
                <a:solidFill>
                  <a:schemeClr val="tx1"/>
                </a:solidFill>
                <a:latin typeface="+mn-lt"/>
                <a:ea typeface="+mn-ea"/>
                <a:cs typeface="+mn-cs"/>
              </a:rPr>
              <a:t> </a:t>
            </a:r>
          </a:p>
          <a:p>
            <a:r>
              <a:rPr lang="ru-RU" sz="1200" b="0" i="0" kern="1200" dirty="0" smtClean="0">
                <a:solidFill>
                  <a:schemeClr val="tx1"/>
                </a:solidFill>
                <a:latin typeface="+mn-lt"/>
                <a:ea typeface="+mn-ea"/>
                <a:cs typeface="+mn-cs"/>
              </a:rPr>
              <a:t>4. Меры по недопущению нахождения детей в ночное время без сопровождения родителей (лиц, их заменяющих) или лиц, осуществляющих мероприятия с участием детей, в транспортных средствах общего пользования, маршруты следования которых проходят по территориям двух и более субъектов Российской Федерации, применяются в порядке, предусмотренном в соглашениях, заключаемых между областью и соответствующими субъектами Российской Федерации.</a:t>
            </a:r>
          </a:p>
          <a:p>
            <a:r>
              <a:rPr lang="ru-RU" sz="1200" b="0" i="0" kern="1200" dirty="0" smtClean="0">
                <a:solidFill>
                  <a:schemeClr val="tx1"/>
                </a:solidFill>
                <a:latin typeface="+mn-lt"/>
                <a:ea typeface="+mn-ea"/>
                <a:cs typeface="+mn-cs"/>
              </a:rPr>
              <a:t> </a:t>
            </a:r>
          </a:p>
          <a:p>
            <a:r>
              <a:rPr lang="ru-RU" sz="1200" b="0" i="0" kern="1200" dirty="0" smtClean="0">
                <a:solidFill>
                  <a:schemeClr val="tx1"/>
                </a:solidFill>
                <a:latin typeface="+mn-lt"/>
                <a:ea typeface="+mn-ea"/>
                <a:cs typeface="+mn-cs"/>
              </a:rPr>
              <a:t>5. Родители (лица, их заменяющие), лица, осуществляющие мероприятия с участием детей, юридические лица, граждане, осуществляющие предпринимательскую деятельность без образования юридического лица, обеспечивают соблюдение мер по недопущению нахождения детей в местах, запрещенных для посещения детьми, а также в местах, запрещенных для посещения детьми в ночное время без сопровождения родителей (лиц, их заменяющих) или лиц, осуществляющих мероприятия с участием детей, установленных настоящей статьей.</a:t>
            </a:r>
          </a:p>
          <a:p>
            <a:r>
              <a:rPr lang="ru-RU" dirty="0" smtClean="0"/>
              <a:t>Ст. 9 </a:t>
            </a:r>
            <a:r>
              <a:rPr lang="ru-RU" sz="1200" b="0" i="0" kern="1200" dirty="0" smtClean="0">
                <a:solidFill>
                  <a:schemeClr val="tx1"/>
                </a:solidFill>
                <a:latin typeface="+mn-lt"/>
                <a:ea typeface="+mn-ea"/>
                <a:cs typeface="+mn-cs"/>
              </a:rPr>
              <a:t>1. В целях содействия физическому, интеллектуальному, психическому, духовному и нравственному развитию ребенка родителями (законными представителями) ребенка, общеобразовательным учреждением, в котором он обучается, реализуются меры по контролю за посещаемостью ребенком общеобразовательного учреждения.</a:t>
            </a:r>
          </a:p>
          <a:p>
            <a:r>
              <a:rPr lang="ru-RU" sz="1200" b="0" i="0" kern="1200" dirty="0" smtClean="0">
                <a:solidFill>
                  <a:schemeClr val="tx1"/>
                </a:solidFill>
                <a:latin typeface="+mn-lt"/>
                <a:ea typeface="+mn-ea"/>
                <a:cs typeface="+mn-cs"/>
              </a:rPr>
              <a:t> </a:t>
            </a:r>
          </a:p>
          <a:p>
            <a:r>
              <a:rPr lang="ru-RU" sz="1200" b="0" i="0" kern="1200" dirty="0" smtClean="0">
                <a:solidFill>
                  <a:schemeClr val="tx1"/>
                </a:solidFill>
                <a:latin typeface="+mn-lt"/>
                <a:ea typeface="+mn-ea"/>
                <a:cs typeface="+mn-cs"/>
              </a:rPr>
              <a:t>2. Общеобразовательное учреждение осуществляет контроль за посещаемостью обучающимися, воспитанниками занятий, предусмотренных учебным планом, в соответствии с уставом образовательного учреждения.</a:t>
            </a:r>
          </a:p>
          <a:p>
            <a:r>
              <a:rPr lang="ru-RU" sz="1200" b="0" i="0" kern="1200" dirty="0" smtClean="0">
                <a:solidFill>
                  <a:schemeClr val="tx1"/>
                </a:solidFill>
                <a:latin typeface="+mn-lt"/>
                <a:ea typeface="+mn-ea"/>
                <a:cs typeface="+mn-cs"/>
              </a:rPr>
              <a:t> </a:t>
            </a:r>
          </a:p>
          <a:p>
            <a:r>
              <a:rPr lang="ru-RU" sz="1200" b="0" i="0" kern="1200" dirty="0" smtClean="0">
                <a:solidFill>
                  <a:schemeClr val="tx1"/>
                </a:solidFill>
                <a:latin typeface="+mn-lt"/>
                <a:ea typeface="+mn-ea"/>
                <a:cs typeface="+mn-cs"/>
              </a:rPr>
              <a:t>3. В уставе общеобразовательного учреждения могут предусматриваться:</a:t>
            </a:r>
          </a:p>
          <a:p>
            <a:r>
              <a:rPr lang="ru-RU" sz="1200" b="0" i="0" kern="1200" dirty="0" smtClean="0">
                <a:solidFill>
                  <a:schemeClr val="tx1"/>
                </a:solidFill>
                <a:latin typeface="+mn-lt"/>
                <a:ea typeface="+mn-ea"/>
                <a:cs typeface="+mn-cs"/>
              </a:rPr>
              <a:t> </a:t>
            </a:r>
          </a:p>
          <a:p>
            <a:r>
              <a:rPr lang="ru-RU" sz="1200" b="0" i="0" kern="1200" dirty="0" smtClean="0">
                <a:solidFill>
                  <a:schemeClr val="tx1"/>
                </a:solidFill>
                <a:latin typeface="+mn-lt"/>
                <a:ea typeface="+mn-ea"/>
                <a:cs typeface="+mn-cs"/>
              </a:rPr>
              <a:t>1) обязанность родителей (законных представителей) ребенка в случае болезни или иной уважительной причины, препятствующей посещению ребенком учебных занятий, в течение 3 часов первого дня неявки уведомить образовательное учреждение о пропуске ребенком учебных занятий с указанием причины и срока такого пропуска;</a:t>
            </a:r>
          </a:p>
          <a:p>
            <a:r>
              <a:rPr lang="ru-RU" sz="1200" b="0" i="0" kern="1200" dirty="0" smtClean="0">
                <a:solidFill>
                  <a:schemeClr val="tx1"/>
                </a:solidFill>
                <a:latin typeface="+mn-lt"/>
                <a:ea typeface="+mn-ea"/>
                <a:cs typeface="+mn-cs"/>
              </a:rPr>
              <a:t> </a:t>
            </a:r>
          </a:p>
          <a:p>
            <a:r>
              <a:rPr lang="ru-RU" sz="1200" b="0" i="0" kern="1200" dirty="0" smtClean="0">
                <a:solidFill>
                  <a:schemeClr val="tx1"/>
                </a:solidFill>
                <a:latin typeface="+mn-lt"/>
                <a:ea typeface="+mn-ea"/>
                <a:cs typeface="+mn-cs"/>
              </a:rPr>
              <a:t>2) обязанность общеобразовательного учреждения в случае неполучения информации, указанной в пункте 1 части 3 настоящей статьи:</a:t>
            </a:r>
          </a:p>
          <a:p>
            <a:r>
              <a:rPr lang="ru-RU" sz="1200" b="0" i="0" kern="1200" dirty="0" smtClean="0">
                <a:solidFill>
                  <a:schemeClr val="tx1"/>
                </a:solidFill>
                <a:latin typeface="+mn-lt"/>
                <a:ea typeface="+mn-ea"/>
                <a:cs typeface="+mn-cs"/>
              </a:rPr>
              <a:t> </a:t>
            </a:r>
          </a:p>
          <a:p>
            <a:r>
              <a:rPr lang="ru-RU" sz="1200" b="0" i="0" kern="1200" dirty="0" smtClean="0">
                <a:solidFill>
                  <a:schemeClr val="tx1"/>
                </a:solidFill>
                <a:latin typeface="+mn-lt"/>
                <a:ea typeface="+mn-ea"/>
                <a:cs typeface="+mn-cs"/>
              </a:rPr>
              <a:t>а) в первый день неявки ребенка на занятия принять меры по уведомлению об этом родителей (законных представителей) и выяснению причин неявки;</a:t>
            </a:r>
          </a:p>
          <a:p>
            <a:r>
              <a:rPr lang="ru-RU" sz="1200" b="0" i="0" kern="1200" dirty="0" smtClean="0">
                <a:solidFill>
                  <a:schemeClr val="tx1"/>
                </a:solidFill>
                <a:latin typeface="+mn-lt"/>
                <a:ea typeface="+mn-ea"/>
                <a:cs typeface="+mn-cs"/>
              </a:rPr>
              <a:t> </a:t>
            </a:r>
          </a:p>
          <a:p>
            <a:r>
              <a:rPr lang="ru-RU" sz="1200" b="0" i="0" kern="1200" dirty="0" smtClean="0">
                <a:solidFill>
                  <a:schemeClr val="tx1"/>
                </a:solidFill>
                <a:latin typeface="+mn-lt"/>
                <a:ea typeface="+mn-ea"/>
                <a:cs typeface="+mn-cs"/>
              </a:rPr>
              <a:t>б) в течение рабочего дня, следующего за первым днем неявки ребенка на занятия, уведомить районную (городскую), районную в городе комиссию по делам несовершеннолетних и защите их прав о факте неявки ребенка на учебные занятия в случае, если причины неявки не являются уважительными.</a:t>
            </a:r>
          </a:p>
          <a:p>
            <a:r>
              <a:rPr lang="ru-RU" sz="1200" b="0" i="0" kern="1200" dirty="0" smtClean="0">
                <a:solidFill>
                  <a:schemeClr val="tx1"/>
                </a:solidFill>
                <a:latin typeface="+mn-lt"/>
                <a:ea typeface="+mn-ea"/>
                <a:cs typeface="+mn-cs"/>
              </a:rPr>
              <a:t> </a:t>
            </a:r>
          </a:p>
          <a:p>
            <a:r>
              <a:rPr lang="ru-RU" sz="1200" b="0" i="0" kern="1200" dirty="0" smtClean="0">
                <a:solidFill>
                  <a:schemeClr val="tx1"/>
                </a:solidFill>
                <a:latin typeface="+mn-lt"/>
                <a:ea typeface="+mn-ea"/>
                <a:cs typeface="+mn-cs"/>
              </a:rPr>
              <a:t>4. Районные (городские), районные в городе комиссии по делам несовершеннолетних и защите их прав принимают меры в отношении детей, не посещающих занятия, и их родителей (законных представителей) в пределах своей компетенции, установленной законодательством.</a:t>
            </a:r>
          </a:p>
          <a:p>
            <a:r>
              <a:rPr lang="ru-RU" sz="1200" b="0" i="0" kern="1200" dirty="0" smtClean="0">
                <a:solidFill>
                  <a:schemeClr val="tx1"/>
                </a:solidFill>
                <a:latin typeface="+mn-lt"/>
                <a:ea typeface="+mn-ea"/>
                <a:cs typeface="+mn-cs"/>
              </a:rPr>
              <a:t> </a:t>
            </a:r>
          </a:p>
          <a:p>
            <a:r>
              <a:rPr lang="ru-RU" sz="1200" b="0" i="0" kern="1200" dirty="0" smtClean="0">
                <a:solidFill>
                  <a:schemeClr val="tx1"/>
                </a:solidFill>
                <a:latin typeface="+mn-lt"/>
                <a:ea typeface="+mn-ea"/>
                <a:cs typeface="+mn-cs"/>
              </a:rPr>
              <a:t>5. Родители (законные представители) ребенка несут ответственность за его воспитание, получение им общего образования в соответствии с федеральным законодательством.</a:t>
            </a:r>
          </a:p>
          <a:p>
            <a:r>
              <a:rPr lang="ru-RU" sz="1200" b="0" i="0" kern="1200" dirty="0" smtClean="0">
                <a:solidFill>
                  <a:schemeClr val="tx1"/>
                </a:solidFill>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5BAAF9F1-4A74-41DE-AB34-65CA40F9C286}" type="slidenum">
              <a:rPr lang="ru-RU" smtClean="0"/>
              <a:pPr/>
              <a:t>14</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b="0" i="0" kern="1200" dirty="0" smtClean="0">
                <a:solidFill>
                  <a:schemeClr val="tx1"/>
                </a:solidFill>
                <a:latin typeface="+mn-lt"/>
                <a:ea typeface="+mn-ea"/>
                <a:cs typeface="+mn-cs"/>
              </a:rPr>
              <a:t>ночное время - с 22 до 6 часов местного времени в период с 1 октября по 31 марта; с 23 часов до 6 часов местного времени в период с 1 апреля по 30 сентября;</a:t>
            </a:r>
          </a:p>
          <a:p>
            <a:r>
              <a:rPr lang="ru-RU" sz="1200" b="0" i="0" kern="1200" dirty="0" smtClean="0">
                <a:solidFill>
                  <a:schemeClr val="tx1"/>
                </a:solidFill>
                <a:latin typeface="+mn-lt"/>
                <a:ea typeface="+mn-ea"/>
                <a:cs typeface="+mn-cs"/>
              </a:rPr>
              <a:t>1. Непринятие мер, исключающих нахождение детей в местах, включенных в установленном порядке в перечень мест, запрещенных для посещения детьми, -</a:t>
            </a:r>
          </a:p>
          <a:p>
            <a:r>
              <a:rPr lang="ru-RU" sz="1200" b="0" i="0" kern="1200" dirty="0" smtClean="0">
                <a:solidFill>
                  <a:schemeClr val="tx1"/>
                </a:solidFill>
                <a:latin typeface="+mn-lt"/>
                <a:ea typeface="+mn-ea"/>
                <a:cs typeface="+mn-cs"/>
              </a:rPr>
              <a:t>влечет предупреждение или наложение административного штрафа на родителей (лиц, их заменяющих), лиц, осуществляющих мероприятия с участием детей, в размере от трехсот до пятисот рублей; на граждан, осуществляющих предпринимательскую деятельность без образования юридического лица, - от десяти тысяч до пятнадцати тысяч рублей; на юридических лиц - от тридцати тысяч до пятидесяти тысяч рублей.</a:t>
            </a:r>
          </a:p>
          <a:p>
            <a:r>
              <a:rPr lang="ru-RU" sz="1200" b="0" i="0" kern="1200" dirty="0" smtClean="0">
                <a:solidFill>
                  <a:schemeClr val="tx1"/>
                </a:solidFill>
                <a:latin typeface="+mn-lt"/>
                <a:ea typeface="+mn-ea"/>
                <a:cs typeface="+mn-cs"/>
              </a:rPr>
              <a:t> </a:t>
            </a:r>
          </a:p>
          <a:p>
            <a:r>
              <a:rPr lang="ru-RU" sz="1200" b="0" i="0" kern="1200" dirty="0" smtClean="0">
                <a:solidFill>
                  <a:schemeClr val="tx1"/>
                </a:solidFill>
                <a:latin typeface="+mn-lt"/>
                <a:ea typeface="+mn-ea"/>
                <a:cs typeface="+mn-cs"/>
              </a:rPr>
              <a:t>2. Непринятие мер, исключающих нахождение детей в местах, включенных в установленном порядке в перечень мест, запрещенных для посещения детьми в ночное время без сопровождения родителей (лиц, их заменяющих) или лиц, осуществляющих мероприятия с участием детей, -</a:t>
            </a:r>
          </a:p>
          <a:p>
            <a:r>
              <a:rPr lang="ru-RU" sz="1200" b="0" i="0" kern="1200" dirty="0" smtClean="0">
                <a:solidFill>
                  <a:schemeClr val="tx1"/>
                </a:solidFill>
                <a:latin typeface="+mn-lt"/>
                <a:ea typeface="+mn-ea"/>
                <a:cs typeface="+mn-cs"/>
              </a:rPr>
              <a:t>влечет предупреждение или наложение административного штрафа на родителей (лиц, их заменяющих), лиц, осуществляющих мероприятия с участием детей, в размере от трехсот до пятисот рублей; на граждан, осуществляющих предпринимательскую деятельность без образования юридического лица, - от десяти тысяч до пятнадцати тысяч рублей; на юридических лиц - от тридцати тысяч до пятидесяти тысяч рублей.</a:t>
            </a:r>
          </a:p>
          <a:p>
            <a:endParaRPr lang="ru-RU" dirty="0"/>
          </a:p>
        </p:txBody>
      </p:sp>
      <p:sp>
        <p:nvSpPr>
          <p:cNvPr id="4" name="Номер слайда 3"/>
          <p:cNvSpPr>
            <a:spLocks noGrp="1"/>
          </p:cNvSpPr>
          <p:nvPr>
            <p:ph type="sldNum" sz="quarter" idx="10"/>
          </p:nvPr>
        </p:nvSpPr>
        <p:spPr/>
        <p:txBody>
          <a:bodyPr/>
          <a:lstStyle/>
          <a:p>
            <a:fld id="{5BAAF9F1-4A74-41DE-AB34-65CA40F9C286}" type="slidenum">
              <a:rPr lang="ru-RU" smtClean="0"/>
              <a:pPr/>
              <a:t>15</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Здесь речь идет в большей степени об участии родителей в управлении</a:t>
            </a:r>
            <a:r>
              <a:rPr lang="ru-RU" baseline="0" dirty="0" smtClean="0"/>
              <a:t> ОО</a:t>
            </a:r>
            <a:endParaRPr lang="ru-RU" dirty="0"/>
          </a:p>
        </p:txBody>
      </p:sp>
      <p:sp>
        <p:nvSpPr>
          <p:cNvPr id="4" name="Номер слайда 3"/>
          <p:cNvSpPr>
            <a:spLocks noGrp="1"/>
          </p:cNvSpPr>
          <p:nvPr>
            <p:ph type="sldNum" sz="quarter" idx="10"/>
          </p:nvPr>
        </p:nvSpPr>
        <p:spPr/>
        <p:txBody>
          <a:bodyPr/>
          <a:lstStyle/>
          <a:p>
            <a:fld id="{5BAAF9F1-4A74-41DE-AB34-65CA40F9C286}" type="slidenum">
              <a:rPr lang="ru-RU" smtClean="0"/>
              <a:pPr/>
              <a:t>16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6C9CD6F-450B-4B87-B8C8-C6422D316E5F}" type="datetime1">
              <a:rPr lang="ru-RU" smtClean="0"/>
              <a:pPr/>
              <a:t>15.03.2017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27508456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63561D6-51B6-47F7-A328-0045188D9A74}" type="datetime1">
              <a:rPr lang="ru-RU" smtClean="0"/>
              <a:pPr/>
              <a:t>15.03.2017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712725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17CF9BB-8735-4732-901F-CCA2D9D1547D}" type="datetime1">
              <a:rPr lang="ru-RU" smtClean="0"/>
              <a:pPr/>
              <a:t>15.03.2017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3382581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D9E09A6-180C-44C7-B3EA-D5D82FC2AA4A}" type="datetime1">
              <a:rPr lang="ru-RU" smtClean="0"/>
              <a:pPr/>
              <a:t>15.03.2017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5300949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474DAB-B165-4578-AD5D-857923DB727F}" type="datetime1">
              <a:rPr lang="ru-RU" smtClean="0"/>
              <a:pPr/>
              <a:t>15.03.2017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2309467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83265A5-F4BA-4FD3-9A6B-C18257D38289}" type="datetime1">
              <a:rPr lang="ru-RU" smtClean="0"/>
              <a:pPr/>
              <a:t>15.03.2017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2018750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1"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531E4BD-18BA-4350-835F-ABA123315C7D}" type="datetime1">
              <a:rPr lang="ru-RU" smtClean="0"/>
              <a:pPr/>
              <a:t>15.03.2017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2648137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C562D35-6EB7-4740-B124-FADE2302ED1A}" type="datetime1">
              <a:rPr lang="ru-RU" smtClean="0"/>
              <a:pPr/>
              <a:t>15.03.2017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2817867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3C411-FE2C-4FF6-824C-50FBB3153105}" type="datetime1">
              <a:rPr lang="ru-RU" smtClean="0"/>
              <a:pPr/>
              <a:t>15.03.2017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1400246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4B07FA7-92EC-4DDC-8BFC-8FE51FBC37F5}" type="datetime1">
              <a:rPr lang="ru-RU" smtClean="0"/>
              <a:pPr/>
              <a:t>15.03.2017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3354897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2A33D9E9-7C2C-4AFB-8186-EEF29328853F}" type="datetime1">
              <a:rPr lang="ru-RU" smtClean="0"/>
              <a:pPr/>
              <a:t>15.03.2017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25C68B6-61C2-468F-89AB-4B9F7531AA68}" type="slidenum">
              <a:rPr lang="ru-RU" smtClean="0"/>
              <a:pPr/>
              <a:t>‹#›</a:t>
            </a:fld>
            <a:endParaRPr lang="ru-RU"/>
          </a:p>
        </p:txBody>
      </p:sp>
    </p:spTree>
    <p:extLst>
      <p:ext uri="{BB962C8B-B14F-4D97-AF65-F5344CB8AC3E}">
        <p14:creationId xmlns:p14="http://schemas.microsoft.com/office/powerpoint/2010/main" xmlns="" val="2508639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a:blip r:embed="rId13" cstate="print">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 name="Text Placeholder 2"/>
          <p:cNvSpPr>
            <a:spLocks noGrp="1"/>
          </p:cNvSpPr>
          <p:nvPr>
            <p:ph type="body" idx="1"/>
          </p:nvPr>
        </p:nvSpPr>
        <p:spPr>
          <a:xfrm>
            <a:off x="628650" y="1270000"/>
            <a:ext cx="7886699" cy="4906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81471B-6685-4314-BD5E-2C7ADA1AD131}" type="datetime1">
              <a:rPr lang="ru-RU" smtClean="0"/>
              <a:pPr/>
              <a:t>15.03.2017</a:t>
            </a:fld>
            <a:endParaRPr lang="ru-RU"/>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
        <p:nvSpPr>
          <p:cNvPr id="2" name="Title Placeholder 1"/>
          <p:cNvSpPr>
            <a:spLocks noGrp="1"/>
          </p:cNvSpPr>
          <p:nvPr>
            <p:ph type="title"/>
          </p:nvPr>
        </p:nvSpPr>
        <p:spPr>
          <a:xfrm>
            <a:off x="628650" y="133084"/>
            <a:ext cx="7886699" cy="1047221"/>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extLst>
      <p:ext uri="{BB962C8B-B14F-4D97-AF65-F5344CB8AC3E}">
        <p14:creationId xmlns:p14="http://schemas.microsoft.com/office/powerpoint/2010/main" xmlns="" val="122332142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0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ideo" Target="file:///C:\Users\&#1052;&#1072;&#1084;&#1073;&#1077;&#1088;&#1075;&#1077;&#1088;%20&#1054;.&#1042;\Desktop\&#1079;&#1072;&#1085;&#1103;&#1090;&#1080;&#1077;%205\&#1042;&#1079;&#1072;&#1080;&#1084;&#1086;&#1087;&#1086;&#1085;&#1080;&#1084;&#1072;&#1085;&#1080;&#1077;%20&#1084;&#1077;&#1078;&#1076;&#1091;%20&#1088;&#1086;&#1076;&#1080;&#1090;&#1077;&#1083;&#1103;&#1084;&#1080;%20&#1080;%20&#1076;&#1077;&#1090;&#1100;&#1084;&#1080;%20(online-video-cutter.com).mp4"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ideo" Target="file:///C:\Users\&#1052;&#1072;&#1084;&#1073;&#1077;&#1088;&#1075;&#1077;&#1088;%20&#1054;.&#1042;\Desktop\&#1079;&#1072;&#1085;&#1103;&#1090;&#1080;&#1077;%205\12%20&#1084;&#1077;&#1089;&#1103;&#1094;&#1077;&#1074;%20(online-video-cutter.com).mp4" TargetMode="Externa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file:///C:\Users\&#1052;&#1072;&#1084;&#1073;&#1077;&#1088;&#1075;&#1077;&#1088;%20&#1054;.&#1042;\Desktop\&#1079;&#1072;&#1085;&#1103;&#1090;&#1080;&#1077;%205\&#1061;&#1086;&#1095;&#1091;%20&#1073;&#1099;&#1090;&#1100;%20&#1090;&#1072;&#1082;&#1080;&#1084;,%20&#1082;&#1072;&#1082;%20&#1090;&#1077;&#1083;&#1077;&#1074;&#1080;&#1079;&#1086;&#1088;.mp4"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ideo" Target="file:///C:\Users\&#1052;&#1072;&#1084;&#1073;&#1077;&#1088;&#1075;&#1077;&#1088;%20&#1054;.&#1042;\Desktop\&#1079;&#1072;&#1085;&#1103;&#1090;&#1080;&#1077;%205\&#1042;&#1079;&#1088;&#1086;&#1089;&#1083;&#1099;&#1077;%20&#1076;&#1077;&#1090;&#1080;%20(online-video-cutter.com).mp4"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1052;&#1072;&#1084;&#1073;&#1077;&#1088;&#1075;&#1077;&#1088;%20&#1054;.&#1042;\Desktop\&#1079;&#1072;&#1085;&#1103;&#1090;&#1080;&#1077;%205\&#1056;&#1072;&#1079;&#1098;&#1103;&#1089;&#1085;&#1077;&#1085;&#1080;&#1077;%20&#1087;&#1088;&#1072;&#1074;%20&#1080;%20&#1086;&#1073;&#1103;&#1079;&#1072;&#1085;&#1085;&#1086;&#1089;&#1090;&#1077;&#1081;%20&#1088;&#1086;&#1076;&#1080;&#1090;&#1077;&#1083;&#1080;.mp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332656"/>
            <a:ext cx="7772400" cy="2387600"/>
          </a:xfrm>
        </p:spPr>
        <p:txBody>
          <a:bodyPr>
            <a:normAutofit/>
          </a:bodyPr>
          <a:lstStyle/>
          <a:p>
            <a:r>
              <a:rPr lang="ru-RU" sz="4400" b="1" i="1" dirty="0" smtClean="0">
                <a:latin typeface="+mj-lt"/>
              </a:rPr>
              <a:t>«</a:t>
            </a:r>
            <a:r>
              <a:rPr lang="ru-RU" sz="4400" b="1" dirty="0" smtClean="0">
                <a:latin typeface="+mj-lt"/>
              </a:rPr>
              <a:t>Правовая компетентность педагога - основа профессионального роста</a:t>
            </a:r>
            <a:r>
              <a:rPr lang="ru-RU" sz="4400" b="1" i="1" dirty="0" smtClean="0">
                <a:latin typeface="+mj-lt"/>
              </a:rPr>
              <a:t>»</a:t>
            </a:r>
            <a:endParaRPr lang="ru-RU" sz="4400" dirty="0">
              <a:latin typeface="+mj-lt"/>
            </a:endParaRPr>
          </a:p>
        </p:txBody>
      </p:sp>
      <p:sp>
        <p:nvSpPr>
          <p:cNvPr id="3" name="Подзаголовок 2"/>
          <p:cNvSpPr>
            <a:spLocks noGrp="1"/>
          </p:cNvSpPr>
          <p:nvPr>
            <p:ph type="subTitle" idx="1"/>
          </p:nvPr>
        </p:nvSpPr>
        <p:spPr/>
        <p:txBody>
          <a:bodyPr/>
          <a:lstStyle/>
          <a:p>
            <a:r>
              <a:rPr lang="ru-RU" dirty="0" smtClean="0"/>
              <a:t>Занятие № 5</a:t>
            </a:r>
          </a:p>
          <a:p>
            <a:r>
              <a:rPr lang="ru-RU" dirty="0" smtClean="0"/>
              <a:t>«Сотрудничаю с родителями»</a:t>
            </a: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a:t>
            </a:fld>
            <a:endParaRPr lang="ru-RU"/>
          </a:p>
        </p:txBody>
      </p:sp>
      <p:pic>
        <p:nvPicPr>
          <p:cNvPr id="5" name="Взаимопонимание между родителями и детьми (online-video-cutter.com).mp4">
            <a:hlinkClick r:id="" action="ppaction://media"/>
          </p:cNvPr>
          <p:cNvPicPr>
            <a:picLocks noRot="1" noChangeAspect="1"/>
          </p:cNvPicPr>
          <p:nvPr>
            <a:videoFile r:link="rId1"/>
          </p:nvPr>
        </p:nvPicPr>
        <p:blipFill>
          <a:blip r:embed="rId4" cstate="print"/>
          <a:stretch>
            <a:fillRect/>
          </a:stretch>
        </p:blipFill>
        <p:spPr>
          <a:xfrm>
            <a:off x="179512" y="4653136"/>
            <a:ext cx="1920213" cy="144016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fullScrn="1">
              <p:cMediaNode>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16632"/>
            <a:ext cx="6624736" cy="1047221"/>
          </a:xfrm>
        </p:spPr>
        <p:txBody>
          <a:bodyPr>
            <a:normAutofit fontScale="90000"/>
          </a:bodyPr>
          <a:lstStyle/>
          <a:p>
            <a:pPr algn="ctr"/>
            <a:r>
              <a:rPr lang="ru-RU" dirty="0" smtClean="0"/>
              <a:t/>
            </a:r>
            <a:br>
              <a:rPr lang="ru-RU" dirty="0" smtClean="0"/>
            </a:br>
            <a:r>
              <a:rPr lang="ru-RU" b="1" dirty="0" smtClean="0"/>
              <a:t>Закон об Образовании в РФ</a:t>
            </a:r>
            <a:br>
              <a:rPr lang="ru-RU" b="1" dirty="0" smtClean="0"/>
            </a:br>
            <a:r>
              <a:rPr lang="ru-RU" sz="2700" dirty="0" smtClean="0"/>
              <a:t>№ 273-ФЗ от 29.12.2012 г.</a:t>
            </a:r>
            <a:endParaRPr lang="ru-RU" sz="2700" dirty="0"/>
          </a:p>
        </p:txBody>
      </p:sp>
      <p:sp>
        <p:nvSpPr>
          <p:cNvPr id="5" name="Содержимое 4"/>
          <p:cNvSpPr>
            <a:spLocks noGrp="1"/>
          </p:cNvSpPr>
          <p:nvPr>
            <p:ph idx="1"/>
          </p:nvPr>
        </p:nvSpPr>
        <p:spPr>
          <a:xfrm>
            <a:off x="1331641" y="1270000"/>
            <a:ext cx="6624736" cy="4906963"/>
          </a:xfrm>
        </p:spPr>
        <p:txBody>
          <a:bodyPr>
            <a:normAutofit/>
          </a:bodyPr>
          <a:lstStyle/>
          <a:p>
            <a:r>
              <a:rPr lang="ru-RU" dirty="0" smtClean="0"/>
              <a:t>Ст. 45</a:t>
            </a:r>
          </a:p>
          <a:p>
            <a:pPr>
              <a:buNone/>
            </a:pPr>
            <a:r>
              <a:rPr lang="ru-RU" dirty="0" smtClean="0"/>
              <a:t>Защита прав обучающихся, родителей (законных представителей) несовершеннолетних обучающихся </a:t>
            </a:r>
            <a:br>
              <a:rPr lang="ru-RU" dirty="0" smtClean="0"/>
            </a:br>
            <a:r>
              <a:rPr lang="ru-RU" dirty="0" smtClean="0"/>
              <a:t/>
            </a:r>
            <a:br>
              <a:rPr lang="ru-RU" dirty="0" smtClean="0"/>
            </a:b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10</a:t>
            </a:fld>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331640" y="1196752"/>
            <a:ext cx="6552728" cy="5445224"/>
          </a:xfrm>
        </p:spPr>
        <p:txBody>
          <a:bodyPr>
            <a:normAutofit fontScale="32500" lnSpcReduction="20000"/>
          </a:bodyPr>
          <a:lstStyle/>
          <a:p>
            <a:pPr>
              <a:buNone/>
            </a:pPr>
            <a:r>
              <a:rPr lang="ru-RU" sz="4900" dirty="0" smtClean="0"/>
              <a:t>Ст. 5.35 </a:t>
            </a:r>
            <a:r>
              <a:rPr lang="ru-RU" sz="4900" b="1" dirty="0" smtClean="0"/>
              <a:t>Неисполнение родителями или иными законными представителями несовершеннолетних обязанностей по содержанию и воспитанию несовершеннолетних</a:t>
            </a:r>
          </a:p>
          <a:p>
            <a:pPr>
              <a:buNone/>
            </a:pPr>
            <a:r>
              <a:rPr lang="ru-RU" sz="4900" dirty="0" smtClean="0"/>
              <a:t>1. Неисполнение или ненадлежащее исполнение родителями или иными законными представителями несовершеннолетних обязанностей по содержанию, воспитанию, обучению, защите прав и интересов несовершеннолетних -влечет предупреждение или наложение административного штрафа в размере от ста до пятисот рублей.</a:t>
            </a:r>
          </a:p>
          <a:p>
            <a:pPr>
              <a:buNone/>
            </a:pPr>
            <a:r>
              <a:rPr lang="ru-RU" sz="4900" dirty="0" smtClean="0"/>
              <a:t>2. Нарушение родителями или иными законными представителями несовершеннолетних прав и интересов несовершеннолетних, выразившееся в лишении их права на общение с родителями или близкими родственниками, если такое общение не противоречит интересам детей, в намеренном сокрытии места нахождения детей помимо их воли, в неисполнении судебного решения об определении места жительства детей, в том числе судебного решения об определении места жительства детей на период до вступления в законную силу судебного решения об определении их места жительства, в неисполнении судебного решения о порядке осуществления родительских прав или о порядке осуществления родительских прав на период до вступления в законную силу судебного решения либо в ином воспрепятствовании осуществлению родителями прав на воспитание и образование детей и на защиту их прав и интересов, -влечет наложение административного штрафа в размере от двух тысяч до трех тысяч рублей.</a:t>
            </a:r>
          </a:p>
          <a:p>
            <a:pPr>
              <a:buNone/>
            </a:pPr>
            <a:r>
              <a:rPr lang="ru-RU" sz="4900" dirty="0" smtClean="0"/>
              <a:t>3. Повторное совершение административного правонарушения, предусмотренного частью 2 настоящей статьи, -влечет наложение административного штрафа в размере от четырех тысяч до пяти тысяч рублей или административный арест на срок до пяти суток.</a:t>
            </a:r>
          </a:p>
          <a:p>
            <a:pPr>
              <a:buNone/>
            </a:pPr>
            <a:endParaRPr lang="ru-RU" dirty="0"/>
          </a:p>
        </p:txBody>
      </p:sp>
      <p:sp>
        <p:nvSpPr>
          <p:cNvPr id="4" name="Заголовок 3"/>
          <p:cNvSpPr>
            <a:spLocks noGrp="1"/>
          </p:cNvSpPr>
          <p:nvPr>
            <p:ph type="title"/>
          </p:nvPr>
        </p:nvSpPr>
        <p:spPr>
          <a:xfrm>
            <a:off x="1331640" y="404664"/>
            <a:ext cx="6624736" cy="1047221"/>
          </a:xfrm>
        </p:spPr>
        <p:txBody>
          <a:bodyPr>
            <a:normAutofit fontScale="90000"/>
          </a:bodyPr>
          <a:lstStyle/>
          <a:p>
            <a:pPr algn="ctr"/>
            <a:r>
              <a:rPr lang="ru-RU" sz="3600" b="1" dirty="0" smtClean="0"/>
              <a:t>Кодекс об административных правонарушениях, N 195-ФЗ </a:t>
            </a:r>
            <a:r>
              <a:rPr lang="ru-RU" b="1" dirty="0" smtClean="0"/>
              <a:t/>
            </a:r>
            <a:br>
              <a:rPr lang="ru-RU" b="1" dirty="0" smtClean="0"/>
            </a:br>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11</a:t>
            </a:fld>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9" y="260648"/>
            <a:ext cx="6408712" cy="919657"/>
          </a:xfrm>
        </p:spPr>
        <p:txBody>
          <a:bodyPr/>
          <a:lstStyle/>
          <a:p>
            <a:pPr algn="ctr"/>
            <a:r>
              <a:rPr lang="ru-RU" dirty="0" smtClean="0"/>
              <a:t>Уголовный кодекс РФ</a:t>
            </a:r>
            <a:endParaRPr lang="ru-RU" dirty="0"/>
          </a:p>
        </p:txBody>
      </p:sp>
      <p:sp>
        <p:nvSpPr>
          <p:cNvPr id="3" name="Содержимое 2"/>
          <p:cNvSpPr>
            <a:spLocks noGrp="1"/>
          </p:cNvSpPr>
          <p:nvPr>
            <p:ph idx="1"/>
          </p:nvPr>
        </p:nvSpPr>
        <p:spPr>
          <a:xfrm>
            <a:off x="1403649" y="1270000"/>
            <a:ext cx="6408712" cy="4906963"/>
          </a:xfrm>
        </p:spPr>
        <p:txBody>
          <a:bodyPr>
            <a:normAutofit fontScale="70000" lnSpcReduction="20000"/>
          </a:bodyPr>
          <a:lstStyle/>
          <a:p>
            <a:r>
              <a:rPr lang="ru-RU" dirty="0" smtClean="0"/>
              <a:t>Ст. 156 Неисполнение обязанностей по воспитанию несовершеннолетнего</a:t>
            </a:r>
          </a:p>
          <a:p>
            <a:pPr>
              <a:buNone/>
            </a:pPr>
            <a:r>
              <a:rPr lang="ru-RU" dirty="0" smtClean="0"/>
              <a:t>  Неисполнение или ненадлежащее исполнение обязанностей по воспитанию несовершеннолетнего родителем или иным лицом, на которое возложены эти обязанности, …, если это деяние соединено с жестоким обращением с несовершеннолетним, — наказывается штрафом в размере до ста тысяч рублей или в размере заработной платы или иного дохода осужденного за период до одного года, либо обязательными работами на срок до четырехсот сорока часов, либо исправительными работами на срок до двух лет, либо принудительными работами на срок до трех лет с лишением права занимать определенные должности или заниматься определенной деятельностью на срок до пяти лет или без такового, либо лишением свободы на срок до трех лет с лишением права занимать определенные должности или заниматься определенной деятельностью на срок до пяти лет или без такового.</a:t>
            </a:r>
            <a:br>
              <a:rPr lang="ru-RU" dirty="0" smtClean="0"/>
            </a:b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12</a:t>
            </a:fld>
            <a:endParaRPr lang="ru-RU"/>
          </a:p>
        </p:txBody>
      </p:sp>
      <p:pic>
        <p:nvPicPr>
          <p:cNvPr id="7" name="12 месяцев (online-video-cutter.com).mp4">
            <a:hlinkClick r:id="" action="ppaction://media"/>
          </p:cNvPr>
          <p:cNvPicPr>
            <a:picLocks noRot="1" noChangeAspect="1"/>
          </p:cNvPicPr>
          <p:nvPr>
            <a:videoFile r:link="rId1"/>
          </p:nvPr>
        </p:nvPicPr>
        <p:blipFill>
          <a:blip r:embed="rId4" cstate="print"/>
          <a:stretch>
            <a:fillRect/>
          </a:stretch>
        </p:blipFill>
        <p:spPr>
          <a:xfrm>
            <a:off x="107504" y="4653136"/>
            <a:ext cx="1524000" cy="1143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7"/>
                                        </p:tgtEl>
                                      </p:cBhvr>
                                    </p:cmd>
                                  </p:childTnLst>
                                </p:cTn>
                              </p:par>
                            </p:childTnLst>
                          </p:cTn>
                        </p:par>
                      </p:childTnLst>
                    </p:cTn>
                  </p:par>
                </p:childTnLst>
              </p:cTn>
              <p:nextCondLst>
                <p:cond evt="onClick" delay="0">
                  <p:tgtEl>
                    <p:spTgt spid="7"/>
                  </p:tgtEl>
                </p:cond>
              </p:nextCondLst>
            </p:seq>
            <p:video fullScrn="1">
              <p:cMediaNode>
                <p:cTn id="7"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692696"/>
            <a:ext cx="6552728" cy="1047221"/>
          </a:xfrm>
        </p:spPr>
        <p:txBody>
          <a:bodyPr>
            <a:noAutofit/>
          </a:bodyPr>
          <a:lstStyle/>
          <a:p>
            <a:pPr algn="ctr"/>
            <a:r>
              <a:rPr lang="ru-RU" sz="2000" b="1" dirty="0" smtClean="0"/>
              <a:t>ФЕДЕРАЛЬНЫЙ ЗАКОН</a:t>
            </a:r>
            <a:br>
              <a:rPr lang="ru-RU" sz="2000" b="1" dirty="0" smtClean="0"/>
            </a:br>
            <a:r>
              <a:rPr lang="ru-RU" sz="2000" b="1" dirty="0" smtClean="0"/>
              <a:t>О ЗАЩИТЕ ДЕТЕЙ ОТ ИНФОРМАЦИИ,</a:t>
            </a:r>
            <a:br>
              <a:rPr lang="ru-RU" sz="2000" b="1" dirty="0" smtClean="0"/>
            </a:br>
            <a:r>
              <a:rPr lang="ru-RU" sz="2000" b="1" dirty="0" smtClean="0"/>
              <a:t>ПРИЧИНЯЮЩЕЙ ВРЕД ИХ ЗДОРОВЬЮ И РАЗВИТИЮ</a:t>
            </a:r>
            <a:br>
              <a:rPr lang="ru-RU" sz="2000" b="1" dirty="0" smtClean="0"/>
            </a:br>
            <a:r>
              <a:rPr lang="ru-RU" sz="2000" b="1" dirty="0" smtClean="0"/>
              <a:t>№ 436 (29.12.2010 г.)</a:t>
            </a:r>
            <a:br>
              <a:rPr lang="ru-RU" sz="2000" b="1" dirty="0" smtClean="0"/>
            </a:br>
            <a:endParaRPr lang="ru-RU" sz="2000" dirty="0"/>
          </a:p>
        </p:txBody>
      </p:sp>
      <p:sp>
        <p:nvSpPr>
          <p:cNvPr id="3" name="Содержимое 2"/>
          <p:cNvSpPr>
            <a:spLocks noGrp="1"/>
          </p:cNvSpPr>
          <p:nvPr>
            <p:ph idx="1"/>
          </p:nvPr>
        </p:nvSpPr>
        <p:spPr>
          <a:xfrm>
            <a:off x="1331640" y="2453853"/>
            <a:ext cx="6552728" cy="4404147"/>
          </a:xfrm>
        </p:spPr>
        <p:txBody>
          <a:bodyPr/>
          <a:lstStyle/>
          <a:p>
            <a:r>
              <a:rPr lang="ru-RU" sz="2400" b="1" dirty="0" smtClean="0"/>
              <a:t>Статья 5. Виды информации, причиняющей вред здоровью и (или) развитию детей</a:t>
            </a:r>
            <a:endParaRPr lang="ru-RU" sz="2400" dirty="0" smtClean="0"/>
          </a:p>
          <a:p>
            <a:r>
              <a:rPr lang="ru-RU" sz="2400" b="1" dirty="0" smtClean="0"/>
              <a:t>Статья 8. Информационная продукция для детей, достигших возраста шести лет</a:t>
            </a:r>
            <a:endParaRPr lang="ru-RU" sz="2400" dirty="0" smtClean="0"/>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13</a:t>
            </a:fld>
            <a:endParaRPr 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836712"/>
            <a:ext cx="6480720" cy="1047221"/>
          </a:xfrm>
        </p:spPr>
        <p:txBody>
          <a:bodyPr>
            <a:normAutofit fontScale="90000"/>
          </a:bodyPr>
          <a:lstStyle/>
          <a:p>
            <a:pPr algn="ctr"/>
            <a:r>
              <a:rPr lang="ru-RU" sz="2000" b="1" dirty="0" smtClean="0"/>
              <a:t>ЗАКОН ИРКУТСКОЙ ОБЛАСТИ</a:t>
            </a:r>
            <a:r>
              <a:rPr lang="ru-RU" sz="2000" dirty="0" smtClean="0"/>
              <a:t/>
            </a:r>
            <a:br>
              <a:rPr lang="ru-RU" sz="2000" dirty="0" smtClean="0"/>
            </a:br>
            <a:r>
              <a:rPr lang="ru-RU" sz="2000" dirty="0" smtClean="0"/>
              <a:t> </a:t>
            </a:r>
            <a:br>
              <a:rPr lang="ru-RU" sz="2000" dirty="0" smtClean="0"/>
            </a:br>
            <a:r>
              <a:rPr lang="ru-RU" sz="2000" b="1" dirty="0" smtClean="0"/>
              <a:t>ОБ ОТДЕЛЬНЫХ МЕРАХ ПО ЗАЩИТЕ ДЕТЕЙ ОТ ФАКТОРОВ, НЕГАТИВНО ВЛИЯЮЩИХ НА ИХ ФИЗИЧЕСКОЕ, ИНТЕЛЛЕКТУАЛЬНОЕ, ПСИХИЧЕСКОЕ, ДУХОВНОЕ И НРАВСТВЕННОЕ РАЗВИТИЕ, В ИРКУТСКОЙ ОБЛАСТИ</a:t>
            </a:r>
            <a:br>
              <a:rPr lang="ru-RU" sz="2000" b="1" dirty="0" smtClean="0"/>
            </a:br>
            <a:r>
              <a:rPr lang="ru-RU" sz="1800" b="1" dirty="0" smtClean="0"/>
              <a:t>5 марта 2010 года N 7-ОЗ</a:t>
            </a:r>
            <a:r>
              <a:rPr lang="ru-RU" dirty="0" smtClean="0"/>
              <a:t/>
            </a:r>
            <a:br>
              <a:rPr lang="ru-RU" dirty="0" smtClean="0"/>
            </a:br>
            <a:endParaRPr lang="ru-RU" dirty="0"/>
          </a:p>
        </p:txBody>
      </p:sp>
      <p:sp>
        <p:nvSpPr>
          <p:cNvPr id="3" name="Содержимое 2"/>
          <p:cNvSpPr>
            <a:spLocks noGrp="1"/>
          </p:cNvSpPr>
          <p:nvPr>
            <p:ph idx="1"/>
          </p:nvPr>
        </p:nvSpPr>
        <p:spPr>
          <a:xfrm>
            <a:off x="1403648" y="2060848"/>
            <a:ext cx="6624736" cy="4906963"/>
          </a:xfrm>
        </p:spPr>
        <p:txBody>
          <a:bodyPr>
            <a:normAutofit/>
          </a:bodyPr>
          <a:lstStyle/>
          <a:p>
            <a:r>
              <a:rPr lang="ru-RU" sz="1800" dirty="0" smtClean="0"/>
              <a:t>Статья 8. Меры по недопущению нахождения детей в местах, запрещенных для посещения детьми, а также в местах, запрещенных для посещения детьми в ночное время без сопровождения родителей (лиц, их заменяющих) или лиц, осуществляющих мероприятия с участием детей</a:t>
            </a:r>
          </a:p>
          <a:p>
            <a:r>
              <a:rPr lang="ru-RU" sz="1800" dirty="0" smtClean="0"/>
              <a:t>Статья 9. Меры по осуществлению контроля за посещаемостью детьми общеобразовательных учреждений</a:t>
            </a:r>
            <a:endParaRPr lang="ru-RU" sz="1800"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14</a:t>
            </a:fld>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63688" y="1052736"/>
            <a:ext cx="6408712" cy="1047221"/>
          </a:xfrm>
        </p:spPr>
        <p:txBody>
          <a:bodyPr>
            <a:normAutofit fontScale="90000"/>
          </a:bodyPr>
          <a:lstStyle/>
          <a:p>
            <a:pPr algn="ctr"/>
            <a:r>
              <a:rPr lang="ru-RU" dirty="0" smtClean="0"/>
              <a:t> </a:t>
            </a:r>
            <a:r>
              <a:rPr lang="ru-RU" sz="2000" b="1" dirty="0" smtClean="0"/>
              <a:t>ЗАКОН ИРКУТСКОЙ ОБЛАСТИ</a:t>
            </a:r>
            <a:r>
              <a:rPr lang="ru-RU" sz="2000" dirty="0" smtClean="0"/>
              <a:t/>
            </a:r>
            <a:br>
              <a:rPr lang="ru-RU" sz="2000" dirty="0" smtClean="0"/>
            </a:br>
            <a:r>
              <a:rPr lang="ru-RU" sz="2000" b="1" dirty="0" smtClean="0"/>
              <a:t>ОБ АДМИНИСТРАТИВНОЙ ОТВЕТСТВЕННОСТИ ЗА НЕИСПОЛНЕНИЕ ОТДЕЛЬНЫХ МЕР ПО ЗАЩИТЕ ДЕТЕЙ ОТ ФАКТОРОВ, НЕГАТИВНО ВЛИЯЮЩИХ НА ИХ ФИЗИЧЕСКОЕ, ИНТЕЛЛЕКТУАЛЬНОЕ, ПСИХИЧЕСКОЕ, ДУХОВНОЕ И НРАВСТВЕННОЕ РАЗВИТИЕ, В ИРКУТСКОЙ ОБЛАСТИ</a:t>
            </a:r>
            <a:br>
              <a:rPr lang="ru-RU" sz="2000" b="1" dirty="0" smtClean="0"/>
            </a:br>
            <a:r>
              <a:rPr lang="ru-RU" sz="1800" b="1" dirty="0" smtClean="0"/>
              <a:t>8 июня 2010 года N 38-ОЗ</a:t>
            </a:r>
            <a:r>
              <a:rPr lang="ru-RU" dirty="0" smtClean="0"/>
              <a:t/>
            </a:r>
            <a:br>
              <a:rPr lang="ru-RU" dirty="0" smtClean="0"/>
            </a:br>
            <a:endParaRPr lang="ru-RU" dirty="0"/>
          </a:p>
        </p:txBody>
      </p:sp>
      <p:sp>
        <p:nvSpPr>
          <p:cNvPr id="3" name="Содержимое 2"/>
          <p:cNvSpPr>
            <a:spLocks noGrp="1"/>
          </p:cNvSpPr>
          <p:nvPr>
            <p:ph idx="1"/>
          </p:nvPr>
        </p:nvSpPr>
        <p:spPr>
          <a:xfrm>
            <a:off x="1331640" y="2492896"/>
            <a:ext cx="6552728" cy="4032448"/>
          </a:xfrm>
        </p:spPr>
        <p:txBody>
          <a:bodyPr>
            <a:normAutofit/>
          </a:bodyPr>
          <a:lstStyle/>
          <a:p>
            <a:r>
              <a:rPr lang="ru-RU" sz="2000" dirty="0" smtClean="0"/>
              <a:t>Статья 3. Непринятие мер, исключающих нахождение детей в местах, запрещенных для посещения детьми, а также в местах, запрещенных для посещения детьми в ночное время без сопровождения родителей (лиц, их заменяющих) или лиц, осуществляющих мероприятия с участием детей</a:t>
            </a:r>
          </a:p>
          <a:p>
            <a:endParaRPr lang="ru-RU" sz="1600"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15</a:t>
            </a:fld>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1" y="133084"/>
            <a:ext cx="6480720" cy="1047221"/>
          </a:xfrm>
        </p:spPr>
        <p:txBody>
          <a:bodyPr/>
          <a:lstStyle/>
          <a:p>
            <a:pPr algn="ctr"/>
            <a:r>
              <a:rPr lang="ru-RU" dirty="0" smtClean="0"/>
              <a:t>Устав ОО</a:t>
            </a:r>
            <a:endParaRPr lang="ru-RU" dirty="0"/>
          </a:p>
        </p:txBody>
      </p:sp>
      <p:sp>
        <p:nvSpPr>
          <p:cNvPr id="3" name="Содержимое 2"/>
          <p:cNvSpPr>
            <a:spLocks noGrp="1"/>
          </p:cNvSpPr>
          <p:nvPr>
            <p:ph idx="1"/>
          </p:nvPr>
        </p:nvSpPr>
        <p:spPr>
          <a:xfrm>
            <a:off x="1331641" y="1270000"/>
            <a:ext cx="6552728" cy="4906963"/>
          </a:xfrm>
        </p:spPr>
        <p:txBody>
          <a:bodyPr/>
          <a:lstStyle/>
          <a:p>
            <a:r>
              <a:rPr lang="ru-RU" dirty="0" smtClean="0"/>
              <a:t>Раздел 4 </a:t>
            </a:r>
          </a:p>
          <a:p>
            <a:pPr>
              <a:buNone/>
            </a:pPr>
            <a:r>
              <a:rPr lang="ru-RU" dirty="0" smtClean="0"/>
              <a:t>Организация деятельности и управление учреждением</a:t>
            </a:r>
          </a:p>
          <a:p>
            <a:pPr>
              <a:buNone/>
            </a:pPr>
            <a:r>
              <a:rPr lang="ru-RU" dirty="0" smtClean="0"/>
              <a:t>п. Порядок участия родителей(законных представителей) в управлении Учреждением</a:t>
            </a: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16</a:t>
            </a:fld>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476672"/>
            <a:ext cx="6552728" cy="1047221"/>
          </a:xfrm>
        </p:spPr>
        <p:txBody>
          <a:bodyPr>
            <a:normAutofit fontScale="90000"/>
          </a:bodyPr>
          <a:lstStyle/>
          <a:p>
            <a:pPr algn="ctr"/>
            <a:r>
              <a:rPr lang="ru-RU" dirty="0" smtClean="0"/>
              <a:t>Договор об образовании</a:t>
            </a:r>
            <a:br>
              <a:rPr lang="ru-RU" dirty="0" smtClean="0"/>
            </a:br>
            <a:r>
              <a:rPr lang="ru-RU" dirty="0" smtClean="0"/>
              <a:t>на обучение в ОО</a:t>
            </a:r>
            <a:endParaRPr lang="ru-RU" dirty="0"/>
          </a:p>
        </p:txBody>
      </p:sp>
      <p:sp>
        <p:nvSpPr>
          <p:cNvPr id="3" name="Содержимое 2"/>
          <p:cNvSpPr>
            <a:spLocks noGrp="1"/>
          </p:cNvSpPr>
          <p:nvPr>
            <p:ph idx="1"/>
          </p:nvPr>
        </p:nvSpPr>
        <p:spPr>
          <a:xfrm>
            <a:off x="1331640" y="1628800"/>
            <a:ext cx="6480720" cy="4906963"/>
          </a:xfrm>
        </p:spPr>
        <p:txBody>
          <a:bodyPr>
            <a:normAutofit/>
          </a:bodyPr>
          <a:lstStyle/>
          <a:p>
            <a:pPr>
              <a:buNone/>
            </a:pPr>
            <a:r>
              <a:rPr lang="ru-RU" sz="2400" dirty="0" smtClean="0"/>
              <a:t>(ст. 54 Закона об Образовании в РФ № 273)</a:t>
            </a:r>
          </a:p>
          <a:p>
            <a:pPr>
              <a:buNone/>
            </a:pPr>
            <a:r>
              <a:rPr lang="ru-RU" sz="2400" dirty="0" smtClean="0"/>
              <a:t>Заключается в письменной  форме между ОО и родителями (законными представителями) несовершеннолетнего.</a:t>
            </a:r>
            <a:endParaRPr lang="ru-RU" sz="2400"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17</a:t>
            </a:fld>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3" y="260648"/>
            <a:ext cx="6624736" cy="1047221"/>
          </a:xfrm>
        </p:spPr>
        <p:txBody>
          <a:bodyPr/>
          <a:lstStyle/>
          <a:p>
            <a:pPr algn="ctr"/>
            <a:r>
              <a:rPr lang="ru-RU" dirty="0" smtClean="0"/>
              <a:t>Локальные акты ОО</a:t>
            </a:r>
            <a:endParaRPr lang="ru-RU" dirty="0"/>
          </a:p>
        </p:txBody>
      </p:sp>
      <p:sp>
        <p:nvSpPr>
          <p:cNvPr id="3" name="Содержимое 2"/>
          <p:cNvSpPr>
            <a:spLocks noGrp="1"/>
          </p:cNvSpPr>
          <p:nvPr>
            <p:ph idx="1"/>
          </p:nvPr>
        </p:nvSpPr>
        <p:spPr>
          <a:xfrm>
            <a:off x="1331641" y="1484784"/>
            <a:ext cx="6552728" cy="4906963"/>
          </a:xfrm>
        </p:spPr>
        <p:txBody>
          <a:bodyPr>
            <a:normAutofit fontScale="85000" lnSpcReduction="20000"/>
          </a:bodyPr>
          <a:lstStyle/>
          <a:p>
            <a:pPr>
              <a:buNone/>
            </a:pPr>
            <a:r>
              <a:rPr lang="ru-RU" dirty="0" smtClean="0"/>
              <a:t>Познакомить родителей с:</a:t>
            </a:r>
          </a:p>
          <a:p>
            <a:pPr>
              <a:buFont typeface="Wingdings" pitchFamily="2" charset="2"/>
              <a:buChar char="ü"/>
            </a:pPr>
            <a:r>
              <a:rPr lang="ru-RU" dirty="0" smtClean="0"/>
              <a:t>Правилами внутреннего распорядка учащихся;</a:t>
            </a:r>
          </a:p>
          <a:p>
            <a:pPr>
              <a:buFont typeface="Wingdings" pitchFamily="2" charset="2"/>
              <a:buChar char="ü"/>
            </a:pPr>
            <a:r>
              <a:rPr lang="ru-RU" dirty="0" smtClean="0"/>
              <a:t>Положение о режиме занятий обучающихся;</a:t>
            </a:r>
          </a:p>
          <a:p>
            <a:pPr>
              <a:buFont typeface="Wingdings" pitchFamily="2" charset="2"/>
              <a:buChar char="ü"/>
            </a:pPr>
            <a:r>
              <a:rPr lang="ru-RU" dirty="0" smtClean="0"/>
              <a:t>Положение о школьной форме и внешнем виде обучающихся;</a:t>
            </a:r>
          </a:p>
          <a:p>
            <a:pPr>
              <a:buFont typeface="Wingdings" pitchFamily="2" charset="2"/>
              <a:buChar char="ü"/>
            </a:pPr>
            <a:r>
              <a:rPr lang="ru-RU" dirty="0" smtClean="0"/>
              <a:t>Положение о порядке пользования учебниками и учебными пособиями;</a:t>
            </a:r>
          </a:p>
          <a:p>
            <a:pPr>
              <a:buFont typeface="Wingdings" pitchFamily="2" charset="2"/>
              <a:buChar char="ü"/>
            </a:pPr>
            <a:r>
              <a:rPr lang="ru-RU" dirty="0" smtClean="0"/>
              <a:t>Положение о ведении дневников обучающимися;</a:t>
            </a:r>
          </a:p>
          <a:p>
            <a:pPr>
              <a:buFont typeface="Wingdings" pitchFamily="2" charset="2"/>
              <a:buChar char="ü"/>
            </a:pPr>
            <a:r>
              <a:rPr lang="ru-RU" dirty="0" smtClean="0"/>
              <a:t>Положение о едином орфографическом режиме;</a:t>
            </a:r>
          </a:p>
          <a:p>
            <a:pPr>
              <a:buFont typeface="Wingdings" pitchFamily="2" charset="2"/>
              <a:buChar char="ü"/>
            </a:pPr>
            <a:r>
              <a:rPr lang="ru-RU" dirty="0" smtClean="0"/>
              <a:t>Положение о формах, периодичности и порядке текущего контроля успеваемости и промежуточной аттестации обучающихся.</a:t>
            </a: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18</a:t>
            </a:fld>
            <a:endParaRPr lang="ru-R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332656"/>
            <a:ext cx="6624736" cy="1047221"/>
          </a:xfrm>
        </p:spPr>
        <p:txBody>
          <a:bodyPr/>
          <a:lstStyle/>
          <a:p>
            <a:pPr algn="ctr"/>
            <a:r>
              <a:rPr lang="ru-RU" dirty="0" smtClean="0"/>
              <a:t>Локальные акты ОО</a:t>
            </a:r>
            <a:endParaRPr lang="ru-RU" dirty="0"/>
          </a:p>
        </p:txBody>
      </p:sp>
      <p:sp>
        <p:nvSpPr>
          <p:cNvPr id="3" name="Содержимое 2"/>
          <p:cNvSpPr>
            <a:spLocks noGrp="1"/>
          </p:cNvSpPr>
          <p:nvPr>
            <p:ph idx="1"/>
          </p:nvPr>
        </p:nvSpPr>
        <p:spPr>
          <a:xfrm>
            <a:off x="1331640" y="1484784"/>
            <a:ext cx="6624736" cy="4906963"/>
          </a:xfrm>
        </p:spPr>
        <p:txBody>
          <a:bodyPr/>
          <a:lstStyle/>
          <a:p>
            <a:r>
              <a:rPr lang="ru-RU" dirty="0" smtClean="0"/>
              <a:t>Положение о родительском собрании в ОО ;</a:t>
            </a:r>
          </a:p>
          <a:p>
            <a:r>
              <a:rPr lang="ru-RU" dirty="0" smtClean="0"/>
              <a:t>Положение о родительском комитете класса.</a:t>
            </a: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19</a:t>
            </a:fld>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2464" y="329641"/>
            <a:ext cx="6037069" cy="1047221"/>
          </a:xfrm>
        </p:spPr>
        <p:txBody>
          <a:bodyPr/>
          <a:lstStyle/>
          <a:p>
            <a:r>
              <a:rPr lang="ru-RU" dirty="0" smtClean="0">
                <a:effectLst/>
              </a:rPr>
              <a:t>Правовые акты</a:t>
            </a:r>
            <a:endParaRPr lang="en-US" dirty="0">
              <a:effectLst/>
            </a:endParaRPr>
          </a:p>
        </p:txBody>
      </p:sp>
      <p:grpSp>
        <p:nvGrpSpPr>
          <p:cNvPr id="3" name="Group 2"/>
          <p:cNvGrpSpPr>
            <a:grpSpLocks/>
          </p:cNvGrpSpPr>
          <p:nvPr/>
        </p:nvGrpSpPr>
        <p:grpSpPr bwMode="auto">
          <a:xfrm>
            <a:off x="2637805" y="4077679"/>
            <a:ext cx="5360991" cy="736600"/>
            <a:chOff x="1248" y="1326"/>
            <a:chExt cx="3377" cy="464"/>
          </a:xfrm>
        </p:grpSpPr>
        <p:sp>
          <p:nvSpPr>
            <p:cNvPr id="96" name="Line 3"/>
            <p:cNvSpPr>
              <a:spLocks noChangeShapeType="1"/>
            </p:cNvSpPr>
            <p:nvPr/>
          </p:nvSpPr>
          <p:spPr bwMode="gray">
            <a:xfrm>
              <a:off x="1440" y="1790"/>
              <a:ext cx="3024" cy="0"/>
            </a:xfrm>
            <a:prstGeom prst="line">
              <a:avLst/>
            </a:prstGeom>
            <a:noFill/>
            <a:ln w="25400">
              <a:solidFill>
                <a:srgbClr val="969696"/>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97" name="Rectangle 4"/>
            <p:cNvSpPr>
              <a:spLocks noChangeArrowheads="1"/>
            </p:cNvSpPr>
            <p:nvPr/>
          </p:nvSpPr>
          <p:spPr bwMode="gray">
            <a:xfrm rot="3419336">
              <a:off x="1261" y="1427"/>
              <a:ext cx="302" cy="328"/>
            </a:xfrm>
            <a:prstGeom prst="rect">
              <a:avLst/>
            </a:prstGeom>
            <a:gradFill rotWithShape="1">
              <a:gsLst>
                <a:gs pos="0">
                  <a:srgbClr val="FF7C80"/>
                </a:gs>
                <a:gs pos="100000">
                  <a:srgbClr val="FF7C80">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FF7C80"/>
              </a:extrusion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en-US"/>
            </a:p>
          </p:txBody>
        </p:sp>
        <p:sp>
          <p:nvSpPr>
            <p:cNvPr id="98" name="Text Box 5"/>
            <p:cNvSpPr txBox="1">
              <a:spLocks noChangeArrowheads="1"/>
            </p:cNvSpPr>
            <p:nvPr/>
          </p:nvSpPr>
          <p:spPr bwMode="gray">
            <a:xfrm>
              <a:off x="2194" y="1326"/>
              <a:ext cx="2431" cy="44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a:r>
                <a:rPr lang="ru-RU" sz="2000" dirty="0" err="1" smtClean="0">
                  <a:solidFill>
                    <a:srgbClr val="000000"/>
                  </a:solidFill>
                </a:rPr>
                <a:t>КоАП</a:t>
              </a:r>
              <a:r>
                <a:rPr lang="ru-RU" sz="2000" dirty="0" smtClean="0">
                  <a:solidFill>
                    <a:srgbClr val="000000"/>
                  </a:solidFill>
                </a:rPr>
                <a:t>  РФ, УК РФ, ФЗ № 436,</a:t>
              </a:r>
            </a:p>
            <a:p>
              <a:pPr algn="l"/>
              <a:r>
                <a:rPr lang="ru-RU" sz="2000" dirty="0" smtClean="0">
                  <a:solidFill>
                    <a:srgbClr val="000000"/>
                  </a:solidFill>
                </a:rPr>
                <a:t>Закон </a:t>
              </a:r>
              <a:r>
                <a:rPr lang="ru-RU" sz="2000" dirty="0" err="1" smtClean="0">
                  <a:solidFill>
                    <a:srgbClr val="000000"/>
                  </a:solidFill>
                </a:rPr>
                <a:t>Ирк</a:t>
              </a:r>
              <a:r>
                <a:rPr lang="ru-RU" sz="2000" dirty="0" smtClean="0">
                  <a:solidFill>
                    <a:srgbClr val="000000"/>
                  </a:solidFill>
                </a:rPr>
                <a:t>. Обл. № 7-ОЗ, № 38-ОЗ</a:t>
              </a:r>
            </a:p>
          </p:txBody>
        </p:sp>
        <p:sp>
          <p:nvSpPr>
            <p:cNvPr id="99" name="Text Box 6"/>
            <p:cNvSpPr txBox="1">
              <a:spLocks noChangeArrowheads="1"/>
            </p:cNvSpPr>
            <p:nvPr/>
          </p:nvSpPr>
          <p:spPr bwMode="gray">
            <a:xfrm>
              <a:off x="1296" y="1454"/>
              <a:ext cx="223"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400" b="1">
                  <a:solidFill>
                    <a:srgbClr val="FFFFFF"/>
                  </a:solidFill>
                </a:rPr>
                <a:t>4</a:t>
              </a:r>
            </a:p>
          </p:txBody>
        </p:sp>
      </p:grpSp>
      <p:grpSp>
        <p:nvGrpSpPr>
          <p:cNvPr id="4" name="Group 7"/>
          <p:cNvGrpSpPr>
            <a:grpSpLocks/>
          </p:cNvGrpSpPr>
          <p:nvPr/>
        </p:nvGrpSpPr>
        <p:grpSpPr bwMode="auto">
          <a:xfrm>
            <a:off x="2637805" y="1744054"/>
            <a:ext cx="5105400" cy="555625"/>
            <a:chOff x="1248" y="2030"/>
            <a:chExt cx="3216" cy="350"/>
          </a:xfrm>
        </p:grpSpPr>
        <p:sp>
          <p:nvSpPr>
            <p:cNvPr id="101" name="Line 8"/>
            <p:cNvSpPr>
              <a:spLocks noChangeShapeType="1"/>
            </p:cNvSpPr>
            <p:nvPr/>
          </p:nvSpPr>
          <p:spPr bwMode="gray">
            <a:xfrm>
              <a:off x="1440" y="2380"/>
              <a:ext cx="3024" cy="0"/>
            </a:xfrm>
            <a:prstGeom prst="line">
              <a:avLst/>
            </a:prstGeom>
            <a:noFill/>
            <a:ln w="25400">
              <a:solidFill>
                <a:srgbClr val="969696"/>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2" name="Rectangle 9"/>
            <p:cNvSpPr>
              <a:spLocks noChangeArrowheads="1"/>
            </p:cNvSpPr>
            <p:nvPr/>
          </p:nvSpPr>
          <p:spPr bwMode="gray">
            <a:xfrm rot="3419336">
              <a:off x="1261" y="2017"/>
              <a:ext cx="302" cy="328"/>
            </a:xfrm>
            <a:prstGeom prst="rect">
              <a:avLst/>
            </a:prstGeom>
            <a:gradFill rotWithShape="1">
              <a:gsLst>
                <a:gs pos="0">
                  <a:srgbClr val="99CC00"/>
                </a:gs>
                <a:gs pos="100000">
                  <a:srgbClr val="99CC00">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99CC00"/>
              </a:extrusion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en-US"/>
            </a:p>
          </p:txBody>
        </p:sp>
        <p:sp>
          <p:nvSpPr>
            <p:cNvPr id="103" name="Text Box 10"/>
            <p:cNvSpPr txBox="1">
              <a:spLocks noChangeArrowheads="1"/>
            </p:cNvSpPr>
            <p:nvPr/>
          </p:nvSpPr>
          <p:spPr bwMode="gray">
            <a:xfrm>
              <a:off x="2256" y="2072"/>
              <a:ext cx="1429" cy="2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a:r>
                <a:rPr lang="ru-RU" sz="2400" dirty="0" smtClean="0">
                  <a:solidFill>
                    <a:srgbClr val="000000"/>
                  </a:solidFill>
                </a:rPr>
                <a:t>Конституция РФ</a:t>
              </a:r>
              <a:endParaRPr lang="en-US" sz="2400" dirty="0">
                <a:solidFill>
                  <a:srgbClr val="000000"/>
                </a:solidFill>
              </a:endParaRPr>
            </a:p>
          </p:txBody>
        </p:sp>
        <p:sp>
          <p:nvSpPr>
            <p:cNvPr id="104" name="Text Box 11"/>
            <p:cNvSpPr txBox="1">
              <a:spLocks noChangeArrowheads="1"/>
            </p:cNvSpPr>
            <p:nvPr/>
          </p:nvSpPr>
          <p:spPr bwMode="gray">
            <a:xfrm>
              <a:off x="1296" y="2044"/>
              <a:ext cx="223"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400" b="1">
                  <a:solidFill>
                    <a:srgbClr val="FFFFFF"/>
                  </a:solidFill>
                </a:rPr>
                <a:t>1</a:t>
              </a:r>
            </a:p>
          </p:txBody>
        </p:sp>
      </p:grpSp>
      <p:grpSp>
        <p:nvGrpSpPr>
          <p:cNvPr id="5" name="Group 12"/>
          <p:cNvGrpSpPr>
            <a:grpSpLocks/>
          </p:cNvGrpSpPr>
          <p:nvPr/>
        </p:nvGrpSpPr>
        <p:grpSpPr bwMode="auto">
          <a:xfrm>
            <a:off x="2637805" y="2582254"/>
            <a:ext cx="5105400" cy="555625"/>
            <a:chOff x="1248" y="2640"/>
            <a:chExt cx="3216" cy="350"/>
          </a:xfrm>
        </p:grpSpPr>
        <p:sp>
          <p:nvSpPr>
            <p:cNvPr id="106" name="Line 13"/>
            <p:cNvSpPr>
              <a:spLocks noChangeShapeType="1"/>
            </p:cNvSpPr>
            <p:nvPr/>
          </p:nvSpPr>
          <p:spPr bwMode="gray">
            <a:xfrm>
              <a:off x="1440" y="2990"/>
              <a:ext cx="3024" cy="0"/>
            </a:xfrm>
            <a:prstGeom prst="line">
              <a:avLst/>
            </a:prstGeom>
            <a:noFill/>
            <a:ln w="25400">
              <a:solidFill>
                <a:srgbClr val="969696"/>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07" name="Rectangle 14"/>
            <p:cNvSpPr>
              <a:spLocks noChangeArrowheads="1"/>
            </p:cNvSpPr>
            <p:nvPr/>
          </p:nvSpPr>
          <p:spPr bwMode="gray">
            <a:xfrm rot="3419336">
              <a:off x="1261" y="2627"/>
              <a:ext cx="302" cy="328"/>
            </a:xfrm>
            <a:prstGeom prst="rect">
              <a:avLst/>
            </a:prstGeom>
            <a:gradFill rotWithShape="1">
              <a:gsLst>
                <a:gs pos="0">
                  <a:srgbClr val="006699"/>
                </a:gs>
                <a:gs pos="100000">
                  <a:srgbClr val="006699">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006699"/>
              </a:extrusion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en-US"/>
            </a:p>
          </p:txBody>
        </p:sp>
        <p:sp>
          <p:nvSpPr>
            <p:cNvPr id="108" name="Text Box 15"/>
            <p:cNvSpPr txBox="1">
              <a:spLocks noChangeArrowheads="1"/>
            </p:cNvSpPr>
            <p:nvPr/>
          </p:nvSpPr>
          <p:spPr bwMode="gray">
            <a:xfrm>
              <a:off x="2256" y="2682"/>
              <a:ext cx="1586" cy="2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a:r>
                <a:rPr lang="ru-RU" sz="2400" dirty="0" smtClean="0">
                  <a:solidFill>
                    <a:srgbClr val="000000"/>
                  </a:solidFill>
                </a:rPr>
                <a:t>Семейный кодекс</a:t>
              </a:r>
              <a:endParaRPr lang="en-US" sz="2400" dirty="0">
                <a:solidFill>
                  <a:srgbClr val="000000"/>
                </a:solidFill>
              </a:endParaRPr>
            </a:p>
          </p:txBody>
        </p:sp>
        <p:sp>
          <p:nvSpPr>
            <p:cNvPr id="109" name="Text Box 16"/>
            <p:cNvSpPr txBox="1">
              <a:spLocks noChangeArrowheads="1"/>
            </p:cNvSpPr>
            <p:nvPr/>
          </p:nvSpPr>
          <p:spPr bwMode="gray">
            <a:xfrm>
              <a:off x="1296" y="2654"/>
              <a:ext cx="223"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400" b="1">
                  <a:solidFill>
                    <a:srgbClr val="FFFFFF"/>
                  </a:solidFill>
                </a:rPr>
                <a:t>2</a:t>
              </a:r>
            </a:p>
          </p:txBody>
        </p:sp>
      </p:grpSp>
      <p:grpSp>
        <p:nvGrpSpPr>
          <p:cNvPr id="6" name="Group 17"/>
          <p:cNvGrpSpPr>
            <a:grpSpLocks/>
          </p:cNvGrpSpPr>
          <p:nvPr/>
        </p:nvGrpSpPr>
        <p:grpSpPr bwMode="auto">
          <a:xfrm>
            <a:off x="2637805" y="3420454"/>
            <a:ext cx="5210175" cy="555625"/>
            <a:chOff x="1248" y="3230"/>
            <a:chExt cx="3282" cy="350"/>
          </a:xfrm>
        </p:grpSpPr>
        <p:sp>
          <p:nvSpPr>
            <p:cNvPr id="111" name="Line 18"/>
            <p:cNvSpPr>
              <a:spLocks noChangeShapeType="1"/>
            </p:cNvSpPr>
            <p:nvPr/>
          </p:nvSpPr>
          <p:spPr bwMode="gray">
            <a:xfrm>
              <a:off x="1441" y="3579"/>
              <a:ext cx="3023" cy="1"/>
            </a:xfrm>
            <a:prstGeom prst="line">
              <a:avLst/>
            </a:prstGeom>
            <a:noFill/>
            <a:ln w="25400">
              <a:solidFill>
                <a:srgbClr val="969696"/>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12" name="Rectangle 19"/>
            <p:cNvSpPr>
              <a:spLocks noChangeArrowheads="1"/>
            </p:cNvSpPr>
            <p:nvPr/>
          </p:nvSpPr>
          <p:spPr bwMode="gray">
            <a:xfrm rot="3419336">
              <a:off x="1261" y="3217"/>
              <a:ext cx="302" cy="328"/>
            </a:xfrm>
            <a:prstGeom prst="rect">
              <a:avLst/>
            </a:prstGeom>
            <a:gradFill rotWithShape="1">
              <a:gsLst>
                <a:gs pos="0">
                  <a:srgbClr val="FF9933"/>
                </a:gs>
                <a:gs pos="100000">
                  <a:srgbClr val="FF9933">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FF9933"/>
              </a:extrusion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en-US"/>
            </a:p>
          </p:txBody>
        </p:sp>
        <p:sp>
          <p:nvSpPr>
            <p:cNvPr id="113" name="Text Box 20"/>
            <p:cNvSpPr txBox="1">
              <a:spLocks noChangeArrowheads="1"/>
            </p:cNvSpPr>
            <p:nvPr/>
          </p:nvSpPr>
          <p:spPr bwMode="gray">
            <a:xfrm>
              <a:off x="2256" y="3272"/>
              <a:ext cx="2274" cy="29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a:r>
                <a:rPr lang="ru-RU" sz="2400" dirty="0" smtClean="0">
                  <a:solidFill>
                    <a:srgbClr val="000000"/>
                  </a:solidFill>
                </a:rPr>
                <a:t>Закон об Образовании РФ</a:t>
              </a:r>
              <a:endParaRPr lang="en-US" sz="2400" dirty="0">
                <a:solidFill>
                  <a:srgbClr val="000000"/>
                </a:solidFill>
              </a:endParaRPr>
            </a:p>
          </p:txBody>
        </p:sp>
        <p:sp>
          <p:nvSpPr>
            <p:cNvPr id="114" name="Text Box 21"/>
            <p:cNvSpPr txBox="1">
              <a:spLocks noChangeArrowheads="1"/>
            </p:cNvSpPr>
            <p:nvPr/>
          </p:nvSpPr>
          <p:spPr bwMode="gray">
            <a:xfrm>
              <a:off x="1296" y="3244"/>
              <a:ext cx="223"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400" b="1">
                  <a:solidFill>
                    <a:srgbClr val="FFFFFF"/>
                  </a:solidFill>
                </a:rPr>
                <a:t>3</a:t>
              </a:r>
            </a:p>
          </p:txBody>
        </p:sp>
      </p:grpSp>
      <p:grpSp>
        <p:nvGrpSpPr>
          <p:cNvPr id="7" name="Group 22"/>
          <p:cNvGrpSpPr>
            <a:grpSpLocks/>
          </p:cNvGrpSpPr>
          <p:nvPr/>
        </p:nvGrpSpPr>
        <p:grpSpPr bwMode="auto">
          <a:xfrm>
            <a:off x="2637805" y="4941282"/>
            <a:ext cx="5105402" cy="830263"/>
            <a:chOff x="1248" y="3118"/>
            <a:chExt cx="3216" cy="523"/>
          </a:xfrm>
        </p:grpSpPr>
        <p:sp>
          <p:nvSpPr>
            <p:cNvPr id="116" name="Line 23"/>
            <p:cNvSpPr>
              <a:spLocks noChangeShapeType="1"/>
            </p:cNvSpPr>
            <p:nvPr/>
          </p:nvSpPr>
          <p:spPr bwMode="gray">
            <a:xfrm>
              <a:off x="1440" y="3580"/>
              <a:ext cx="3024" cy="0"/>
            </a:xfrm>
            <a:prstGeom prst="line">
              <a:avLst/>
            </a:prstGeom>
            <a:noFill/>
            <a:ln w="25400">
              <a:solidFill>
                <a:srgbClr val="969696"/>
              </a:solidFill>
              <a:prstDash val="sysDot"/>
              <a:round/>
              <a:headEnd/>
              <a:tailEnd type="oval"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117" name="Rectangle 24"/>
            <p:cNvSpPr>
              <a:spLocks noChangeArrowheads="1"/>
            </p:cNvSpPr>
            <p:nvPr/>
          </p:nvSpPr>
          <p:spPr bwMode="gray">
            <a:xfrm rot="3419336">
              <a:off x="1261" y="3217"/>
              <a:ext cx="302" cy="328"/>
            </a:xfrm>
            <a:prstGeom prst="rect">
              <a:avLst/>
            </a:prstGeom>
            <a:gradFill rotWithShape="1">
              <a:gsLst>
                <a:gs pos="0">
                  <a:srgbClr val="990099"/>
                </a:gs>
                <a:gs pos="100000">
                  <a:srgbClr val="990099">
                    <a:gamma/>
                    <a:shade val="46275"/>
                    <a:invGamma/>
                  </a:srgb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rgbClr val="990099"/>
              </a:extrusionClr>
            </a:sp3d>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flatTx/>
            </a:bodyPr>
            <a:lstStyle/>
            <a:p>
              <a:endParaRPr lang="en-US"/>
            </a:p>
          </p:txBody>
        </p:sp>
        <p:sp>
          <p:nvSpPr>
            <p:cNvPr id="118" name="Text Box 25"/>
            <p:cNvSpPr txBox="1">
              <a:spLocks noChangeArrowheads="1"/>
            </p:cNvSpPr>
            <p:nvPr/>
          </p:nvSpPr>
          <p:spPr bwMode="gray">
            <a:xfrm>
              <a:off x="2285" y="3118"/>
              <a:ext cx="1870" cy="5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algn="l"/>
              <a:r>
                <a:rPr lang="ru-RU" sz="2400" dirty="0" smtClean="0">
                  <a:solidFill>
                    <a:srgbClr val="000000"/>
                  </a:solidFill>
                </a:rPr>
                <a:t>ЛА образовательной </a:t>
              </a:r>
            </a:p>
            <a:p>
              <a:pPr algn="l"/>
              <a:r>
                <a:rPr lang="ru-RU" sz="2400" dirty="0" smtClean="0">
                  <a:solidFill>
                    <a:srgbClr val="000000"/>
                  </a:solidFill>
                </a:rPr>
                <a:t>организации</a:t>
              </a:r>
              <a:endParaRPr lang="en-US" sz="2400" dirty="0">
                <a:solidFill>
                  <a:srgbClr val="000000"/>
                </a:solidFill>
              </a:endParaRPr>
            </a:p>
          </p:txBody>
        </p:sp>
        <p:sp>
          <p:nvSpPr>
            <p:cNvPr id="119" name="Text Box 26"/>
            <p:cNvSpPr txBox="1">
              <a:spLocks noChangeArrowheads="1"/>
            </p:cNvSpPr>
            <p:nvPr/>
          </p:nvSpPr>
          <p:spPr bwMode="gray">
            <a:xfrm>
              <a:off x="1296" y="3244"/>
              <a:ext cx="223" cy="2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r>
                <a:rPr lang="en-US" sz="2400" b="1">
                  <a:solidFill>
                    <a:srgbClr val="FFFFFF"/>
                  </a:solidFill>
                </a:rPr>
                <a:t>5</a:t>
              </a:r>
            </a:p>
          </p:txBody>
        </p:sp>
      </p:grpSp>
      <p:sp>
        <p:nvSpPr>
          <p:cNvPr id="28" name="Номер слайда 27"/>
          <p:cNvSpPr>
            <a:spLocks noGrp="1"/>
          </p:cNvSpPr>
          <p:nvPr>
            <p:ph type="sldNum" sz="quarter" idx="12"/>
          </p:nvPr>
        </p:nvSpPr>
        <p:spPr/>
        <p:txBody>
          <a:bodyPr/>
          <a:lstStyle/>
          <a:p>
            <a:fld id="{725C68B6-61C2-468F-89AB-4B9F7531AA68}" type="slidenum">
              <a:rPr lang="ru-RU" smtClean="0"/>
              <a:pPr/>
              <a:t>2</a:t>
            </a:fld>
            <a:endParaRPr lang="ru-RU"/>
          </a:p>
        </p:txBody>
      </p:sp>
    </p:spTree>
    <p:extLst>
      <p:ext uri="{BB962C8B-B14F-4D97-AF65-F5344CB8AC3E}">
        <p14:creationId xmlns:p14="http://schemas.microsoft.com/office/powerpoint/2010/main" xmlns="" val="40545648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260648"/>
            <a:ext cx="6480720" cy="1047221"/>
          </a:xfrm>
        </p:spPr>
        <p:txBody>
          <a:bodyPr>
            <a:normAutofit/>
          </a:bodyPr>
          <a:lstStyle/>
          <a:p>
            <a:r>
              <a:rPr lang="ru-RU" sz="2800" dirty="0" smtClean="0"/>
              <a:t>«</a:t>
            </a:r>
            <a:r>
              <a:rPr lang="ru-RU" sz="2800" b="1" dirty="0" smtClean="0"/>
              <a:t>Положение о постановке учащихся и семей на </a:t>
            </a:r>
            <a:r>
              <a:rPr lang="ru-RU" sz="2800" b="1" dirty="0" err="1" smtClean="0"/>
              <a:t>внутришкольный</a:t>
            </a:r>
            <a:r>
              <a:rPr lang="ru-RU" sz="2800" b="1" dirty="0" smtClean="0"/>
              <a:t> учет».</a:t>
            </a:r>
            <a:endParaRPr lang="ru-RU" sz="2800" dirty="0"/>
          </a:p>
        </p:txBody>
      </p:sp>
      <p:sp>
        <p:nvSpPr>
          <p:cNvPr id="3" name="Содержимое 2"/>
          <p:cNvSpPr>
            <a:spLocks noGrp="1"/>
          </p:cNvSpPr>
          <p:nvPr>
            <p:ph idx="1"/>
          </p:nvPr>
        </p:nvSpPr>
        <p:spPr>
          <a:xfrm>
            <a:off x="1331641" y="1270000"/>
            <a:ext cx="6552728" cy="5399360"/>
          </a:xfrm>
        </p:spPr>
        <p:txBody>
          <a:bodyPr>
            <a:normAutofit fontScale="32500" lnSpcReduction="20000"/>
          </a:bodyPr>
          <a:lstStyle/>
          <a:p>
            <a:pPr>
              <a:buNone/>
            </a:pPr>
            <a:r>
              <a:rPr lang="ru-RU" sz="3700" b="1" dirty="0" smtClean="0"/>
              <a:t>Основания для постановки на </a:t>
            </a:r>
            <a:r>
              <a:rPr lang="ru-RU" sz="3700" b="1" dirty="0" err="1" smtClean="0"/>
              <a:t>внутришкольный</a:t>
            </a:r>
            <a:r>
              <a:rPr lang="ru-RU" sz="3700" b="1" dirty="0" smtClean="0"/>
              <a:t> учёт несовершеннолетних</a:t>
            </a:r>
          </a:p>
          <a:p>
            <a:pPr>
              <a:buNone/>
            </a:pPr>
            <a:r>
              <a:rPr lang="ru-RU" sz="3700" dirty="0" smtClean="0"/>
              <a:t> Непосещение или систематические пропуски занятий без уважительных причин.</a:t>
            </a:r>
          </a:p>
          <a:p>
            <a:pPr>
              <a:buNone/>
            </a:pPr>
            <a:r>
              <a:rPr lang="ru-RU" sz="3700" dirty="0" smtClean="0"/>
              <a:t> Неуспеваемость учащегося по учебным предметам.</a:t>
            </a:r>
          </a:p>
          <a:p>
            <a:pPr>
              <a:buNone/>
            </a:pPr>
            <a:r>
              <a:rPr lang="ru-RU" sz="3700" dirty="0" smtClean="0"/>
              <a:t>Социально-опасное положение:</a:t>
            </a:r>
          </a:p>
          <a:p>
            <a:pPr>
              <a:buNone/>
            </a:pPr>
            <a:r>
              <a:rPr lang="ru-RU" sz="3700" dirty="0" smtClean="0"/>
              <a:t> Употребление </a:t>
            </a:r>
            <a:r>
              <a:rPr lang="ru-RU" sz="3700" dirty="0" err="1" smtClean="0"/>
              <a:t>психоактивных</a:t>
            </a:r>
            <a:r>
              <a:rPr lang="ru-RU" sz="3700" dirty="0" smtClean="0"/>
              <a:t> и токсических веществ, наркотических средств, спиртных напитков, курение (многие дети не стесняются говорить о то, что они курят)</a:t>
            </a:r>
          </a:p>
          <a:p>
            <a:pPr>
              <a:buNone/>
            </a:pPr>
            <a:r>
              <a:rPr lang="ru-RU" sz="3700" dirty="0" smtClean="0"/>
              <a:t> Участие в неформальных объединениях и организациях антиобщественной направленности.</a:t>
            </a:r>
          </a:p>
          <a:p>
            <a:pPr>
              <a:buNone/>
            </a:pPr>
            <a:r>
              <a:rPr lang="ru-RU" sz="3700" dirty="0" smtClean="0"/>
              <a:t>Совершение правонарушения до достижения возраста, с которого наступает уголовная ответственность.</a:t>
            </a:r>
          </a:p>
          <a:p>
            <a:pPr>
              <a:buNone/>
            </a:pPr>
            <a:r>
              <a:rPr lang="ru-RU" sz="3700" dirty="0" smtClean="0"/>
              <a:t>Систематическое нарушение внутреннего распорядка школы (систематическое невыполнение </a:t>
            </a:r>
            <a:r>
              <a:rPr lang="ru-RU" sz="3700" dirty="0" err="1" smtClean="0"/>
              <a:t>д</a:t>
            </a:r>
            <a:r>
              <a:rPr lang="ru-RU" sz="3700" dirty="0" smtClean="0"/>
              <a:t>/</a:t>
            </a:r>
            <a:r>
              <a:rPr lang="ru-RU" sz="3700" dirty="0" err="1" smtClean="0"/>
              <a:t>з</a:t>
            </a:r>
            <a:r>
              <a:rPr lang="ru-RU" sz="3700" dirty="0" smtClean="0"/>
              <a:t>, отказ от работы на уроке, постоянное отсутствие учебника, тетради, разговоры на уроках и др.).</a:t>
            </a:r>
          </a:p>
          <a:p>
            <a:pPr>
              <a:buNone/>
            </a:pPr>
            <a:r>
              <a:rPr lang="ru-RU" sz="3700" dirty="0" smtClean="0"/>
              <a:t>Систематическое нарушение дисциплины в школе (драки, грубость, сквернословие и др.) и Устава образовательного учреждения.</a:t>
            </a:r>
          </a:p>
          <a:p>
            <a:pPr>
              <a:buNone/>
            </a:pPr>
            <a:r>
              <a:rPr lang="ru-RU" sz="3700" b="1" dirty="0" smtClean="0"/>
              <a:t>4.2.</a:t>
            </a:r>
            <a:r>
              <a:rPr lang="ru-RU" sz="3700" dirty="0" smtClean="0"/>
              <a:t> </a:t>
            </a:r>
            <a:r>
              <a:rPr lang="ru-RU" sz="3700" b="1" dirty="0" smtClean="0"/>
              <a:t>Основания для постановки на </a:t>
            </a:r>
            <a:r>
              <a:rPr lang="ru-RU" sz="3700" b="1" dirty="0" err="1" smtClean="0"/>
              <a:t>внутришкольный</a:t>
            </a:r>
            <a:r>
              <a:rPr lang="ru-RU" sz="3700" b="1" dirty="0" smtClean="0"/>
              <a:t> учёт семьи, в которой родители  (законные представители):</a:t>
            </a:r>
          </a:p>
          <a:p>
            <a:pPr>
              <a:buNone/>
            </a:pPr>
            <a:r>
              <a:rPr lang="ru-RU" sz="3700" dirty="0" smtClean="0"/>
              <a:t>Не исполняют обязанностей по воспитанию, обучению и (или) содержанию своих детей.</a:t>
            </a:r>
          </a:p>
          <a:p>
            <a:pPr>
              <a:buNone/>
            </a:pPr>
            <a:r>
              <a:rPr lang="ru-RU" sz="3700" dirty="0" smtClean="0"/>
              <a:t>Злоупотребляют наркотиками и спиртными напитками; отрицательно влияют на  поведение несовершеннолетних,  вовлекают   их в противоправные действия (преступления, бродяжничество, попрошайничество, проституцию, распространение и употребление наркотиков, спиртных напитков т.д.).</a:t>
            </a:r>
          </a:p>
          <a:p>
            <a:pPr>
              <a:buNone/>
            </a:pPr>
            <a:r>
              <a:rPr lang="ru-RU" sz="3700" dirty="0" smtClean="0"/>
              <a:t> Допускают в отношении своих детей  жестокое обращение.</a:t>
            </a:r>
          </a:p>
          <a:p>
            <a:pPr>
              <a:buNone/>
            </a:pPr>
            <a:r>
              <a:rPr lang="ru-RU" sz="3700" smtClean="0"/>
              <a:t> </a:t>
            </a:r>
            <a:r>
              <a:rPr lang="ru-RU" sz="3700" dirty="0" smtClean="0"/>
              <a:t>Имеют детей, находящихся в социально опасном положении и  состоящих на учёте в образовательном учреждении.</a:t>
            </a:r>
          </a:p>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20</a:t>
            </a:fld>
            <a:endParaRPr lang="ru-R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21</a:t>
            </a:fld>
            <a:endParaRPr lang="ru-RU"/>
          </a:p>
        </p:txBody>
      </p:sp>
      <p:pic>
        <p:nvPicPr>
          <p:cNvPr id="9" name="Хочу быть таким, как телевизор.mp4">
            <a:hlinkClick r:id="" action="ppaction://media"/>
          </p:cNvPr>
          <p:cNvPicPr>
            <a:picLocks noGrp="1" noRot="1" noChangeAspect="1"/>
          </p:cNvPicPr>
          <p:nvPr>
            <p:ph idx="1"/>
            <a:videoFile r:link="rId1"/>
          </p:nvPr>
        </p:nvPicPr>
        <p:blipFill>
          <a:blip r:embed="rId3" cstate="print"/>
          <a:stretch>
            <a:fillRect/>
          </a:stretch>
        </p:blipFill>
        <p:spPr>
          <a:xfrm>
            <a:off x="3048000" y="2579688"/>
            <a:ext cx="3048000" cy="2286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22222"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video fullScrn="1">
              <p:cMediaNode>
                <p:cTn id="7" fill="hold" display="0">
                  <p:stCondLst>
                    <p:cond delay="indefinite"/>
                  </p:stCondLst>
                  <p:endCondLst>
                    <p:cond evt="onNext" delay="0">
                      <p:tgtEl>
                        <p:sldTgt/>
                      </p:tgtEl>
                    </p:cond>
                    <p:cond evt="onPrev" delay="0">
                      <p:tgtEl>
                        <p:sldTgt/>
                      </p:tgtEl>
                    </p:cond>
                  </p:endCondLst>
                </p:cTn>
                <p:tgtEl>
                  <p:spTgt spid="9"/>
                </p:tgtEl>
              </p:cMediaNode>
            </p:video>
            <p:seq concurrent="1" nextAc="seek">
              <p:cTn id="8" restart="whenNotActive" fill="hold" evtFilter="cancelBubble" nodeType="interactiveSeq">
                <p:stCondLst>
                  <p:cond evt="onClick" delay="0">
                    <p:tgtEl>
                      <p:spTgt spid="9"/>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9"/>
                                        </p:tgtEl>
                                      </p:cBhvr>
                                    </p:cmd>
                                  </p:childTnLst>
                                </p:cTn>
                              </p:par>
                            </p:childTnLst>
                          </p:cTn>
                        </p:par>
                      </p:childTnLst>
                    </p:cTn>
                  </p:par>
                </p:childTnLst>
              </p:cTn>
              <p:nextCondLst>
                <p:cond evt="onClick" delay="0">
                  <p:tgtEl>
                    <p:spTgt spid="9"/>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620688"/>
            <a:ext cx="6696744" cy="1047221"/>
          </a:xfrm>
        </p:spPr>
        <p:txBody>
          <a:bodyPr>
            <a:normAutofit fontScale="90000"/>
          </a:bodyPr>
          <a:lstStyle/>
          <a:p>
            <a:pPr algn="ctr"/>
            <a:r>
              <a:rPr lang="ru-RU" b="1" dirty="0" smtClean="0"/>
              <a:t>Конституция </a:t>
            </a:r>
            <a:br>
              <a:rPr lang="ru-RU" b="1" dirty="0" smtClean="0"/>
            </a:br>
            <a:r>
              <a:rPr lang="ru-RU" b="1" dirty="0" smtClean="0"/>
              <a:t>Российской Федерации</a:t>
            </a:r>
            <a:r>
              <a:rPr lang="ru-RU" dirty="0" smtClean="0"/>
              <a:t/>
            </a:r>
            <a:br>
              <a:rPr lang="ru-RU" dirty="0" smtClean="0"/>
            </a:br>
            <a:r>
              <a:rPr lang="ru-RU" sz="2800" dirty="0" smtClean="0"/>
              <a:t>(принята всенародным голосованием 12 декабря 1993 г.)</a:t>
            </a:r>
            <a:endParaRPr lang="ru-RU" dirty="0"/>
          </a:p>
        </p:txBody>
      </p:sp>
      <p:sp>
        <p:nvSpPr>
          <p:cNvPr id="3" name="Содержимое 2"/>
          <p:cNvSpPr>
            <a:spLocks noGrp="1"/>
          </p:cNvSpPr>
          <p:nvPr>
            <p:ph idx="1"/>
          </p:nvPr>
        </p:nvSpPr>
        <p:spPr>
          <a:xfrm>
            <a:off x="1403648" y="2636913"/>
            <a:ext cx="6552728" cy="2592288"/>
          </a:xfrm>
        </p:spPr>
        <p:txBody>
          <a:bodyPr>
            <a:normAutofit fontScale="77500" lnSpcReduction="20000"/>
          </a:bodyPr>
          <a:lstStyle/>
          <a:p>
            <a:r>
              <a:rPr lang="ru-RU" dirty="0" smtClean="0"/>
              <a:t>Ст. 38 п. 2</a:t>
            </a:r>
          </a:p>
          <a:p>
            <a:r>
              <a:rPr lang="ru-RU" dirty="0" smtClean="0"/>
              <a:t>Забота о детях, их </a:t>
            </a:r>
            <a:r>
              <a:rPr lang="ru-RU" dirty="0" smtClean="0"/>
              <a:t>воспитании </a:t>
            </a:r>
            <a:r>
              <a:rPr lang="ru-RU" dirty="0" smtClean="0"/>
              <a:t>– </a:t>
            </a:r>
            <a:r>
              <a:rPr lang="ru-RU" b="1" dirty="0" smtClean="0"/>
              <a:t>равное </a:t>
            </a:r>
            <a:r>
              <a:rPr lang="ru-RU" dirty="0" smtClean="0"/>
              <a:t>право и обязанность родителей.</a:t>
            </a:r>
          </a:p>
          <a:p>
            <a:r>
              <a:rPr lang="ru-RU" dirty="0" smtClean="0"/>
              <a:t>Ст. 43 п. 4</a:t>
            </a:r>
          </a:p>
          <a:p>
            <a:r>
              <a:rPr lang="ru-RU" dirty="0" smtClean="0"/>
              <a:t>Основное общее образование обязательно. Родители или лица, их заменяющие, обеспечивают получение детьми основного общего образования.</a:t>
            </a:r>
            <a:br>
              <a:rPr lang="ru-RU" dirty="0" smtClean="0"/>
            </a:br>
            <a:r>
              <a:rPr lang="ru-RU" dirty="0" smtClean="0"/>
              <a:t/>
            </a:r>
            <a:br>
              <a:rPr lang="ru-RU" dirty="0" smtClean="0"/>
            </a:b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3</a:t>
            </a:fld>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620688"/>
            <a:ext cx="6552728" cy="1047221"/>
          </a:xfrm>
        </p:spPr>
        <p:txBody>
          <a:bodyPr>
            <a:normAutofit fontScale="90000"/>
          </a:bodyPr>
          <a:lstStyle/>
          <a:p>
            <a:pPr algn="ctr"/>
            <a:r>
              <a:rPr lang="ru-RU" b="1" dirty="0" smtClean="0"/>
              <a:t>Семейный кодекс РФ</a:t>
            </a:r>
            <a:r>
              <a:rPr lang="ru-RU" dirty="0" smtClean="0"/>
              <a:t/>
            </a:r>
            <a:br>
              <a:rPr lang="ru-RU" dirty="0" smtClean="0"/>
            </a:br>
            <a:r>
              <a:rPr lang="ru-RU" b="1" dirty="0" smtClean="0"/>
              <a:t> </a:t>
            </a:r>
            <a:r>
              <a:rPr lang="ru-RU" sz="2200" dirty="0" smtClean="0"/>
              <a:t>от 29.12.1995 N 223-ФЗ (ред. от 30.12.2015)</a:t>
            </a:r>
            <a:br>
              <a:rPr lang="ru-RU" sz="2200" dirty="0" smtClean="0"/>
            </a:br>
            <a:endParaRPr lang="ru-RU" sz="2200" dirty="0"/>
          </a:p>
        </p:txBody>
      </p:sp>
      <p:sp>
        <p:nvSpPr>
          <p:cNvPr id="3" name="Содержимое 2"/>
          <p:cNvSpPr>
            <a:spLocks noGrp="1"/>
          </p:cNvSpPr>
          <p:nvPr>
            <p:ph idx="1"/>
          </p:nvPr>
        </p:nvSpPr>
        <p:spPr>
          <a:xfrm>
            <a:off x="1331640" y="1556792"/>
            <a:ext cx="6480720" cy="4906963"/>
          </a:xfrm>
        </p:spPr>
        <p:txBody>
          <a:bodyPr>
            <a:normAutofit lnSpcReduction="10000"/>
          </a:bodyPr>
          <a:lstStyle/>
          <a:p>
            <a:r>
              <a:rPr lang="ru-RU" sz="1900" b="1" dirty="0" smtClean="0">
                <a:effectLst>
                  <a:outerShdw blurRad="38100" dist="38100" dir="2700000" algn="tl">
                    <a:srgbClr val="000000">
                      <a:alpha val="43137"/>
                    </a:srgbClr>
                  </a:outerShdw>
                </a:effectLst>
              </a:rPr>
              <a:t>Ст. 61 п. 1</a:t>
            </a:r>
          </a:p>
          <a:p>
            <a:pPr>
              <a:buNone/>
            </a:pPr>
            <a:r>
              <a:rPr lang="ru-RU" sz="1900" dirty="0" smtClean="0"/>
              <a:t>    Родители имеют равные права и несут равные обязанности в отношении своих детей (родительские права).</a:t>
            </a:r>
          </a:p>
          <a:p>
            <a:r>
              <a:rPr lang="ru-RU" sz="1900" b="1" dirty="0" smtClean="0">
                <a:effectLst>
                  <a:outerShdw blurRad="38100" dist="38100" dir="2700000" algn="tl">
                    <a:srgbClr val="000000">
                      <a:alpha val="43137"/>
                    </a:srgbClr>
                  </a:outerShdw>
                </a:effectLst>
              </a:rPr>
              <a:t>Ст. 63</a:t>
            </a:r>
          </a:p>
          <a:p>
            <a:pPr marL="457200" indent="-457200">
              <a:buFont typeface="+mj-lt"/>
              <a:buAutoNum type="arabicPeriod"/>
            </a:pPr>
            <a:r>
              <a:rPr lang="ru-RU" sz="1900" dirty="0" smtClean="0"/>
              <a:t>Родители имеют право и </a:t>
            </a:r>
            <a:r>
              <a:rPr lang="ru-RU" sz="1900" b="1" dirty="0" smtClean="0"/>
              <a:t>обязаны</a:t>
            </a:r>
            <a:r>
              <a:rPr lang="ru-RU" sz="1900" dirty="0" smtClean="0"/>
              <a:t> воспитывать своих детей. Родители </a:t>
            </a:r>
            <a:r>
              <a:rPr lang="ru-RU" sz="1900" b="1" dirty="0" smtClean="0"/>
              <a:t>несут ответственность за воспитание </a:t>
            </a:r>
            <a:r>
              <a:rPr lang="ru-RU" sz="1900" dirty="0" smtClean="0"/>
              <a:t>и развитие своих детей. Они обязаны заботиться о здоровье, физическом, психическом, духовном и нравственном развитии своих детей. Родители </a:t>
            </a:r>
            <a:r>
              <a:rPr lang="ru-RU" sz="1900" b="1" dirty="0" smtClean="0"/>
              <a:t>имеют преимущественное право </a:t>
            </a:r>
            <a:r>
              <a:rPr lang="ru-RU" sz="1900" dirty="0" smtClean="0"/>
              <a:t>на обучение и воспитание своих детей перед всеми другими лицами.</a:t>
            </a:r>
          </a:p>
          <a:p>
            <a:pPr marL="457200" indent="-457200">
              <a:buFont typeface="+mj-lt"/>
              <a:buAutoNum type="arabicPeriod"/>
            </a:pPr>
            <a:r>
              <a:rPr lang="ru-RU" sz="1900" dirty="0" smtClean="0"/>
              <a:t> </a:t>
            </a:r>
            <a:r>
              <a:rPr lang="ru-RU" sz="1900" dirty="0" smtClean="0"/>
              <a:t>Родители обязаны обеспечить получение детьми общего образования. Родители имеют право выбора образовательной организации, формы получения детьми образования и формы их обучения с учетом мнения детей до получения ими основного общего образования.</a:t>
            </a:r>
          </a:p>
          <a:p>
            <a:pPr marL="457200" indent="-457200">
              <a:buAutoNum type="arabicPeriod"/>
            </a:pPr>
            <a:endParaRPr lang="ru-RU" sz="1900" dirty="0" smtClean="0"/>
          </a:p>
          <a:p>
            <a:pPr>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4</a:t>
            </a:fld>
            <a:endParaRPr lang="ru-RU"/>
          </a:p>
        </p:txBody>
      </p:sp>
      <p:pic>
        <p:nvPicPr>
          <p:cNvPr id="7" name="Взрослые дети (online-video-cutter.com).mp4">
            <a:hlinkClick r:id="" action="ppaction://media"/>
          </p:cNvPr>
          <p:cNvPicPr>
            <a:picLocks noRot="1" noChangeAspect="1"/>
          </p:cNvPicPr>
          <p:nvPr>
            <a:videoFile r:link="rId1"/>
          </p:nvPr>
        </p:nvPicPr>
        <p:blipFill>
          <a:blip r:embed="rId4" cstate="print"/>
          <a:stretch>
            <a:fillRect/>
          </a:stretch>
        </p:blipFill>
        <p:spPr>
          <a:xfrm>
            <a:off x="251520" y="5373216"/>
            <a:ext cx="1344149" cy="1008112"/>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7"/>
                                        </p:tgtEl>
                                      </p:cBhvr>
                                    </p:cmd>
                                  </p:childTnLst>
                                </p:cTn>
                              </p:par>
                            </p:childTnLst>
                          </p:cTn>
                        </p:par>
                      </p:childTnLst>
                    </p:cTn>
                  </p:par>
                </p:childTnLst>
              </p:cTn>
              <p:nextCondLst>
                <p:cond evt="onClick" delay="0">
                  <p:tgtEl>
                    <p:spTgt spid="7"/>
                  </p:tgtEl>
                </p:cond>
              </p:nextCondLst>
            </p:seq>
            <p:video fullScrn="1">
              <p:cMediaNode>
                <p:cTn id="7" fill="hold" display="0">
                  <p:stCondLst>
                    <p:cond delay="indefinite"/>
                  </p:stCondLst>
                  <p:endCondLst>
                    <p:cond evt="onNext" delay="0">
                      <p:tgtEl>
                        <p:sldTgt/>
                      </p:tgtEl>
                    </p:cond>
                    <p:cond evt="onPrev" delay="0">
                      <p:tgtEl>
                        <p:sldTgt/>
                      </p:tgtEl>
                    </p:cond>
                  </p:endCondLst>
                </p:cTn>
                <p:tgtEl>
                  <p:spTgt spid="7"/>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16632"/>
            <a:ext cx="6624736" cy="1047221"/>
          </a:xfrm>
        </p:spPr>
        <p:txBody>
          <a:bodyPr>
            <a:normAutofit fontScale="90000"/>
          </a:bodyPr>
          <a:lstStyle/>
          <a:p>
            <a:pPr algn="ctr"/>
            <a:r>
              <a:rPr lang="ru-RU" dirty="0" smtClean="0"/>
              <a:t/>
            </a:r>
            <a:br>
              <a:rPr lang="ru-RU" dirty="0" smtClean="0"/>
            </a:br>
            <a:r>
              <a:rPr lang="ru-RU" b="1" dirty="0" smtClean="0"/>
              <a:t>Закон об Образовании в РФ</a:t>
            </a:r>
            <a:br>
              <a:rPr lang="ru-RU" b="1" dirty="0" smtClean="0"/>
            </a:br>
            <a:r>
              <a:rPr lang="ru-RU" sz="2700" dirty="0" smtClean="0"/>
              <a:t>№ 273-ФЗ от 29.12.2012 г.</a:t>
            </a:r>
            <a:endParaRPr lang="ru-RU" sz="2700"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5</a:t>
            </a:fld>
            <a:endParaRPr lang="ru-RU"/>
          </a:p>
        </p:txBody>
      </p:sp>
      <p:pic>
        <p:nvPicPr>
          <p:cNvPr id="9" name="Разъяснение прав и обязанностей родители.mp4">
            <a:hlinkClick r:id="" action="ppaction://media"/>
          </p:cNvPr>
          <p:cNvPicPr>
            <a:picLocks noGrp="1" noRot="1" noChangeAspect="1"/>
          </p:cNvPicPr>
          <p:nvPr>
            <p:ph idx="1"/>
            <a:videoFile r:link="rId1"/>
          </p:nvPr>
        </p:nvPicPr>
        <p:blipFill>
          <a:blip r:embed="rId3" cstate="print"/>
          <a:stretch>
            <a:fillRect/>
          </a:stretch>
        </p:blipFill>
        <p:spPr>
          <a:xfrm>
            <a:off x="3048000" y="2579688"/>
            <a:ext cx="3048000" cy="2286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9"/>
                                        </p:tgtEl>
                                      </p:cBhvr>
                                    </p:cmd>
                                  </p:childTnLst>
                                </p:cTn>
                              </p:par>
                            </p:childTnLst>
                          </p:cTn>
                        </p:par>
                      </p:childTnLst>
                    </p:cTn>
                  </p:par>
                </p:childTnLst>
              </p:cTn>
              <p:nextCondLst>
                <p:cond evt="onClick" delay="0">
                  <p:tgtEl>
                    <p:spTgt spid="9"/>
                  </p:tgtEl>
                </p:cond>
              </p:nextCondLst>
            </p:seq>
            <p:video fullScrn="1">
              <p:cMediaNode>
                <p:cTn id="7" fill="hold" display="0">
                  <p:stCondLst>
                    <p:cond delay="indefinite"/>
                  </p:stCondLst>
                  <p:endCondLst>
                    <p:cond evt="onNext" delay="0">
                      <p:tgtEl>
                        <p:sldTgt/>
                      </p:tgtEl>
                    </p:cond>
                    <p:cond evt="onPrev" delay="0">
                      <p:tgtEl>
                        <p:sldTgt/>
                      </p:tgtEl>
                    </p:cond>
                  </p:endCondLst>
                </p:cTn>
                <p:tgtEl>
                  <p:spTgt spid="9"/>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16632"/>
            <a:ext cx="6624736" cy="1047221"/>
          </a:xfrm>
        </p:spPr>
        <p:txBody>
          <a:bodyPr>
            <a:normAutofit fontScale="90000"/>
          </a:bodyPr>
          <a:lstStyle/>
          <a:p>
            <a:pPr algn="ctr"/>
            <a:r>
              <a:rPr lang="ru-RU" dirty="0" smtClean="0"/>
              <a:t/>
            </a:r>
            <a:br>
              <a:rPr lang="ru-RU" dirty="0" smtClean="0"/>
            </a:br>
            <a:r>
              <a:rPr lang="ru-RU" b="1" dirty="0" smtClean="0"/>
              <a:t>Закон об Образовании в РФ</a:t>
            </a:r>
            <a:br>
              <a:rPr lang="ru-RU" b="1" dirty="0" smtClean="0"/>
            </a:br>
            <a:r>
              <a:rPr lang="ru-RU" sz="2700" dirty="0" smtClean="0"/>
              <a:t>№ 273-ФЗ от 29.12.2012 г.</a:t>
            </a:r>
            <a:endParaRPr lang="ru-RU" sz="2700" dirty="0"/>
          </a:p>
        </p:txBody>
      </p:sp>
      <p:sp>
        <p:nvSpPr>
          <p:cNvPr id="5" name="Содержимое 4"/>
          <p:cNvSpPr>
            <a:spLocks noGrp="1"/>
          </p:cNvSpPr>
          <p:nvPr>
            <p:ph idx="1"/>
          </p:nvPr>
        </p:nvSpPr>
        <p:spPr>
          <a:xfrm>
            <a:off x="1331641" y="1270000"/>
            <a:ext cx="6624736" cy="4906963"/>
          </a:xfrm>
        </p:spPr>
        <p:txBody>
          <a:bodyPr>
            <a:normAutofit fontScale="77500" lnSpcReduction="20000"/>
          </a:bodyPr>
          <a:lstStyle/>
          <a:p>
            <a:r>
              <a:rPr lang="ru-RU" dirty="0" smtClean="0"/>
              <a:t>Ст. 44</a:t>
            </a:r>
          </a:p>
          <a:p>
            <a:pPr marL="514350" indent="-514350">
              <a:buAutoNum type="arabicPeriod"/>
            </a:pPr>
            <a:r>
              <a:rPr lang="ru-RU" dirty="0" smtClean="0"/>
              <a:t>Родители (законные представители) несовершеннолетних обучающихся имеют преимущественное право на обучение и воспитание детей перед всеми другими лицами. Они </a:t>
            </a:r>
            <a:r>
              <a:rPr lang="ru-RU" b="1" dirty="0" smtClean="0"/>
              <a:t>обязаны заложить </a:t>
            </a:r>
            <a:r>
              <a:rPr lang="ru-RU" dirty="0" smtClean="0"/>
              <a:t>основы физического, нравственного и интеллектуального развития личности ребенка. </a:t>
            </a:r>
          </a:p>
          <a:p>
            <a:pPr marL="514350" indent="-514350">
              <a:buAutoNum type="arabicPeriod"/>
            </a:pPr>
            <a:r>
              <a:rPr lang="ru-RU" dirty="0" smtClean="0"/>
              <a:t>Органы государственной власти и органы местного самоуправления, образовательные организации </a:t>
            </a:r>
            <a:r>
              <a:rPr lang="ru-RU" b="1" dirty="0" smtClean="0"/>
              <a:t>оказывают помощь </a:t>
            </a:r>
            <a:r>
              <a:rPr lang="ru-RU" dirty="0" smtClean="0"/>
              <a:t>родителям (законным представителям) несовершеннолетних обучающихся в воспитании детей, охране и укреплении их физического и психического здоровья, развитии индивидуальных способностей и необходимой коррекции нарушений их развития.</a:t>
            </a:r>
            <a:br>
              <a:rPr lang="ru-RU" dirty="0" smtClean="0"/>
            </a:br>
            <a:r>
              <a:rPr lang="ru-RU" dirty="0" smtClean="0"/>
              <a:t/>
            </a:r>
            <a:br>
              <a:rPr lang="ru-RU" dirty="0" smtClean="0"/>
            </a:b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6</a:t>
            </a:fld>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1" y="133084"/>
            <a:ext cx="6696744" cy="1047221"/>
          </a:xfrm>
        </p:spPr>
        <p:txBody>
          <a:bodyPr/>
          <a:lstStyle/>
          <a:p>
            <a:pPr algn="ctr"/>
            <a:r>
              <a:rPr lang="ru-RU" b="1" dirty="0" smtClean="0"/>
              <a:t>Закон об Образовании в РФ</a:t>
            </a:r>
            <a:br>
              <a:rPr lang="ru-RU" b="1" dirty="0" smtClean="0"/>
            </a:br>
            <a:r>
              <a:rPr lang="ru-RU" sz="2700" dirty="0" smtClean="0"/>
              <a:t>№ 273-ФЗ от 29.12.2012 г.</a:t>
            </a:r>
            <a:endParaRPr lang="ru-RU" dirty="0"/>
          </a:p>
        </p:txBody>
      </p:sp>
      <p:sp>
        <p:nvSpPr>
          <p:cNvPr id="3" name="Содержимое 2"/>
          <p:cNvSpPr>
            <a:spLocks noGrp="1"/>
          </p:cNvSpPr>
          <p:nvPr>
            <p:ph idx="1"/>
          </p:nvPr>
        </p:nvSpPr>
        <p:spPr>
          <a:xfrm>
            <a:off x="1331641" y="1270000"/>
            <a:ext cx="6696744" cy="4906963"/>
          </a:xfrm>
        </p:spPr>
        <p:txBody>
          <a:bodyPr/>
          <a:lstStyle/>
          <a:p>
            <a:r>
              <a:rPr lang="ru-RU" dirty="0" smtClean="0"/>
              <a:t>Ст. 44 п. 3</a:t>
            </a:r>
          </a:p>
        </p:txBody>
      </p:sp>
      <p:sp>
        <p:nvSpPr>
          <p:cNvPr id="5" name="Прямоугольник 4"/>
          <p:cNvSpPr/>
          <p:nvPr/>
        </p:nvSpPr>
        <p:spPr>
          <a:xfrm>
            <a:off x="1331640" y="2132856"/>
            <a:ext cx="792088" cy="25202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П</a:t>
            </a:r>
          </a:p>
          <a:p>
            <a:pPr algn="ctr"/>
            <a:r>
              <a:rPr lang="ru-RU" b="1" dirty="0" smtClean="0">
                <a:solidFill>
                  <a:schemeClr val="tx1"/>
                </a:solidFill>
              </a:rPr>
              <a:t>Р</a:t>
            </a:r>
          </a:p>
          <a:p>
            <a:pPr algn="ctr"/>
            <a:r>
              <a:rPr lang="ru-RU" b="1" dirty="0" smtClean="0">
                <a:solidFill>
                  <a:schemeClr val="tx1"/>
                </a:solidFill>
              </a:rPr>
              <a:t>А</a:t>
            </a:r>
          </a:p>
          <a:p>
            <a:pPr algn="ctr"/>
            <a:r>
              <a:rPr lang="ru-RU" b="1" dirty="0" smtClean="0">
                <a:solidFill>
                  <a:schemeClr val="tx1"/>
                </a:solidFill>
              </a:rPr>
              <a:t>В</a:t>
            </a:r>
          </a:p>
          <a:p>
            <a:pPr algn="ctr"/>
            <a:r>
              <a:rPr lang="ru-RU" b="1" dirty="0" smtClean="0">
                <a:solidFill>
                  <a:schemeClr val="tx1"/>
                </a:solidFill>
              </a:rPr>
              <a:t>О</a:t>
            </a:r>
            <a:endParaRPr lang="ru-RU" b="1" dirty="0">
              <a:solidFill>
                <a:schemeClr val="tx1"/>
              </a:solidFill>
            </a:endParaRPr>
          </a:p>
        </p:txBody>
      </p:sp>
      <p:sp>
        <p:nvSpPr>
          <p:cNvPr id="7" name="Прямоугольник 6"/>
          <p:cNvSpPr/>
          <p:nvPr/>
        </p:nvSpPr>
        <p:spPr>
          <a:xfrm>
            <a:off x="5580112" y="3284984"/>
            <a:ext cx="1800200" cy="15841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smtClean="0">
              <a:solidFill>
                <a:schemeClr val="tx1"/>
              </a:solidFill>
            </a:endParaRPr>
          </a:p>
          <a:p>
            <a:pPr algn="ctr"/>
            <a:r>
              <a:rPr lang="ru-RU" b="1" dirty="0" smtClean="0">
                <a:solidFill>
                  <a:schemeClr val="tx1"/>
                </a:solidFill>
              </a:rPr>
              <a:t>Знакомство с:</a:t>
            </a:r>
          </a:p>
          <a:p>
            <a:pPr algn="ctr"/>
            <a:r>
              <a:rPr lang="ru-RU" dirty="0" smtClean="0">
                <a:solidFill>
                  <a:schemeClr val="tx1"/>
                </a:solidFill>
              </a:rPr>
              <a:t>содержанием</a:t>
            </a:r>
          </a:p>
          <a:p>
            <a:pPr algn="ctr"/>
            <a:r>
              <a:rPr lang="ru-RU" dirty="0" smtClean="0">
                <a:solidFill>
                  <a:schemeClr val="tx1"/>
                </a:solidFill>
              </a:rPr>
              <a:t>методами</a:t>
            </a:r>
          </a:p>
          <a:p>
            <a:pPr algn="ctr"/>
            <a:r>
              <a:rPr lang="ru-RU" dirty="0" smtClean="0">
                <a:solidFill>
                  <a:schemeClr val="tx1"/>
                </a:solidFill>
              </a:rPr>
              <a:t>технологиями  обучения,</a:t>
            </a:r>
          </a:p>
          <a:p>
            <a:pPr algn="ctr"/>
            <a:r>
              <a:rPr lang="ru-RU" dirty="0" smtClean="0">
                <a:solidFill>
                  <a:schemeClr val="tx1"/>
                </a:solidFill>
              </a:rPr>
              <a:t>оценками</a:t>
            </a:r>
          </a:p>
          <a:p>
            <a:pPr algn="ctr"/>
            <a:endParaRPr lang="ru-RU" dirty="0">
              <a:solidFill>
                <a:schemeClr val="tx1"/>
              </a:solidFill>
            </a:endParaRPr>
          </a:p>
        </p:txBody>
      </p:sp>
      <p:sp>
        <p:nvSpPr>
          <p:cNvPr id="8" name="Прямоугольник 7"/>
          <p:cNvSpPr/>
          <p:nvPr/>
        </p:nvSpPr>
        <p:spPr>
          <a:xfrm>
            <a:off x="2699792" y="1700808"/>
            <a:ext cx="2448272"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Форма образования и формы обучения</a:t>
            </a:r>
            <a:endParaRPr lang="ru-RU" dirty="0">
              <a:solidFill>
                <a:schemeClr val="tx1"/>
              </a:solidFill>
            </a:endParaRPr>
          </a:p>
        </p:txBody>
      </p:sp>
      <p:sp>
        <p:nvSpPr>
          <p:cNvPr id="9" name="Прямоугольник 8"/>
          <p:cNvSpPr/>
          <p:nvPr/>
        </p:nvSpPr>
        <p:spPr>
          <a:xfrm>
            <a:off x="2699792" y="2492896"/>
            <a:ext cx="2448272" cy="14401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Знакомство с:</a:t>
            </a:r>
          </a:p>
          <a:p>
            <a:pPr algn="ctr"/>
            <a:r>
              <a:rPr lang="ru-RU" dirty="0" smtClean="0">
                <a:solidFill>
                  <a:schemeClr val="tx1"/>
                </a:solidFill>
              </a:rPr>
              <a:t>Уставом ОО</a:t>
            </a:r>
          </a:p>
          <a:p>
            <a:pPr algn="ctr"/>
            <a:r>
              <a:rPr lang="ru-RU" dirty="0" smtClean="0">
                <a:solidFill>
                  <a:schemeClr val="tx1"/>
                </a:solidFill>
              </a:rPr>
              <a:t>Лицензией</a:t>
            </a:r>
          </a:p>
          <a:p>
            <a:pPr algn="ctr"/>
            <a:r>
              <a:rPr lang="ru-RU" dirty="0" err="1" smtClean="0">
                <a:solidFill>
                  <a:schemeClr val="tx1"/>
                </a:solidFill>
              </a:rPr>
              <a:t>Св-во</a:t>
            </a:r>
            <a:r>
              <a:rPr lang="ru-RU" dirty="0" smtClean="0">
                <a:solidFill>
                  <a:schemeClr val="tx1"/>
                </a:solidFill>
              </a:rPr>
              <a:t> об аккредитации</a:t>
            </a:r>
          </a:p>
          <a:p>
            <a:pPr algn="ctr"/>
            <a:r>
              <a:rPr lang="ru-RU" dirty="0" smtClean="0">
                <a:solidFill>
                  <a:schemeClr val="tx1"/>
                </a:solidFill>
              </a:rPr>
              <a:t>Другими ЛА ОО</a:t>
            </a:r>
            <a:endParaRPr lang="ru-RU" dirty="0">
              <a:solidFill>
                <a:schemeClr val="tx1"/>
              </a:solidFill>
            </a:endParaRPr>
          </a:p>
        </p:txBody>
      </p:sp>
      <p:sp>
        <p:nvSpPr>
          <p:cNvPr id="10" name="Прямоугольник 9"/>
          <p:cNvSpPr/>
          <p:nvPr/>
        </p:nvSpPr>
        <p:spPr>
          <a:xfrm>
            <a:off x="5508104" y="1916832"/>
            <a:ext cx="1800200"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Семейное образование</a:t>
            </a:r>
            <a:endParaRPr lang="ru-RU" dirty="0">
              <a:solidFill>
                <a:schemeClr val="tx1"/>
              </a:solidFill>
            </a:endParaRPr>
          </a:p>
        </p:txBody>
      </p:sp>
      <p:sp>
        <p:nvSpPr>
          <p:cNvPr id="11" name="Прямоугольник 10"/>
          <p:cNvSpPr/>
          <p:nvPr/>
        </p:nvSpPr>
        <p:spPr>
          <a:xfrm>
            <a:off x="2699792" y="4293096"/>
            <a:ext cx="2664296" cy="4320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Защищать права и интересы обучающихся</a:t>
            </a:r>
            <a:endParaRPr lang="ru-RU" dirty="0">
              <a:solidFill>
                <a:schemeClr val="tx1"/>
              </a:solidFill>
            </a:endParaRPr>
          </a:p>
        </p:txBody>
      </p:sp>
      <p:sp>
        <p:nvSpPr>
          <p:cNvPr id="12" name="Прямоугольник 11"/>
          <p:cNvSpPr/>
          <p:nvPr/>
        </p:nvSpPr>
        <p:spPr>
          <a:xfrm>
            <a:off x="2843808" y="5229200"/>
            <a:ext cx="2664296"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Присутствовать при обследовании на ПМПК </a:t>
            </a:r>
            <a:endParaRPr lang="ru-RU" dirty="0">
              <a:solidFill>
                <a:schemeClr val="tx1"/>
              </a:solidFill>
            </a:endParaRPr>
          </a:p>
        </p:txBody>
      </p:sp>
      <p:cxnSp>
        <p:nvCxnSpPr>
          <p:cNvPr id="14" name="Прямая со стрелкой 13"/>
          <p:cNvCxnSpPr>
            <a:endCxn id="8" idx="1"/>
          </p:cNvCxnSpPr>
          <p:nvPr/>
        </p:nvCxnSpPr>
        <p:spPr>
          <a:xfrm flipV="1">
            <a:off x="2123728" y="1952836"/>
            <a:ext cx="576064" cy="6120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a:endCxn id="10" idx="1"/>
          </p:cNvCxnSpPr>
          <p:nvPr/>
        </p:nvCxnSpPr>
        <p:spPr>
          <a:xfrm flipV="1">
            <a:off x="2123728" y="2168860"/>
            <a:ext cx="3384376" cy="39604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a:off x="2123728" y="2564904"/>
            <a:ext cx="576064" cy="3600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a:endCxn id="7" idx="1"/>
          </p:cNvCxnSpPr>
          <p:nvPr/>
        </p:nvCxnSpPr>
        <p:spPr>
          <a:xfrm>
            <a:off x="2123728" y="4005064"/>
            <a:ext cx="3456384" cy="720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a:endCxn id="11" idx="1"/>
          </p:cNvCxnSpPr>
          <p:nvPr/>
        </p:nvCxnSpPr>
        <p:spPr>
          <a:xfrm>
            <a:off x="2123728" y="4077072"/>
            <a:ext cx="576064" cy="432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p:nvPr/>
        </p:nvCxnSpPr>
        <p:spPr>
          <a:xfrm>
            <a:off x="2123728" y="4077072"/>
            <a:ext cx="792088" cy="10801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Номер слайда 17"/>
          <p:cNvSpPr>
            <a:spLocks noGrp="1"/>
          </p:cNvSpPr>
          <p:nvPr>
            <p:ph type="sldNum" sz="quarter" idx="12"/>
          </p:nvPr>
        </p:nvSpPr>
        <p:spPr/>
        <p:txBody>
          <a:bodyPr/>
          <a:lstStyle/>
          <a:p>
            <a:fld id="{725C68B6-61C2-468F-89AB-4B9F7531AA68}" type="slidenum">
              <a:rPr lang="ru-RU" smtClean="0"/>
              <a:pPr/>
              <a:t>7</a:t>
            </a:fld>
            <a:endParaRPr lang="ru-RU"/>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1" y="133084"/>
            <a:ext cx="6696744" cy="1047221"/>
          </a:xfrm>
        </p:spPr>
        <p:txBody>
          <a:bodyPr/>
          <a:lstStyle/>
          <a:p>
            <a:pPr algn="ctr"/>
            <a:r>
              <a:rPr lang="ru-RU" b="1" dirty="0" smtClean="0"/>
              <a:t>Закон об Образовании в РФ</a:t>
            </a:r>
            <a:br>
              <a:rPr lang="ru-RU" b="1" dirty="0" smtClean="0"/>
            </a:br>
            <a:r>
              <a:rPr lang="ru-RU" sz="2700" dirty="0" smtClean="0"/>
              <a:t>№ 273-ФЗ от 29.12.2012 г.</a:t>
            </a:r>
            <a:endParaRPr lang="ru-RU" dirty="0"/>
          </a:p>
        </p:txBody>
      </p:sp>
      <p:sp>
        <p:nvSpPr>
          <p:cNvPr id="3" name="Содержимое 2"/>
          <p:cNvSpPr>
            <a:spLocks noGrp="1"/>
          </p:cNvSpPr>
          <p:nvPr>
            <p:ph idx="1"/>
          </p:nvPr>
        </p:nvSpPr>
        <p:spPr>
          <a:xfrm>
            <a:off x="1331641" y="1270000"/>
            <a:ext cx="6696744" cy="4906963"/>
          </a:xfrm>
        </p:spPr>
        <p:txBody>
          <a:bodyPr/>
          <a:lstStyle/>
          <a:p>
            <a:r>
              <a:rPr lang="ru-RU" dirty="0" smtClean="0"/>
              <a:t>Ст. 44 п. 4</a:t>
            </a:r>
          </a:p>
        </p:txBody>
      </p:sp>
      <p:sp>
        <p:nvSpPr>
          <p:cNvPr id="5" name="Прямоугольник 4"/>
          <p:cNvSpPr/>
          <p:nvPr/>
        </p:nvSpPr>
        <p:spPr>
          <a:xfrm>
            <a:off x="1331640" y="2132856"/>
            <a:ext cx="792088" cy="252028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О</a:t>
            </a:r>
          </a:p>
          <a:p>
            <a:pPr algn="ctr"/>
            <a:r>
              <a:rPr lang="ru-RU" b="1" dirty="0" smtClean="0">
                <a:solidFill>
                  <a:schemeClr val="tx1"/>
                </a:solidFill>
              </a:rPr>
              <a:t>Б</a:t>
            </a:r>
            <a:br>
              <a:rPr lang="ru-RU" b="1" dirty="0" smtClean="0">
                <a:solidFill>
                  <a:schemeClr val="tx1"/>
                </a:solidFill>
              </a:rPr>
            </a:br>
            <a:r>
              <a:rPr lang="ru-RU" b="1" dirty="0" smtClean="0">
                <a:solidFill>
                  <a:schemeClr val="tx1"/>
                </a:solidFill>
              </a:rPr>
              <a:t>Я</a:t>
            </a:r>
            <a:br>
              <a:rPr lang="ru-RU" b="1" dirty="0" smtClean="0">
                <a:solidFill>
                  <a:schemeClr val="tx1"/>
                </a:solidFill>
              </a:rPr>
            </a:br>
            <a:r>
              <a:rPr lang="ru-RU" b="1" dirty="0" smtClean="0">
                <a:solidFill>
                  <a:schemeClr val="tx1"/>
                </a:solidFill>
              </a:rPr>
              <a:t>З</a:t>
            </a:r>
            <a:br>
              <a:rPr lang="ru-RU" b="1" dirty="0" smtClean="0">
                <a:solidFill>
                  <a:schemeClr val="tx1"/>
                </a:solidFill>
              </a:rPr>
            </a:br>
            <a:r>
              <a:rPr lang="ru-RU" b="1" dirty="0" smtClean="0">
                <a:solidFill>
                  <a:schemeClr val="tx1"/>
                </a:solidFill>
              </a:rPr>
              <a:t>А</a:t>
            </a:r>
            <a:br>
              <a:rPr lang="ru-RU" b="1" dirty="0" smtClean="0">
                <a:solidFill>
                  <a:schemeClr val="tx1"/>
                </a:solidFill>
              </a:rPr>
            </a:br>
            <a:r>
              <a:rPr lang="ru-RU" b="1" dirty="0" smtClean="0">
                <a:solidFill>
                  <a:schemeClr val="tx1"/>
                </a:solidFill>
              </a:rPr>
              <a:t>Н</a:t>
            </a:r>
            <a:br>
              <a:rPr lang="ru-RU" b="1" dirty="0" smtClean="0">
                <a:solidFill>
                  <a:schemeClr val="tx1"/>
                </a:solidFill>
              </a:rPr>
            </a:br>
            <a:r>
              <a:rPr lang="ru-RU" b="1" dirty="0" smtClean="0">
                <a:solidFill>
                  <a:schemeClr val="tx1"/>
                </a:solidFill>
              </a:rPr>
              <a:t>Ы</a:t>
            </a:r>
            <a:endParaRPr lang="ru-RU" b="1" dirty="0">
              <a:solidFill>
                <a:schemeClr val="tx1"/>
              </a:solidFill>
            </a:endParaRPr>
          </a:p>
        </p:txBody>
      </p:sp>
      <p:sp>
        <p:nvSpPr>
          <p:cNvPr id="8" name="Прямоугольник 7"/>
          <p:cNvSpPr/>
          <p:nvPr/>
        </p:nvSpPr>
        <p:spPr>
          <a:xfrm>
            <a:off x="2699792" y="1700808"/>
            <a:ext cx="2448272" cy="50405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Обеспечить образование</a:t>
            </a:r>
            <a:endParaRPr lang="ru-RU" dirty="0">
              <a:solidFill>
                <a:schemeClr val="tx1"/>
              </a:solidFill>
            </a:endParaRPr>
          </a:p>
        </p:txBody>
      </p:sp>
      <p:sp>
        <p:nvSpPr>
          <p:cNvPr id="9" name="Прямоугольник 8"/>
          <p:cNvSpPr/>
          <p:nvPr/>
        </p:nvSpPr>
        <p:spPr>
          <a:xfrm>
            <a:off x="2627784" y="4149080"/>
            <a:ext cx="3600400" cy="93610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solidFill>
              </a:rPr>
              <a:t>Уважать честь и достоинство обучающихся и работников ОО</a:t>
            </a:r>
            <a:endParaRPr lang="ru-RU" dirty="0">
              <a:solidFill>
                <a:schemeClr val="tx1"/>
              </a:solidFill>
            </a:endParaRPr>
          </a:p>
        </p:txBody>
      </p:sp>
      <p:sp>
        <p:nvSpPr>
          <p:cNvPr id="10" name="Прямоугольник 9"/>
          <p:cNvSpPr/>
          <p:nvPr/>
        </p:nvSpPr>
        <p:spPr>
          <a:xfrm>
            <a:off x="2771800" y="2780928"/>
            <a:ext cx="3528392" cy="7920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solidFill>
                  <a:schemeClr val="tx1"/>
                </a:solidFill>
              </a:rPr>
              <a:t>Соблюдать правила внутреннего распорядка ОО, требования ЛА</a:t>
            </a:r>
            <a:endParaRPr lang="ru-RU" dirty="0">
              <a:solidFill>
                <a:schemeClr val="tx1"/>
              </a:solidFill>
            </a:endParaRPr>
          </a:p>
        </p:txBody>
      </p:sp>
      <p:cxnSp>
        <p:nvCxnSpPr>
          <p:cNvPr id="14" name="Прямая со стрелкой 13"/>
          <p:cNvCxnSpPr>
            <a:endCxn id="8" idx="1"/>
          </p:cNvCxnSpPr>
          <p:nvPr/>
        </p:nvCxnSpPr>
        <p:spPr>
          <a:xfrm flipV="1">
            <a:off x="2123728" y="1952836"/>
            <a:ext cx="576064" cy="15121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flipV="1">
            <a:off x="2123728" y="3284984"/>
            <a:ext cx="648072"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a:endCxn id="9" idx="1"/>
          </p:cNvCxnSpPr>
          <p:nvPr/>
        </p:nvCxnSpPr>
        <p:spPr>
          <a:xfrm>
            <a:off x="2123728" y="3501008"/>
            <a:ext cx="504056" cy="11161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Номер слайда 10"/>
          <p:cNvSpPr>
            <a:spLocks noGrp="1"/>
          </p:cNvSpPr>
          <p:nvPr>
            <p:ph type="sldNum" sz="quarter" idx="12"/>
          </p:nvPr>
        </p:nvSpPr>
        <p:spPr/>
        <p:txBody>
          <a:bodyPr/>
          <a:lstStyle/>
          <a:p>
            <a:fld id="{725C68B6-61C2-468F-89AB-4B9F7531AA68}" type="slidenum">
              <a:rPr lang="ru-RU" smtClean="0"/>
              <a:pPr/>
              <a:t>8</a:t>
            </a:fld>
            <a:endParaRPr 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16632"/>
            <a:ext cx="6624736" cy="1047221"/>
          </a:xfrm>
        </p:spPr>
        <p:txBody>
          <a:bodyPr>
            <a:normAutofit fontScale="90000"/>
          </a:bodyPr>
          <a:lstStyle/>
          <a:p>
            <a:pPr algn="ctr"/>
            <a:r>
              <a:rPr lang="ru-RU" dirty="0" smtClean="0"/>
              <a:t/>
            </a:r>
            <a:br>
              <a:rPr lang="ru-RU" dirty="0" smtClean="0"/>
            </a:br>
            <a:r>
              <a:rPr lang="ru-RU" b="1" dirty="0" smtClean="0"/>
              <a:t>Закон об Образовании в РФ</a:t>
            </a:r>
            <a:br>
              <a:rPr lang="ru-RU" b="1" dirty="0" smtClean="0"/>
            </a:br>
            <a:r>
              <a:rPr lang="ru-RU" sz="2700" dirty="0" smtClean="0"/>
              <a:t>№ 273-ФЗ от 29.12.2012 г.</a:t>
            </a:r>
            <a:endParaRPr lang="ru-RU" sz="2700" dirty="0"/>
          </a:p>
        </p:txBody>
      </p:sp>
      <p:sp>
        <p:nvSpPr>
          <p:cNvPr id="5" name="Содержимое 4"/>
          <p:cNvSpPr>
            <a:spLocks noGrp="1"/>
          </p:cNvSpPr>
          <p:nvPr>
            <p:ph idx="1"/>
          </p:nvPr>
        </p:nvSpPr>
        <p:spPr>
          <a:xfrm>
            <a:off x="1331641" y="1270000"/>
            <a:ext cx="6624736" cy="4906963"/>
          </a:xfrm>
        </p:spPr>
        <p:txBody>
          <a:bodyPr>
            <a:normAutofit fontScale="77500" lnSpcReduction="20000"/>
          </a:bodyPr>
          <a:lstStyle/>
          <a:p>
            <a:r>
              <a:rPr lang="ru-RU" dirty="0" smtClean="0"/>
              <a:t>Ст. 44</a:t>
            </a:r>
          </a:p>
          <a:p>
            <a:pPr marL="514350" indent="-514350">
              <a:buNone/>
            </a:pPr>
            <a:r>
              <a:rPr lang="ru-RU" dirty="0" smtClean="0"/>
              <a:t>5.    Иные права и обязанности родителей (законных представителей) несовершеннолетних обучающихся устанавливаются настоящим Федеральным законом, иными федеральными законами, договором об образовании (при его наличии). </a:t>
            </a:r>
          </a:p>
          <a:p>
            <a:pPr marL="514350" indent="-514350">
              <a:buNone/>
            </a:pPr>
            <a:r>
              <a:rPr lang="ru-RU" dirty="0" smtClean="0"/>
              <a:t>6. За неисполнение или ненадлежащее исполнение обязанностей, установленных настоящим Федеральным законом и иными федеральными законами, родители (законные представители) несовершеннолетних обучающихся </a:t>
            </a:r>
            <a:r>
              <a:rPr lang="ru-RU" b="1" dirty="0" smtClean="0"/>
              <a:t>несут ответственность</a:t>
            </a:r>
            <a:r>
              <a:rPr lang="ru-RU" dirty="0" smtClean="0"/>
              <a:t>, предусмотренную законодательством Российской Федерации.</a:t>
            </a:r>
            <a:br>
              <a:rPr lang="ru-RU" dirty="0" smtClean="0"/>
            </a:br>
            <a:r>
              <a:rPr lang="ru-RU" dirty="0" smtClean="0"/>
              <a:t/>
            </a:r>
            <a:br>
              <a:rPr lang="ru-RU" dirty="0" smtClean="0"/>
            </a:b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9</a:t>
            </a:fld>
            <a:endParaRPr 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718</TotalTime>
  <Words>2108</Words>
  <Application>Microsoft Office PowerPoint</Application>
  <PresentationFormat>Экран (4:3)</PresentationFormat>
  <Paragraphs>220</Paragraphs>
  <Slides>21</Slides>
  <Notes>10</Notes>
  <HiddenSlides>0</HiddenSlides>
  <MMClips>5</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«Правовая компетентность педагога - основа профессионального роста»</vt:lpstr>
      <vt:lpstr>Правовые акты</vt:lpstr>
      <vt:lpstr>Конституция  Российской Федерации (принята всенародным голосованием 12 декабря 1993 г.)</vt:lpstr>
      <vt:lpstr>Семейный кодекс РФ  от 29.12.1995 N 223-ФЗ (ред. от 30.12.2015) </vt:lpstr>
      <vt:lpstr> Закон об Образовании в РФ № 273-ФЗ от 29.12.2012 г.</vt:lpstr>
      <vt:lpstr> Закон об Образовании в РФ № 273-ФЗ от 29.12.2012 г.</vt:lpstr>
      <vt:lpstr>Закон об Образовании в РФ № 273-ФЗ от 29.12.2012 г.</vt:lpstr>
      <vt:lpstr>Закон об Образовании в РФ № 273-ФЗ от 29.12.2012 г.</vt:lpstr>
      <vt:lpstr> Закон об Образовании в РФ № 273-ФЗ от 29.12.2012 г.</vt:lpstr>
      <vt:lpstr> Закон об Образовании в РФ № 273-ФЗ от 29.12.2012 г.</vt:lpstr>
      <vt:lpstr>Кодекс об административных правонарушениях, N 195-ФЗ  </vt:lpstr>
      <vt:lpstr>Уголовный кодекс РФ</vt:lpstr>
      <vt:lpstr>ФЕДЕРАЛЬНЫЙ ЗАКОН О ЗАЩИТЕ ДЕТЕЙ ОТ ИНФОРМАЦИИ, ПРИЧИНЯЮЩЕЙ ВРЕД ИХ ЗДОРОВЬЮ И РАЗВИТИЮ № 436 (29.12.2010 г.) </vt:lpstr>
      <vt:lpstr>ЗАКОН ИРКУТСКОЙ ОБЛАСТИ   ОБ ОТДЕЛЬНЫХ МЕРАХ ПО ЗАЩИТЕ ДЕТЕЙ ОТ ФАКТОРОВ, НЕГАТИВНО ВЛИЯЮЩИХ НА ИХ ФИЗИЧЕСКОЕ, ИНТЕЛЛЕКТУАЛЬНОЕ, ПСИХИЧЕСКОЕ, ДУХОВНОЕ И НРАВСТВЕННОЕ РАЗВИТИЕ, В ИРКУТСКОЙ ОБЛАСТИ 5 марта 2010 года N 7-ОЗ </vt:lpstr>
      <vt:lpstr> ЗАКОН ИРКУТСКОЙ ОБЛАСТИ ОБ АДМИНИСТРАТИВНОЙ ОТВЕТСТВЕННОСТИ ЗА НЕИСПОЛНЕНИЕ ОТДЕЛЬНЫХ МЕР ПО ЗАЩИТЕ ДЕТЕЙ ОТ ФАКТОРОВ, НЕГАТИВНО ВЛИЯЮЩИХ НА ИХ ФИЗИЧЕСКОЕ, ИНТЕЛЛЕКТУАЛЬНОЕ, ПСИХИЧЕСКОЕ, ДУХОВНОЕ И НРАВСТВЕННОЕ РАЗВИТИЕ, В ИРКУТСКОЙ ОБЛАСТИ 8 июня 2010 года N 38-ОЗ </vt:lpstr>
      <vt:lpstr>Устав ОО</vt:lpstr>
      <vt:lpstr>Договор об образовании на обучение в ОО</vt:lpstr>
      <vt:lpstr>Локальные акты ОО</vt:lpstr>
      <vt:lpstr>Локальные акты ОО</vt:lpstr>
      <vt:lpstr>«Положение о постановке учащихся и семей на внутришкольный учет».</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Мамбергер О.В</dc:creator>
  <cp:lastModifiedBy>Мамбергер О.В</cp:lastModifiedBy>
  <cp:revision>68</cp:revision>
  <dcterms:created xsi:type="dcterms:W3CDTF">2017-03-09T06:06:58Z</dcterms:created>
  <dcterms:modified xsi:type="dcterms:W3CDTF">2017-03-15T06:00:39Z</dcterms:modified>
</cp:coreProperties>
</file>