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5" r:id="rId6"/>
    <p:sldId id="266" r:id="rId7"/>
    <p:sldId id="267" r:id="rId8"/>
    <p:sldId id="264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00CC66"/>
    <a:srgbClr val="008000"/>
    <a:srgbClr val="990033"/>
    <a:srgbClr val="003300"/>
    <a:srgbClr val="FF6600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E3DA6-2358-477A-B3B5-9ED4A76F0CB5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85ADF-72E8-4178-A5BC-CEE319FC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395536" y="404664"/>
            <a:ext cx="835292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Рисунок 7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>
              <a:off x="0" y="0"/>
              <a:ext cx="5976664" cy="546224"/>
            </a:xfrm>
            <a:prstGeom prst="rect">
              <a:avLst/>
            </a:prstGeom>
          </p:spPr>
        </p:pic>
        <p:pic>
          <p:nvPicPr>
            <p:cNvPr id="9" name="Рисунок 8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flipV="1">
              <a:off x="0" y="6311776"/>
              <a:ext cx="5976664" cy="546224"/>
            </a:xfrm>
            <a:prstGeom prst="rect">
              <a:avLst/>
            </a:prstGeom>
          </p:spPr>
        </p:pic>
        <p:pic>
          <p:nvPicPr>
            <p:cNvPr id="10" name="Рисунок 9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16200000">
              <a:off x="-2751224" y="3155888"/>
              <a:ext cx="6048672" cy="546224"/>
            </a:xfrm>
            <a:prstGeom prst="rect">
              <a:avLst/>
            </a:prstGeom>
          </p:spPr>
        </p:pic>
        <p:pic>
          <p:nvPicPr>
            <p:cNvPr id="11" name="Рисунок 10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2660"/>
            <a:stretch>
              <a:fillRect/>
            </a:stretch>
          </p:blipFill>
          <p:spPr>
            <a:xfrm rot="5400000" flipH="1">
              <a:off x="5846552" y="3155888"/>
              <a:ext cx="6048672" cy="546224"/>
            </a:xfrm>
            <a:prstGeom prst="rect">
              <a:avLst/>
            </a:prstGeom>
          </p:spPr>
        </p:pic>
        <p:pic>
          <p:nvPicPr>
            <p:cNvPr id="12" name="Рисунок 11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>
              <a:off x="5940152" y="0"/>
              <a:ext cx="3203848" cy="546224"/>
            </a:xfrm>
            <a:prstGeom prst="rect">
              <a:avLst/>
            </a:prstGeom>
          </p:spPr>
        </p:pic>
        <p:pic>
          <p:nvPicPr>
            <p:cNvPr id="13" name="Рисунок 12" descr="0_8781d_ea3e27ef_L.png"/>
            <p:cNvPicPr>
              <a:picLocks noChangeAspect="1"/>
            </p:cNvPicPr>
            <p:nvPr userDrawn="1"/>
          </p:nvPicPr>
          <p:blipFill>
            <a:blip r:embed="rId13" cstate="print"/>
            <a:srcRect l="2290" r="46758"/>
            <a:stretch>
              <a:fillRect/>
            </a:stretch>
          </p:blipFill>
          <p:spPr>
            <a:xfrm flipV="1">
              <a:off x="5940152" y="6311776"/>
              <a:ext cx="3203848" cy="546224"/>
            </a:xfrm>
            <a:prstGeom prst="rect">
              <a:avLst/>
            </a:prstGeom>
          </p:spPr>
        </p:pic>
      </p:grp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525">
              <a:srgbClr val="FFCB11"/>
            </a:gs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76672"/>
            <a:ext cx="8208912" cy="595737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74032" y="476672"/>
            <a:ext cx="5902424" cy="3024336"/>
          </a:xfrm>
          <a:solidFill>
            <a:schemeClr val="bg1"/>
          </a:solidFill>
        </p:spPr>
        <p:txBody>
          <a:bodyPr/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СПЕЦИАЛИСТА</a:t>
            </a:r>
            <a:endParaRPr lang="ru-RU" sz="4800" b="1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07904" y="5517232"/>
            <a:ext cx="4824536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учебный год</a:t>
            </a:r>
            <a:endParaRPr lang="ru-RU" b="1" dirty="0">
              <a:solidFill>
                <a:srgbClr val="00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452" y="476672"/>
            <a:ext cx="2376264" cy="23692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07288" cy="1728192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Муниципальный </a:t>
            </a:r>
            <a:b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Методический Совет</a:t>
            </a:r>
            <a: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4000" b="1" dirty="0" err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Бекешко</a:t>
            </a:r>
            <a:r>
              <a:rPr lang="ru-RU" sz="40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Николаевна</a:t>
            </a:r>
            <a:r>
              <a:rPr lang="ru-RU" sz="4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Попова Варвара Геннадьевна  </a:t>
            </a:r>
            <a:r>
              <a:rPr lang="ru-RU" sz="28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№31</a:t>
            </a: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Чернявская Елена Петровна   </a:t>
            </a:r>
            <a:r>
              <a:rPr lang="ru-RU" sz="28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№31</a:t>
            </a: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Богданова Валентина Владимировна </a:t>
            </a:r>
            <a:r>
              <a:rPr lang="ru-RU" sz="28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№20</a:t>
            </a: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Бабарыкина</a:t>
            </a: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Владимировна </a:t>
            </a:r>
            <a:r>
              <a:rPr lang="ru-RU" sz="28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№27</a:t>
            </a: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Артамонова Елена Владимировна </a:t>
            </a:r>
            <a:r>
              <a:rPr lang="ru-RU" sz="2800" b="1" u="sng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№10</a:t>
            </a:r>
            <a:endParaRPr lang="ru-RU" sz="4000" b="1" u="sng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6"/>
          <p:cNvGrpSpPr/>
          <p:nvPr/>
        </p:nvGrpSpPr>
        <p:grpSpPr>
          <a:xfrm>
            <a:off x="611560" y="1916832"/>
            <a:ext cx="7920880" cy="4353957"/>
            <a:chOff x="539750" y="1344094"/>
            <a:chExt cx="7993063" cy="5189402"/>
          </a:xfrm>
        </p:grpSpPr>
        <p:grpSp>
          <p:nvGrpSpPr>
            <p:cNvPr id="5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486216"/>
              <a:chOff x="539552" y="-815361"/>
              <a:chExt cx="7992888" cy="5608007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539552" y="-815361"/>
                <a:ext cx="7992888" cy="550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596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411760" y="6093296"/>
              <a:ext cx="186414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ru-RU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8680"/>
            <a:ext cx="1245147" cy="1241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группа-10.00ч 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5094109"/>
              </p:ext>
            </p:extLst>
          </p:nvPr>
        </p:nvGraphicFramePr>
        <p:xfrm>
          <a:off x="457200" y="1916832"/>
          <a:ext cx="8219256" cy="36003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81270"/>
                <a:gridCol w="6137986"/>
              </a:tblGrid>
              <a:tr h="71390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8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8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174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 урока.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овременные образовательные технологии.</a:t>
                      </a:r>
                    </a:p>
                  </a:txBody>
                  <a:tcPr/>
                </a:tc>
              </a:tr>
              <a:tr h="8923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уроке над формированием УУД.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23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Активные методы обучения.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4664"/>
            <a:ext cx="1171852" cy="11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36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990033"/>
                </a:solidFill>
              </a:rPr>
              <a:t>1 группа-17 педагогов</a:t>
            </a:r>
            <a:endParaRPr lang="ru-RU" b="1" dirty="0">
              <a:solidFill>
                <a:srgbClr val="99003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3214236"/>
              </p:ext>
            </p:extLst>
          </p:nvPr>
        </p:nvGraphicFramePr>
        <p:xfrm>
          <a:off x="477672" y="909320"/>
          <a:ext cx="8229600" cy="5948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98776"/>
                <a:gridCol w="4330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Доставалова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И.Н.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Соколова Е.В.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Рябова А.А.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Корочкова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Е.Ю.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Давладбекова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Ф.Д.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Чепрасова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Котова Ю.А.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Чернявская К.С.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Дягилева Н.А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Горяшина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А.С.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Шарафудинова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А.С.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Сылко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О.Д.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Перевалова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Кирсанова Ю.Ю.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Шолтояну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Долгова Е.С.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Балахнина В.С.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№6»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№9»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№15»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№15»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№25»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Мегетская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№38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№39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№40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№40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095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solidFill>
                  <a:srgbClr val="990033"/>
                </a:solidFill>
              </a:rPr>
              <a:t>2</a:t>
            </a:r>
            <a:r>
              <a:rPr lang="ru-RU" b="1" dirty="0" smtClean="0">
                <a:solidFill>
                  <a:srgbClr val="990033"/>
                </a:solidFill>
              </a:rPr>
              <a:t> группа-41 педагог</a:t>
            </a:r>
            <a:endParaRPr lang="ru-RU" b="1" dirty="0">
              <a:solidFill>
                <a:srgbClr val="99003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1065437"/>
              </p:ext>
            </p:extLst>
          </p:nvPr>
        </p:nvGraphicFramePr>
        <p:xfrm>
          <a:off x="457200" y="908720"/>
          <a:ext cx="8229600" cy="60873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98776"/>
                <a:gridCol w="4330824"/>
              </a:tblGrid>
              <a:tr h="3746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1278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Николаева Я.А.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Макаренко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Д.Б.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Сутупова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Тюкавкина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А.П.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Земляных С.П.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Узбекова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Старикова Е.К.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Казаринова С.В.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Дудина Т.А.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Щемелёва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В.Н.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Остапенко Н.И.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Тарабукина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Е.Ю.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Метелькова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Зубарева Д.Д.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Новикова Л.С.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Гришкинова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Камаева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Я.Д.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№6»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№14»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№15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№15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№15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№16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№17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229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solidFill>
                  <a:srgbClr val="990033"/>
                </a:solidFill>
              </a:rPr>
              <a:t>2</a:t>
            </a:r>
            <a:r>
              <a:rPr lang="ru-RU" b="1" dirty="0" smtClean="0">
                <a:solidFill>
                  <a:srgbClr val="990033"/>
                </a:solidFill>
              </a:rPr>
              <a:t> группа</a:t>
            </a:r>
            <a:endParaRPr lang="ru-RU" b="1" dirty="0">
              <a:solidFill>
                <a:srgbClr val="99003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7647178"/>
              </p:ext>
            </p:extLst>
          </p:nvPr>
        </p:nvGraphicFramePr>
        <p:xfrm>
          <a:off x="409433" y="909320"/>
          <a:ext cx="8229600" cy="5948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98776"/>
                <a:gridCol w="4330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Кочнева Н.А.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Мурженко А.В.</a:t>
                      </a:r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Типота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А.Ю.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Мухаметзянова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Д.М.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Тумакова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Н.С.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 Кравцова Л.Т.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Молярова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П.Л.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Антропова О.И.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Котоктуева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А.И.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 Романова Е.Г.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Камбарова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Т.В.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 Спиридонова С.В.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 Баранова А.А.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 Никитина Н.О.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 Зимина Н.С.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 Алфёрова К.И.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 Серебренникова П.А.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№19»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№21»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№21»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№22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№24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№24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№27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№27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72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solidFill>
                  <a:srgbClr val="990033"/>
                </a:solidFill>
              </a:rPr>
              <a:t>2</a:t>
            </a:r>
            <a:r>
              <a:rPr lang="ru-RU" b="1" dirty="0" smtClean="0">
                <a:solidFill>
                  <a:srgbClr val="990033"/>
                </a:solidFill>
              </a:rPr>
              <a:t> группа</a:t>
            </a:r>
            <a:endParaRPr lang="ru-RU" b="1" dirty="0">
              <a:solidFill>
                <a:srgbClr val="990033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5077498"/>
              </p:ext>
            </p:extLst>
          </p:nvPr>
        </p:nvGraphicFramePr>
        <p:xfrm>
          <a:off x="457200" y="1052513"/>
          <a:ext cx="8229600" cy="2900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98776"/>
                <a:gridCol w="4330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 Проскокова  К.В.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 Михайлова А.Е.</a:t>
                      </a:r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 Кирсанова Ю.Ю.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 Волкова М.О.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 Долгова К.С.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Имегенова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О.В.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 Володченко А.В.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№29»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№29»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№38»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№39»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№40»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№40»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Савватеевская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»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824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 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5094109"/>
              </p:ext>
            </p:extLst>
          </p:nvPr>
        </p:nvGraphicFramePr>
        <p:xfrm>
          <a:off x="539552" y="1772816"/>
          <a:ext cx="8229600" cy="48874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44216"/>
                <a:gridCol w="6285384"/>
              </a:tblGrid>
              <a:tr h="3631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24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октября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Эссе молодого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учителя.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октября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Самопрезентация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«Моё педагогическое кредо»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Публичное выступление.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Открытый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ноября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 «Настраиваемся на конкурс».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«Педагогический дебют-2017»</a:t>
                      </a:r>
                      <a:endParaRPr lang="ru-RU" sz="2400" b="1" u="sng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Самообразование-лучшее образование.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96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подходы в воспитательной работе. Формы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с родителями.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4664"/>
            <a:ext cx="1171852" cy="11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36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76672"/>
            <a:ext cx="8208912" cy="595737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774032" y="476672"/>
            <a:ext cx="5902424" cy="4968552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 МОЛОДОГО СПЕЦИАЛИСТА –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  МОЕГО МАСТЕРСТВА</a:t>
            </a:r>
            <a:b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НОВЫХ ВСТРЕЧ!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07904" y="5517232"/>
            <a:ext cx="4824536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00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учебный год</a:t>
            </a:r>
            <a:endParaRPr lang="ru-RU" b="1" dirty="0">
              <a:solidFill>
                <a:srgbClr val="00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452" y="476672"/>
            <a:ext cx="2376264" cy="23692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675</Words>
  <Application>Microsoft Office PowerPoint</Application>
  <PresentationFormat>Экран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ММО  ШКОЛА МОЛОДОГО СПЕЦИАЛИСТА</vt:lpstr>
      <vt:lpstr>                Муниципальный                Методический Совет              Бекешко Ольга Николаевна  1. Попова Варвара Геннадьевна  СОШ №31 2. Чернявская Елена Петровна   СОШ №31 3. Богданова Валентина Владимировна СОШ №20 4. Бабарыкина Татьяна Владимировна СОШ №27 5. Артамонова Елена Владимировна СОШ №10</vt:lpstr>
      <vt:lpstr>ПЛАН 1 группа-10.00ч </vt:lpstr>
      <vt:lpstr>1 группа-17 педагогов</vt:lpstr>
      <vt:lpstr>2 группа-41 педагог</vt:lpstr>
      <vt:lpstr>2 группа</vt:lpstr>
      <vt:lpstr>2 группа</vt:lpstr>
      <vt:lpstr>ПЛАН 2 группа </vt:lpstr>
      <vt:lpstr>  ШКОЛА  МОЛОДОГО СПЕЦИАЛИСТА – ШКОЛА   МОЕГО МАСТЕРСТВА  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Чернявская</cp:lastModifiedBy>
  <cp:revision>23</cp:revision>
  <dcterms:created xsi:type="dcterms:W3CDTF">2014-03-26T12:28:08Z</dcterms:created>
  <dcterms:modified xsi:type="dcterms:W3CDTF">2017-10-20T06:42:52Z</dcterms:modified>
</cp:coreProperties>
</file>