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379A4-2DBE-4442-A0D3-E9417E264145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D4101-2793-4B84-809F-94ECDC2D0B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49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579044B-0D46-4058-AB07-310D9BB84B5D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063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31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1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61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13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11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44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07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3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86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1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8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ED20-9EE2-47E9-AC8E-7939CFE7599F}" type="datetimeFigureOut">
              <a:rPr lang="ru-RU" smtClean="0"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A75E1-E74C-4F0D-AE81-B57E5F2315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06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kce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21026" y="1789114"/>
            <a:ext cx="6049963" cy="3152775"/>
          </a:xfrm>
        </p:spPr>
        <p:txBody>
          <a:bodyPr rtlCol="0"/>
          <a:lstStyle/>
          <a:p>
            <a:pPr>
              <a:defRPr/>
            </a:pPr>
            <a:r>
              <a:rPr lang="ru-RU" sz="3300" b="1" dirty="0">
                <a:solidFill>
                  <a:schemeClr val="accent3">
                    <a:lumMod val="75000"/>
                  </a:schemeClr>
                </a:solidFill>
              </a:rPr>
              <a:t>Инструктивно-нормативные материалы и методические рекомендации </a:t>
            </a:r>
            <a:br>
              <a:rPr lang="ru-RU" sz="33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300" b="1" dirty="0">
                <a:solidFill>
                  <a:schemeClr val="accent3">
                    <a:lumMod val="75000"/>
                  </a:schemeClr>
                </a:solidFill>
              </a:rPr>
              <a:t>«Об обучении ОРКСЭ </a:t>
            </a:r>
            <a:br>
              <a:rPr lang="ru-RU" sz="33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300" b="1" dirty="0">
                <a:solidFill>
                  <a:schemeClr val="accent3">
                    <a:lumMod val="75000"/>
                  </a:schemeClr>
                </a:solidFill>
              </a:rPr>
              <a:t>в ОУ РФ» для учителей и организаторов введения курса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81075" y="5183992"/>
            <a:ext cx="1940676" cy="692498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 defTabSz="685800">
              <a:defRPr/>
            </a:pPr>
            <a:r>
              <a:rPr lang="ru-RU" sz="4050" b="1" dirty="0">
                <a:ln w="6600">
                  <a:solidFill>
                    <a:srgbClr val="CC702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C702D"/>
                  </a:outerShdw>
                </a:effectLst>
                <a:latin typeface="Garamond"/>
              </a:rPr>
              <a:t>ОРКСЭ</a:t>
            </a:r>
            <a:endParaRPr lang="ru-RU" sz="4050" b="1" dirty="0">
              <a:ln w="9525">
                <a:solidFill>
                  <a:prstClr val="white"/>
                </a:solidFill>
                <a:prstDash val="solid"/>
              </a:ln>
              <a:solidFill>
                <a:srgbClr val="AE9E7C"/>
              </a:solidFill>
              <a:effectLst>
                <a:outerShdw blurRad="12700" dist="38100" dir="2700000" algn="tl" rotWithShape="0">
                  <a:srgbClr val="AE9E7C">
                    <a:lumMod val="60000"/>
                    <a:lumOff val="40000"/>
                  </a:srgbClr>
                </a:outerShdw>
              </a:effectLst>
              <a:latin typeface="Garamond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379" y="0"/>
            <a:ext cx="3135087" cy="1143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78327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2209800" y="2286001"/>
            <a:ext cx="7772400" cy="2136775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ru-RU" sz="3200" dirty="0"/>
              <a:t>Специальный портал - </a:t>
            </a:r>
            <a:r>
              <a:rPr lang="en-US" sz="3200" dirty="0">
                <a:hlinkClick r:id="rId2"/>
              </a:rPr>
              <a:t>www.orkce.org</a:t>
            </a:r>
            <a:endParaRPr lang="ru-RU" sz="3200" dirty="0"/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ru-RU" sz="3200" dirty="0"/>
              <a:t>Федеральный центр информационно-образовательных ресурсов</a:t>
            </a:r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ru-RU" sz="3200" dirty="0"/>
              <a:t>Единая коллекция ЦОР</a:t>
            </a:r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ru-RU" sz="3200" dirty="0"/>
              <a:t>Электронная гуманитарная библиотека</a:t>
            </a:r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ru-RU" sz="3200" dirty="0"/>
              <a:t>Государственный музей истории религии</a:t>
            </a:r>
          </a:p>
          <a:p>
            <a:pPr>
              <a:spcBef>
                <a:spcPts val="0"/>
              </a:spcBef>
              <a:buFont typeface="Arial"/>
              <a:buChar char="•"/>
              <a:defRPr/>
            </a:pPr>
            <a:r>
              <a:rPr lang="ru-RU" sz="3200" dirty="0"/>
              <a:t>Официальный сайт Русской Православной Церкви</a:t>
            </a:r>
          </a:p>
          <a:p>
            <a:pPr fontAlgn="auto">
              <a:buFont typeface="Arial"/>
              <a:buChar char="•"/>
              <a:defRPr/>
            </a:pPr>
            <a:endParaRPr lang="en-US" sz="3200" dirty="0"/>
          </a:p>
          <a:p>
            <a:pPr marL="0" indent="0">
              <a:buNone/>
              <a:defRPr/>
            </a:pPr>
            <a:endParaRPr lang="en-US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376489" y="508000"/>
            <a:ext cx="7494587" cy="17780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Порталы, сайты для оказания информационной поддержки введения курса ОРКСЭ</a:t>
            </a:r>
          </a:p>
        </p:txBody>
      </p:sp>
    </p:spTree>
    <p:extLst>
      <p:ext uri="{BB962C8B-B14F-4D97-AF65-F5344CB8AC3E}">
        <p14:creationId xmlns:p14="http://schemas.microsoft.com/office/powerpoint/2010/main" val="2556989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4"/>
          <p:cNvSpPr>
            <a:spLocks noGrp="1"/>
          </p:cNvSpPr>
          <p:nvPr>
            <p:ph sz="half" idx="1"/>
          </p:nvPr>
        </p:nvSpPr>
        <p:spPr>
          <a:xfrm>
            <a:off x="3211513" y="2695576"/>
            <a:ext cx="6629400" cy="3413125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rtlCol="0">
            <a:normAutofit fontScale="92500" lnSpcReduction="10000"/>
          </a:bodyPr>
          <a:lstStyle/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dirty="0"/>
              <a:t>а) основные понятия религиозных культур;</a:t>
            </a:r>
          </a:p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dirty="0"/>
              <a:t>г) историю возникновения религиозных культур; </a:t>
            </a:r>
          </a:p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dirty="0" err="1"/>
              <a:t>д</a:t>
            </a:r>
            <a:r>
              <a:rPr lang="ru-RU" dirty="0"/>
              <a:t>) историю развития различных религиозных культур в истории России; </a:t>
            </a:r>
          </a:p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dirty="0"/>
              <a:t>и) особенности и традиции религий;</a:t>
            </a:r>
          </a:p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dirty="0"/>
              <a:t>й) описание основных содержательных составляющих священных книг.</a:t>
            </a:r>
          </a:p>
          <a:p>
            <a:pPr fontAlgn="auto">
              <a:buFont typeface="Arial"/>
              <a:buChar char="•"/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57400" y="866775"/>
            <a:ext cx="8077200" cy="12192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Распределите по группам знания и умения ученика, которые он должен иметь в результате изучения курса ОРКСЭ?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75533" y="2525190"/>
            <a:ext cx="1186543" cy="46166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81075" y="5768990"/>
            <a:ext cx="1940676" cy="923330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ОРКСЭ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284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Содержимое 5"/>
          <p:cNvSpPr>
            <a:spLocks noGrp="1"/>
          </p:cNvSpPr>
          <p:nvPr>
            <p:ph sz="half" idx="2"/>
          </p:nvPr>
        </p:nvSpPr>
        <p:spPr>
          <a:xfrm>
            <a:off x="2438400" y="2590800"/>
            <a:ext cx="7772400" cy="3640138"/>
          </a:xfrm>
          <a:ln>
            <a:solidFill>
              <a:schemeClr val="accent2">
                <a:lumMod val="75000"/>
              </a:schemeClr>
            </a:solidFill>
          </a:ln>
        </p:spPr>
        <p:txBody>
          <a:bodyPr rtlCol="0">
            <a:normAutofit fontScale="70000" lnSpcReduction="20000"/>
          </a:bodyPr>
          <a:lstStyle/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sz="2600" dirty="0"/>
              <a:t>б)описывать различные явления религиозных традиций и культур</a:t>
            </a:r>
          </a:p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sz="2600" dirty="0"/>
              <a:t>в) устанавливать взаимосвязь между религиозной культурой и поведением людей;</a:t>
            </a:r>
          </a:p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sz="2600" dirty="0"/>
              <a:t>е) излагать своё мнение по поводу значения религиозной культуры в жизни людей и общества;</a:t>
            </a:r>
          </a:p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sz="2600" dirty="0"/>
              <a:t>ё) соотносить нравственные формы поведения с нормами религиозной культуры; </a:t>
            </a:r>
          </a:p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sz="2600" dirty="0"/>
              <a:t>ж) строить толерантное отношение с представителями разных мировоззрений и культурных традиций;</a:t>
            </a:r>
          </a:p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sz="2600" dirty="0" err="1"/>
              <a:t>з</a:t>
            </a:r>
            <a:r>
              <a:rPr lang="ru-RU" sz="2600" dirty="0"/>
              <a:t>) осуществлять поиск необходимой информации для выполнения заданий;</a:t>
            </a:r>
          </a:p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sz="2600" dirty="0"/>
              <a:t>к) участвовать в диспутах; </a:t>
            </a:r>
          </a:p>
          <a:p>
            <a:pPr fontAlgn="auto">
              <a:buFont typeface="Wingdings 2" panose="05020102010507070707" pitchFamily="18" charset="2"/>
              <a:buNone/>
              <a:defRPr/>
            </a:pPr>
            <a:r>
              <a:rPr lang="ru-RU" sz="2600" dirty="0"/>
              <a:t>л) готовить сообщения по выбранным темам.</a:t>
            </a:r>
          </a:p>
          <a:p>
            <a:pPr fontAlgn="auto">
              <a:buFont typeface="Arial"/>
              <a:buChar char="•"/>
              <a:defRPr/>
            </a:pP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2139663"/>
            <a:ext cx="149842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spc="50" dirty="0">
                <a:ln w="11430"/>
                <a:solidFill>
                  <a:schemeClr val="accent3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Умения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981200" y="684213"/>
            <a:ext cx="8153400" cy="1509712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Распределите по группам знания и умения ученика, которые он должен иметь в результате изучения курса ОРКСЭ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081075" y="5768990"/>
            <a:ext cx="1940676" cy="923330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ОРКСЭ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8697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2362200" y="2971801"/>
            <a:ext cx="7620000" cy="2817813"/>
          </a:xfrm>
        </p:spPr>
        <p:txBody>
          <a:bodyPr rtlCol="0">
            <a:normAutofit/>
          </a:bodyPr>
          <a:lstStyle/>
          <a:p>
            <a:pPr fontAlgn="auto">
              <a:buFont typeface="Arial"/>
              <a:buChar char="•"/>
              <a:defRPr/>
            </a:pPr>
            <a:r>
              <a:rPr lang="ru-RU" dirty="0"/>
              <a:t>Уроки по ключевым темам («Добро и зло», Долг  и добродетель», «Милосердие»…)</a:t>
            </a:r>
          </a:p>
          <a:p>
            <a:pPr fontAlgn="auto">
              <a:buFont typeface="Arial"/>
              <a:buChar char="•"/>
              <a:defRPr/>
            </a:pPr>
            <a:r>
              <a:rPr lang="ru-RU" dirty="0"/>
              <a:t>Презентации учебных проектов на тему «Диалог культур»</a:t>
            </a:r>
          </a:p>
          <a:p>
            <a:pPr fontAlgn="auto">
              <a:buFont typeface="Arial"/>
              <a:buChar char="•"/>
              <a:defRPr/>
            </a:pPr>
            <a:r>
              <a:rPr lang="ru-RU" dirty="0"/>
              <a:t>Обобщающие итоговые уроки в конце учебного года</a:t>
            </a:r>
          </a:p>
          <a:p>
            <a:pPr fontAlgn="auto">
              <a:buFont typeface="Arial"/>
              <a:buChar char="•"/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09800" y="457201"/>
            <a:ext cx="7848600" cy="2074863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 вашем ОУ выбрано несколько модулей, предусматривается ли тематическим планированием взаимодействие учащихся разных групп? Если да, в чем заключается это взаимодействие.</a:t>
            </a:r>
            <a:endParaRPr lang="ru-RU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90775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3101976" y="2830513"/>
            <a:ext cx="6137275" cy="2971800"/>
          </a:xfrm>
        </p:spPr>
        <p:txBody>
          <a:bodyPr rtlCol="0">
            <a:normAutofit fontScale="77500" lnSpcReduction="20000"/>
          </a:bodyPr>
          <a:lstStyle/>
          <a:p>
            <a:pPr>
              <a:spcAft>
                <a:spcPts val="1200"/>
              </a:spcAft>
              <a:buFont typeface="Arial"/>
              <a:buChar char="•"/>
              <a:defRPr/>
            </a:pPr>
            <a:r>
              <a:rPr lang="ru-RU" sz="3200" dirty="0"/>
              <a:t>Оценивание по системе «зачет-незачет»</a:t>
            </a:r>
          </a:p>
          <a:p>
            <a:pPr>
              <a:spcAft>
                <a:spcPts val="1200"/>
              </a:spcAft>
              <a:buFont typeface="Arial"/>
              <a:buChar char="•"/>
              <a:defRPr/>
            </a:pPr>
            <a:r>
              <a:rPr lang="ru-RU" sz="3200" dirty="0"/>
              <a:t>Вербальное поощрение, похвала</a:t>
            </a:r>
          </a:p>
          <a:p>
            <a:pPr>
              <a:spcAft>
                <a:spcPts val="1200"/>
              </a:spcAft>
              <a:buFont typeface="Arial"/>
              <a:buChar char="•"/>
              <a:defRPr/>
            </a:pPr>
            <a:r>
              <a:rPr lang="ru-RU" sz="3200" dirty="0"/>
              <a:t>Использование технологии портфолио</a:t>
            </a:r>
          </a:p>
          <a:p>
            <a:pPr>
              <a:spcAft>
                <a:spcPts val="1200"/>
              </a:spcAft>
              <a:buFont typeface="Arial"/>
              <a:buChar char="•"/>
              <a:defRPr/>
            </a:pPr>
            <a:r>
              <a:rPr lang="ru-RU" sz="3200" dirty="0"/>
              <a:t>«Портфель» творческих работ</a:t>
            </a:r>
          </a:p>
          <a:p>
            <a:pPr>
              <a:spcAft>
                <a:spcPts val="1200"/>
              </a:spcAft>
              <a:buFont typeface="Arial"/>
              <a:buChar char="•"/>
              <a:defRPr/>
            </a:pPr>
            <a:r>
              <a:rPr lang="ru-RU" sz="3200" dirty="0" err="1"/>
              <a:t>Самооценивание</a:t>
            </a:r>
            <a:endParaRPr lang="ru-RU" sz="3200" dirty="0"/>
          </a:p>
          <a:p>
            <a:pPr fontAlgn="auto">
              <a:buFont typeface="Wingdings 2" panose="05020102010507070707" pitchFamily="18" charset="2"/>
              <a:buNone/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90750" y="784225"/>
            <a:ext cx="7581900" cy="12192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Какие формы оценивания применимы на уроках ОРКСЭ?</a:t>
            </a:r>
            <a:endParaRPr lang="ru-RU" sz="40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4872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2743200" y="2438400"/>
            <a:ext cx="6629400" cy="2971800"/>
          </a:xfrm>
        </p:spPr>
        <p:txBody>
          <a:bodyPr rtlCol="0">
            <a:normAutofit/>
          </a:bodyPr>
          <a:lstStyle/>
          <a:p>
            <a:pPr algn="just" defTabSz="685800">
              <a:buFont typeface="Arial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</a:rPr>
              <a:t>Использование интерактивных (диалоговых) методов работы</a:t>
            </a:r>
          </a:p>
          <a:p>
            <a:pPr algn="just" defTabSz="685800">
              <a:buFont typeface="Arial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</a:rPr>
              <a:t>Проведение мини-экскурсий, виртуальных экскурсий</a:t>
            </a:r>
          </a:p>
          <a:p>
            <a:pPr algn="just" defTabSz="685800">
              <a:buFont typeface="Arial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</a:rPr>
              <a:t>Организация проектной деятельности обучающихся</a:t>
            </a:r>
          </a:p>
          <a:p>
            <a:pPr algn="just" defTabSz="685800">
              <a:buFont typeface="Arial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</a:rPr>
              <a:t>Организация парной и групповой работы</a:t>
            </a:r>
          </a:p>
          <a:p>
            <a:pPr eaLnBrk="1" fontAlgn="auto" hangingPunct="1">
              <a:buFont typeface="Wingdings 2" panose="05020102010507070707" pitchFamily="18" charset="2"/>
              <a:buNone/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86000" y="1143000"/>
            <a:ext cx="7581900" cy="914400"/>
          </a:xfrm>
          <a:prstGeom prst="rect">
            <a:avLst/>
          </a:prstGeom>
        </p:spPr>
        <p:txBody>
          <a:bodyPr anchor="ctr"/>
          <a:lstStyle/>
          <a:p>
            <a:pPr algn="ctr" defTabSz="685800">
              <a:defRPr/>
            </a:pPr>
            <a:endParaRPr lang="ru-RU" sz="3000" b="1" dirty="0">
              <a:solidFill>
                <a:srgbClr val="B53A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4600" y="609600"/>
            <a:ext cx="7239000" cy="1676400"/>
          </a:xfrm>
          <a:prstGeom prst="rect">
            <a:avLst/>
          </a:prstGeom>
        </p:spPr>
        <p:txBody>
          <a:bodyPr anchor="ctr"/>
          <a:lstStyle/>
          <a:p>
            <a:pPr algn="ctr" defTabSz="685800">
              <a:defRPr/>
            </a:pPr>
            <a:r>
              <a:rPr lang="ru-RU" sz="3000" b="1" dirty="0">
                <a:solidFill>
                  <a:srgbClr val="B53A31">
                    <a:lumMod val="75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Garamond"/>
              </a:rPr>
              <a:t>Требования к уроку ОРКСЭ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81075" y="5183992"/>
            <a:ext cx="1940676" cy="692498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 defTabSz="685800">
              <a:defRPr/>
            </a:pPr>
            <a:r>
              <a:rPr lang="ru-RU" sz="4050" b="1" dirty="0">
                <a:ln w="6600">
                  <a:solidFill>
                    <a:srgbClr val="CC702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C702D"/>
                  </a:outerShdw>
                </a:effectLst>
                <a:latin typeface="Garamond"/>
              </a:rPr>
              <a:t>ОРКСЭ</a:t>
            </a:r>
            <a:endParaRPr lang="ru-RU" sz="4050" b="1" dirty="0">
              <a:ln w="9525">
                <a:solidFill>
                  <a:prstClr val="white"/>
                </a:solidFill>
                <a:prstDash val="solid"/>
              </a:ln>
              <a:solidFill>
                <a:srgbClr val="AE9E7C"/>
              </a:solidFill>
              <a:effectLst>
                <a:outerShdw blurRad="12700" dist="38100" dir="2700000" algn="tl" rotWithShape="0">
                  <a:srgbClr val="AE9E7C">
                    <a:lumMod val="60000"/>
                    <a:lumOff val="40000"/>
                  </a:srgbClr>
                </a:outerShdw>
              </a:effectLst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11513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2743200" y="2438400"/>
            <a:ext cx="6858000" cy="3429000"/>
          </a:xfrm>
        </p:spPr>
        <p:txBody>
          <a:bodyPr rtlCol="0">
            <a:normAutofit/>
          </a:bodyPr>
          <a:lstStyle/>
          <a:p>
            <a:pPr algn="just" defTabSz="685800">
              <a:buFont typeface="Arial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</a:rPr>
              <a:t>Создание дружелюбной, гуманной обстановки</a:t>
            </a:r>
          </a:p>
          <a:p>
            <a:pPr algn="just" defTabSz="685800">
              <a:buFont typeface="Arial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</a:rPr>
              <a:t>Использование выдержек из биографий религиозных деятелей, литературных произведений на религиозные сюжеты</a:t>
            </a:r>
          </a:p>
          <a:p>
            <a:pPr algn="just" defTabSz="685800">
              <a:buFont typeface="Arial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</a:rPr>
              <a:t>Проведение работы с родителями, привлечение их к участию во внеклассных и внешкольных мероприятиях</a:t>
            </a:r>
          </a:p>
          <a:p>
            <a:pPr algn="just" defTabSz="685800">
              <a:buFont typeface="Arial" charset="0"/>
              <a:buChar char="•"/>
              <a:defRPr/>
            </a:pPr>
            <a:r>
              <a:rPr lang="ru-RU" sz="2400" b="1" dirty="0">
                <a:solidFill>
                  <a:prstClr val="black"/>
                </a:solidFill>
              </a:rPr>
              <a:t>Осуществление оперативного контроля</a:t>
            </a:r>
          </a:p>
          <a:p>
            <a:pPr eaLnBrk="1" fontAlgn="auto" hangingPunct="1">
              <a:buFont typeface="Wingdings 2" panose="05020102010507070707" pitchFamily="18" charset="2"/>
              <a:buNone/>
              <a:defRPr/>
            </a:pP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86000" y="1143000"/>
            <a:ext cx="7581900" cy="914400"/>
          </a:xfrm>
          <a:prstGeom prst="rect">
            <a:avLst/>
          </a:prstGeom>
        </p:spPr>
        <p:txBody>
          <a:bodyPr anchor="ctr"/>
          <a:lstStyle/>
          <a:p>
            <a:pPr algn="ctr" defTabSz="685800">
              <a:defRPr/>
            </a:pPr>
            <a:endParaRPr lang="ru-RU" sz="3000" b="1" dirty="0">
              <a:solidFill>
                <a:srgbClr val="B53A31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514600" y="609600"/>
            <a:ext cx="7239000" cy="1676400"/>
          </a:xfrm>
          <a:prstGeom prst="rect">
            <a:avLst/>
          </a:prstGeom>
        </p:spPr>
        <p:txBody>
          <a:bodyPr anchor="ctr"/>
          <a:lstStyle/>
          <a:p>
            <a:pPr algn="ctr" defTabSz="685800">
              <a:defRPr/>
            </a:pPr>
            <a:r>
              <a:rPr lang="ru-RU" sz="3000" b="1" dirty="0">
                <a:solidFill>
                  <a:srgbClr val="B53A31">
                    <a:lumMod val="75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Garamond"/>
              </a:rPr>
              <a:t>Требования к уроку ОРКСЭ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81075" y="5183992"/>
            <a:ext cx="1940676" cy="692498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 defTabSz="685800">
              <a:defRPr/>
            </a:pPr>
            <a:r>
              <a:rPr lang="ru-RU" sz="4050" b="1" dirty="0">
                <a:ln w="6600">
                  <a:solidFill>
                    <a:srgbClr val="CC702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C702D"/>
                  </a:outerShdw>
                </a:effectLst>
                <a:latin typeface="Garamond"/>
              </a:rPr>
              <a:t>ОРКСЭ</a:t>
            </a:r>
            <a:endParaRPr lang="ru-RU" sz="4050" b="1" dirty="0">
              <a:ln w="9525">
                <a:solidFill>
                  <a:prstClr val="white"/>
                </a:solidFill>
                <a:prstDash val="solid"/>
              </a:ln>
              <a:solidFill>
                <a:srgbClr val="AE9E7C"/>
              </a:solidFill>
              <a:effectLst>
                <a:outerShdw blurRad="12700" dist="38100" dir="2700000" algn="tl" rotWithShape="0">
                  <a:srgbClr val="AE9E7C">
                    <a:lumMod val="60000"/>
                    <a:lumOff val="40000"/>
                  </a:srgbClr>
                </a:outerShdw>
              </a:effectLst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84020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2355850" y="1946275"/>
            <a:ext cx="7778750" cy="4256088"/>
          </a:xfrm>
        </p:spPr>
        <p:txBody>
          <a:bodyPr rtlCol="0">
            <a:normAutofit/>
          </a:bodyPr>
          <a:lstStyle/>
          <a:p>
            <a:pPr lvl="1" fontAlgn="auto">
              <a:buFont typeface="Arial"/>
              <a:buChar char="•"/>
              <a:defRPr/>
            </a:pPr>
            <a:endParaRPr lang="ru-RU" altLang="ru-RU" dirty="0" smtClean="0">
              <a:solidFill>
                <a:srgbClr val="431117"/>
              </a:solidFill>
            </a:endParaRPr>
          </a:p>
          <a:p>
            <a:pPr lvl="1" fontAlgn="auto">
              <a:buFont typeface="Arial"/>
              <a:buChar char="•"/>
              <a:defRPr/>
            </a:pPr>
            <a:r>
              <a:rPr lang="ru-RU" altLang="ru-RU" sz="3200" b="1" dirty="0"/>
              <a:t>Основы православной культуры;</a:t>
            </a:r>
          </a:p>
          <a:p>
            <a:pPr lvl="1" fontAlgn="auto">
              <a:buFont typeface="Arial"/>
              <a:buChar char="•"/>
              <a:defRPr/>
            </a:pPr>
            <a:r>
              <a:rPr lang="ru-RU" altLang="ru-RU" sz="3200" b="1" dirty="0"/>
              <a:t>Основы исламской культуры;</a:t>
            </a:r>
          </a:p>
          <a:p>
            <a:pPr lvl="1" fontAlgn="auto">
              <a:buFont typeface="Arial"/>
              <a:buChar char="•"/>
              <a:defRPr/>
            </a:pPr>
            <a:r>
              <a:rPr lang="ru-RU" altLang="ru-RU" sz="3200" b="1" dirty="0"/>
              <a:t>Основы буддийской культуры;</a:t>
            </a:r>
          </a:p>
          <a:p>
            <a:pPr lvl="1" fontAlgn="auto">
              <a:buFont typeface="Arial"/>
              <a:buChar char="•"/>
              <a:defRPr/>
            </a:pPr>
            <a:r>
              <a:rPr lang="ru-RU" altLang="ru-RU" sz="3200" b="1" dirty="0"/>
              <a:t>Основы иудейской культуры;</a:t>
            </a:r>
          </a:p>
          <a:p>
            <a:pPr lvl="1" fontAlgn="auto">
              <a:buFont typeface="Arial"/>
              <a:buChar char="•"/>
              <a:defRPr/>
            </a:pPr>
            <a:r>
              <a:rPr lang="ru-RU" altLang="ru-RU" sz="3200" b="1" dirty="0"/>
              <a:t>Основы мировых религиозных культур;</a:t>
            </a:r>
          </a:p>
          <a:p>
            <a:pPr lvl="1" fontAlgn="auto">
              <a:buFont typeface="Arial"/>
              <a:buChar char="•"/>
              <a:defRPr/>
            </a:pPr>
            <a:r>
              <a:rPr lang="ru-RU" altLang="ru-RU" sz="3200" b="1" dirty="0"/>
              <a:t>Основы светской этики.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355850" y="609601"/>
            <a:ext cx="7270750" cy="1336675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Какие модули включает в себя программа курса ОРКСЭ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81075" y="5782053"/>
            <a:ext cx="1940676" cy="923330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ОРКСЭ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8275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444751" y="2438400"/>
            <a:ext cx="7318375" cy="3282950"/>
          </a:xfrm>
        </p:spPr>
        <p:txBody>
          <a:bodyPr>
            <a:normAutofit fontScale="77500" lnSpcReduction="20000"/>
          </a:bodyPr>
          <a:lstStyle/>
          <a:p>
            <a:r>
              <a:rPr lang="ru-RU" altLang="ru-RU" b="1" smtClean="0">
                <a:solidFill>
                  <a:schemeClr val="tx1"/>
                </a:solidFill>
              </a:rPr>
              <a:t>Программа воспитания и социализации обучающихся.</a:t>
            </a:r>
          </a:p>
          <a:p>
            <a:r>
              <a:rPr lang="ru-RU" altLang="ru-RU" b="1" smtClean="0">
                <a:solidFill>
                  <a:schemeClr val="tx1"/>
                </a:solidFill>
              </a:rPr>
              <a:t>Конституция Российской Федерации.</a:t>
            </a:r>
          </a:p>
          <a:p>
            <a:r>
              <a:rPr lang="ru-RU" altLang="ru-RU" b="1" smtClean="0">
                <a:solidFill>
                  <a:schemeClr val="tx1"/>
                </a:solidFill>
              </a:rPr>
              <a:t>Закон Российской Федерации «Об образовании».</a:t>
            </a:r>
          </a:p>
          <a:p>
            <a:r>
              <a:rPr lang="ru-RU" altLang="ru-RU" b="1" smtClean="0">
                <a:solidFill>
                  <a:schemeClr val="tx1"/>
                </a:solidFill>
              </a:rPr>
              <a:t>Устав ОУ.</a:t>
            </a:r>
          </a:p>
          <a:p>
            <a:r>
              <a:rPr lang="ru-RU" altLang="ru-RU" b="1" smtClean="0">
                <a:solidFill>
                  <a:schemeClr val="tx1"/>
                </a:solidFill>
              </a:rPr>
              <a:t>Закон Российской Федерации «Об основных гарантиях прав ребенка в Российской Федерации».</a:t>
            </a:r>
          </a:p>
          <a:p>
            <a:r>
              <a:rPr lang="ru-RU" altLang="ru-RU" b="1" smtClean="0">
                <a:solidFill>
                  <a:schemeClr val="tx1"/>
                </a:solidFill>
              </a:rPr>
              <a:t>Закон Российской Федерации «О свободе совести и религиозных объединениях».</a:t>
            </a:r>
          </a:p>
          <a:p>
            <a:r>
              <a:rPr lang="ru-RU" altLang="ru-RU" b="1" smtClean="0">
                <a:solidFill>
                  <a:schemeClr val="tx1"/>
                </a:solidFill>
              </a:rPr>
              <a:t>Программа «Сибирский характер как ценность».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286001" y="609600"/>
            <a:ext cx="7745413" cy="12954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каких нормативных документах осуществляется преподавание ОРКСЭ?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90872" y="5808179"/>
            <a:ext cx="1940676" cy="923330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ОРКСЭ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5323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2444750" y="2519364"/>
            <a:ext cx="7537450" cy="3051175"/>
          </a:xfrm>
        </p:spPr>
        <p:txBody>
          <a:bodyPr/>
          <a:lstStyle/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u-RU" altLang="ru-RU" sz="3200"/>
              <a:t>В рамках преподавания ОРКСЭ обучение религии не предусматривается. 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u-RU" altLang="ru-RU" sz="3200"/>
              <a:t>Под обучением религии понимается подготовка обучающихся к участию в богослужениях, обучение религиозной практике в религиозной общине.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444750" y="609600"/>
            <a:ext cx="7151688" cy="12954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понимается 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 «обучением религии»?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81075" y="5768990"/>
            <a:ext cx="1940676" cy="923330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ОРКСЭ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0186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435226" y="2489201"/>
            <a:ext cx="7299325" cy="3154363"/>
          </a:xfrm>
        </p:spPr>
        <p:txBody>
          <a:bodyPr/>
          <a:lstStyle/>
          <a:p>
            <a:pPr algn="just"/>
            <a:r>
              <a:rPr lang="ru-RU" altLang="ru-RU" sz="3200"/>
              <a:t>Предмет "Основы религиозных культур и светской этики" (ОРКСЭ) включён Министерством образования и науки Российской Федерации в школьную программу во </a:t>
            </a:r>
            <a:r>
              <a:rPr lang="ru-RU" altLang="ru-RU" sz="3200" b="1"/>
              <a:t>всех регионах с 2012 года в количестве 34 часов</a:t>
            </a:r>
            <a:endParaRPr lang="ru-RU" altLang="ru-RU" sz="320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33688" y="804863"/>
            <a:ext cx="6502400" cy="11430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Какое количество часов включено в учебный план по курсу ОРКСЭ?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81075" y="5768990"/>
            <a:ext cx="1940676" cy="923330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ОРКСЭ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3261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484439" y="1916114"/>
            <a:ext cx="7151687" cy="4187825"/>
          </a:xfrm>
        </p:spPr>
        <p:txBody>
          <a:bodyPr rtlCol="0">
            <a:normAutofit lnSpcReduction="10000"/>
          </a:bodyPr>
          <a:lstStyle/>
          <a:p>
            <a:pPr marL="265176" indent="-265176" algn="ctr">
              <a:buNone/>
              <a:defRPr/>
            </a:pPr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ru-RU" sz="3600" dirty="0"/>
              <a:t>Цель - формирование у обучающегося мотивации к осознанному нравственному поведению, основанному на знании и уважении культурных и религиозных традиций народов РФ, а также к диалогу с представителями других культур и мировоззрений</a:t>
            </a:r>
          </a:p>
          <a:p>
            <a:pPr marL="265176" indent="-265176">
              <a:buNone/>
              <a:defRPr/>
            </a:pPr>
            <a:endParaRPr lang="ru-RU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711451" y="661988"/>
            <a:ext cx="6697663" cy="944562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Какова цель изучения курса ОРКСЭ?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81075" y="5768990"/>
            <a:ext cx="1940676" cy="923330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ОРКСЭ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6272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346325" y="2613026"/>
            <a:ext cx="7329488" cy="3186113"/>
          </a:xfrm>
        </p:spPr>
        <p:txBody>
          <a:bodyPr>
            <a:normAutofit fontScale="92500" lnSpcReduction="10000"/>
          </a:bodyPr>
          <a:lstStyle/>
          <a:p>
            <a:pPr marL="265113" indent="-265113" algn="just">
              <a:spcAft>
                <a:spcPct val="0"/>
              </a:spcAft>
            </a:pPr>
            <a:r>
              <a:rPr lang="ru-RU" altLang="ru-RU"/>
              <a:t>Знакомство с основами религиозных культур и светской этики.</a:t>
            </a:r>
          </a:p>
          <a:p>
            <a:pPr marL="265113" indent="-265113" algn="just">
              <a:spcAft>
                <a:spcPct val="0"/>
              </a:spcAft>
            </a:pPr>
            <a:r>
              <a:rPr lang="ru-RU" altLang="ru-RU"/>
              <a:t>Развитие представлений обучающихся о значении нравственных норм и ценностей.</a:t>
            </a:r>
          </a:p>
          <a:p>
            <a:pPr marL="265113" indent="-265113" algn="just">
              <a:spcAft>
                <a:spcPct val="0"/>
              </a:spcAft>
            </a:pPr>
            <a:r>
              <a:rPr lang="ru-RU" altLang="ru-RU"/>
              <a:t>Обобщение знаний, понятий и представлений о духовной культуре и морали.</a:t>
            </a:r>
          </a:p>
          <a:p>
            <a:pPr marL="265113" indent="-265113" algn="just">
              <a:spcAft>
                <a:spcPct val="0"/>
              </a:spcAft>
            </a:pPr>
            <a:r>
              <a:rPr lang="ru-RU" altLang="ru-RU"/>
              <a:t>Развитие способностей обучающихся к общению.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71750" y="896938"/>
            <a:ext cx="6878638" cy="944562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Определите основные задачи изучения курса ОРКСЭ?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81075" y="5768990"/>
            <a:ext cx="1940676" cy="923330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ОРКСЭ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336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057400" y="2865439"/>
            <a:ext cx="7964488" cy="271303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altLang="ru-RU" sz="3200"/>
              <a:t>Основной принцип – культурологический. 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u-RU" altLang="ru-RU" sz="3200"/>
              <a:t>Он способствует формированию у младших школьников первоначальных представлений о культуре традиционных религий народов России, российской светской этике.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711451" y="862013"/>
            <a:ext cx="6589713" cy="1219200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Назовите основной методологический принцип реализации 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ОРКСЭ?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81075" y="5768990"/>
            <a:ext cx="1940676" cy="923330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ОРКСЭ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4996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346325" y="2525714"/>
            <a:ext cx="7329488" cy="3470275"/>
          </a:xfrm>
        </p:spPr>
        <p:txBody>
          <a:bodyPr rtlCol="0">
            <a:normAutofit fontScale="92500" lnSpcReduction="20000"/>
          </a:bodyPr>
          <a:lstStyle/>
          <a:p>
            <a:pPr marL="265176" indent="-265176" algn="just">
              <a:buFont typeface="Arial"/>
              <a:buChar char="•"/>
              <a:defRPr/>
            </a:pPr>
            <a:r>
              <a:rPr lang="ru-RU" dirty="0"/>
              <a:t>Точное, корректное представление учащимся многообразия существующих религий.</a:t>
            </a:r>
          </a:p>
          <a:p>
            <a:pPr marL="265176" indent="-265176" algn="just">
              <a:buFont typeface="Arial"/>
              <a:buChar char="•"/>
              <a:defRPr/>
            </a:pPr>
            <a:r>
              <a:rPr lang="ru-RU" dirty="0"/>
              <a:t>Знакомство с историей возникновения религий, географии их распространения, основателях и пророках.</a:t>
            </a:r>
          </a:p>
          <a:p>
            <a:pPr marL="265176" indent="-265176" algn="just">
              <a:buFont typeface="Arial"/>
              <a:buChar char="•"/>
              <a:defRPr/>
            </a:pPr>
            <a:r>
              <a:rPr lang="ru-RU" dirty="0"/>
              <a:t>Освещение особенностей учений различных религий, в первую очередь нравственной составляющей этих учений.</a:t>
            </a:r>
          </a:p>
          <a:p>
            <a:pPr marL="265176" indent="-265176" algn="just">
              <a:buFont typeface="Arial"/>
              <a:buChar char="•"/>
              <a:defRPr/>
            </a:pPr>
            <a:r>
              <a:rPr lang="ru-RU" dirty="0"/>
              <a:t>Описание религиозных традиций, культуры, а также духовного и церковного искусства.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71750" y="704851"/>
            <a:ext cx="6878638" cy="1503363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Решение каких культурологических задач предполагает преподавание курса ОРКСЭ?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081075" y="5768990"/>
            <a:ext cx="1940676" cy="923330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</a:bodyPr>
          <a:lstStyle/>
          <a:p>
            <a:pPr algn="ctr">
              <a:defRPr/>
            </a:pPr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ОРКСЭ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9427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704</Words>
  <Application>Microsoft Office PowerPoint</Application>
  <PresentationFormat>Широкоэкранный</PresentationFormat>
  <Paragraphs>96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Garamond</vt:lpstr>
      <vt:lpstr>Wingdings 2</vt:lpstr>
      <vt:lpstr>Тема Office</vt:lpstr>
      <vt:lpstr>Инструктивно-нормативные материалы и методические рекомендации  «Об обучении ОРКСЭ  в ОУ РФ» для учителей и организаторов введения курса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Инструктивно-нормативные материалы и методические рекомендации  «Об обучении ОРКСЭ  в ОУ РФ» для учителей и организаторов введения курса</dc:title>
  <dc:creator>Оксана</dc:creator>
  <cp:lastModifiedBy>Оксана</cp:lastModifiedBy>
  <cp:revision>1</cp:revision>
  <dcterms:created xsi:type="dcterms:W3CDTF">2017-11-10T16:04:34Z</dcterms:created>
  <dcterms:modified xsi:type="dcterms:W3CDTF">2017-11-10T16:05:01Z</dcterms:modified>
</cp:coreProperties>
</file>