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9" r:id="rId4"/>
    <p:sldId id="270" r:id="rId5"/>
    <p:sldId id="278" r:id="rId6"/>
    <p:sldId id="275" r:id="rId7"/>
    <p:sldId id="280" r:id="rId8"/>
    <p:sldId id="281" r:id="rId9"/>
    <p:sldId id="271" r:id="rId10"/>
    <p:sldId id="282" r:id="rId11"/>
    <p:sldId id="27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CC0066"/>
    <a:srgbClr val="008000"/>
    <a:srgbClr val="009900"/>
    <a:srgbClr val="00CC66"/>
    <a:srgbClr val="0033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Рисунок 7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>
              <a:off x="0" y="0"/>
              <a:ext cx="5976664" cy="546224"/>
            </a:xfrm>
            <a:prstGeom prst="rect">
              <a:avLst/>
            </a:prstGeom>
          </p:spPr>
        </p:pic>
        <p:pic>
          <p:nvPicPr>
            <p:cNvPr id="9" name="Рисунок 8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flipV="1">
              <a:off x="0" y="6311776"/>
              <a:ext cx="5976664" cy="546224"/>
            </a:xfrm>
            <a:prstGeom prst="rect">
              <a:avLst/>
            </a:prstGeom>
          </p:spPr>
        </p:pic>
        <p:pic>
          <p:nvPicPr>
            <p:cNvPr id="10" name="Рисунок 9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16200000">
              <a:off x="-2751224" y="3155888"/>
              <a:ext cx="6048672" cy="546224"/>
            </a:xfrm>
            <a:prstGeom prst="rect">
              <a:avLst/>
            </a:prstGeom>
          </p:spPr>
        </p:pic>
        <p:pic>
          <p:nvPicPr>
            <p:cNvPr id="11" name="Рисунок 10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5400000" flipH="1">
              <a:off x="5846552" y="3155888"/>
              <a:ext cx="6048672" cy="546224"/>
            </a:xfrm>
            <a:prstGeom prst="rect">
              <a:avLst/>
            </a:prstGeom>
          </p:spPr>
        </p:pic>
        <p:pic>
          <p:nvPicPr>
            <p:cNvPr id="12" name="Рисунок 11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>
              <a:off x="5940152" y="0"/>
              <a:ext cx="3203848" cy="546224"/>
            </a:xfrm>
            <a:prstGeom prst="rect">
              <a:avLst/>
            </a:prstGeom>
          </p:spPr>
        </p:pic>
        <p:pic>
          <p:nvPicPr>
            <p:cNvPr id="13" name="Рисунок 12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 flipV="1">
              <a:off x="5940152" y="6311776"/>
              <a:ext cx="3203848" cy="546224"/>
            </a:xfrm>
            <a:prstGeom prst="rect">
              <a:avLst/>
            </a:prstGeom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s.net/brgu/145/folder:7658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525">
              <a:srgbClr val="FFCB11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95737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74032" y="476672"/>
            <a:ext cx="5902424" cy="3024336"/>
          </a:xfrm>
          <a:solidFill>
            <a:schemeClr val="bg1"/>
          </a:solidFill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</a:t>
            </a:r>
            <a: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</a:t>
            </a:r>
            <a:b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482453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учебный год</a:t>
            </a:r>
            <a:endParaRPr lang="ru-RU" b="1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52" y="476672"/>
            <a:ext cx="2376264" cy="23692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46449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ПРОБЛЕМА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Нет сопровождения молодого педагога </a:t>
            </a:r>
            <a:br>
              <a:rPr lang="ru-RU" sz="6000" b="1" dirty="0" smtClean="0">
                <a:solidFill>
                  <a:srgbClr val="990033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в школе.</a:t>
            </a:r>
            <a:br>
              <a:rPr lang="ru-RU" sz="6000" b="1" dirty="0" smtClean="0">
                <a:solidFill>
                  <a:srgbClr val="990033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 Пути  решения.</a:t>
            </a:r>
            <a:endParaRPr lang="ru-RU" sz="6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7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5094109"/>
              </p:ext>
            </p:extLst>
          </p:nvPr>
        </p:nvGraphicFramePr>
        <p:xfrm>
          <a:off x="539552" y="1772816"/>
          <a:ext cx="8229600" cy="48874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44216"/>
                <a:gridCol w="6285384"/>
              </a:tblGrid>
              <a:tr h="3631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Эссе молодого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учителя.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Самопрезентация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«Моё педагогическое кредо»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выступление.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baseline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«Настраиваемся на конкурс».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«Педагогический дебют-2017»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Самообразование-лучшее образование.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подходы в воспитательной работе. Формы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с родителями.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6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95737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74032" y="476672"/>
            <a:ext cx="5902424" cy="4968552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 МОЛОДОГО СПЕЦИАЛИСТА –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  МОЕГО МАСТЕРСТВА</a:t>
            </a:r>
            <a:b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ВСТРЕЧ!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482453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учебный год</a:t>
            </a:r>
            <a:endParaRPr lang="ru-RU" b="1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52" y="476672"/>
            <a:ext cx="2376264" cy="23692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5094109"/>
              </p:ext>
            </p:extLst>
          </p:nvPr>
        </p:nvGraphicFramePr>
        <p:xfrm>
          <a:off x="539552" y="1772816"/>
          <a:ext cx="8229600" cy="48874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44216"/>
                <a:gridCol w="6285384"/>
              </a:tblGrid>
              <a:tr h="3631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Эссе молодого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учителя.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Самопрезентация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«Моё педагогическое кредо»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эссе. Публичное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«Настраиваемся на конкурс».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«Педагогический дебют-2017»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Самообразование-лучшее образование.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подходы в воспитательной работе. Формы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с родителями.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6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выступление перед аудиторией, изложение какой‑либо информации, возможно, с показом наглядного материала, с определенной целью.</a:t>
            </a:r>
          </a:p>
          <a:p>
            <a:pPr marL="0" indent="0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Психология делового общения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литература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 Сорокина А.В. - Основы делового общения.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коммуникативное взаимодействие оратора с аудиторией слушателей.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Александров Д.Н. Риторика. Учебное пособие для вузов.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официальное выступление оратора (в основном – монолог) перед непосредственно присутствующей в зале достаточно большой и организованной аудиторией.</a:t>
            </a:r>
          </a:p>
          <a:p>
            <a:pPr marL="0" indent="0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И.А. Практическая риторика.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09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выступление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endParaRPr lang="ru-RU" sz="4000" b="1" u="sng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актуальности</a:t>
            </a:r>
          </a:p>
          <a:p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и оригинальность раскрытия темы, умение рассмотреть проблему с 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нетрадиционной </a:t>
            </a:r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собственной позиции по заявленной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</a:p>
          <a:p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умений взаимодействовать с коллегами при обсуждении темы (внимательно слушать, не уходить от темы обсуждения и др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Убедительность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</a:t>
            </a:r>
          </a:p>
          <a:p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аргументированно отвечать на 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</a:t>
            </a:r>
          </a:p>
          <a:p>
            <a:r>
              <a:rPr lang="ru-RU" sz="24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регламента</a:t>
            </a:r>
            <a:endParaRPr lang="ru-RU" sz="2400" b="1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590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l"/>
            <a:r>
              <a:rPr lang="ru-RU" sz="5400" b="1" dirty="0" smtClean="0">
                <a:solidFill>
                  <a:srgbClr val="990033"/>
                </a:solidFill>
              </a:rPr>
              <a:t>Шесть шляп мышления</a:t>
            </a:r>
            <a:endParaRPr lang="ru-RU" sz="5400" b="1" dirty="0">
              <a:solidFill>
                <a:srgbClr val="990033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3"/>
          <a:stretch/>
        </p:blipFill>
        <p:spPr>
          <a:xfrm>
            <a:off x="1331640" y="1484784"/>
            <a:ext cx="5976664" cy="48965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8688" y="476672"/>
            <a:ext cx="1008112" cy="15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690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76672"/>
            <a:ext cx="8229600" cy="5976664"/>
          </a:xfrm>
        </p:spPr>
      </p:pic>
    </p:spTree>
    <p:extLst>
      <p:ext uri="{BB962C8B-B14F-4D97-AF65-F5344CB8AC3E}">
        <p14:creationId xmlns:p14="http://schemas.microsoft.com/office/powerpoint/2010/main" xmlns="" val="9993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642918"/>
            <a:ext cx="8215370" cy="5483245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темы для обсуждения: </a:t>
            </a:r>
            <a:endPara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Профстандарт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педагога: теория и практика»,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должна быть образовательная организация, чтобы в ней хотелось работать?»,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обеспечить информационную безопасность детей?», «Как снизить бумажную нагрузку на педагога?», «Современные формы работы с родителями в образовательной организации»,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ФГОС: что изменилось в образовательной организации?»,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Компетенции современного педагога образовательной организации»,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образовательной организации и пути их решения»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46449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ПРОБЛЕМА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Нет сопровождения молодого педагога </a:t>
            </a:r>
            <a:br>
              <a:rPr lang="ru-RU" sz="6000" b="1" dirty="0" smtClean="0">
                <a:solidFill>
                  <a:srgbClr val="990033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в школе.</a:t>
            </a:r>
            <a:br>
              <a:rPr lang="ru-RU" sz="6000" b="1" dirty="0" smtClean="0">
                <a:solidFill>
                  <a:srgbClr val="990033"/>
                </a:solidFill>
              </a:rPr>
            </a:br>
            <a:r>
              <a:rPr lang="ru-RU" sz="6000" b="1" dirty="0" smtClean="0">
                <a:solidFill>
                  <a:srgbClr val="990033"/>
                </a:solidFill>
              </a:rPr>
              <a:t> Пути  решения.</a:t>
            </a:r>
            <a:endParaRPr lang="ru-RU" sz="6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u="sng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ШЕСТЬ   </a:t>
            </a:r>
            <a:r>
              <a:rPr lang="ru-RU" sz="4000" b="1" u="sng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ШЛЯП»</a:t>
            </a:r>
            <a:endParaRPr lang="ru-RU" sz="4000" b="1" u="sng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827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296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ММО  ШКОЛА МОЛОДОГО СПЕЦИАЛИСТА </vt:lpstr>
      <vt:lpstr>ПЛАН 2 группа </vt:lpstr>
      <vt:lpstr>Публичное выступление</vt:lpstr>
      <vt:lpstr>Публичное выступление критерии</vt:lpstr>
      <vt:lpstr>Шесть шляп мышления</vt:lpstr>
      <vt:lpstr>Слайд 6</vt:lpstr>
      <vt:lpstr>Слайд 7</vt:lpstr>
      <vt:lpstr>ПРОБЛЕМА  Нет сопровождения молодого педагога  в школе.  Пути  решения.</vt:lpstr>
      <vt:lpstr>«ШЕСТЬ   ШЛЯП»</vt:lpstr>
      <vt:lpstr>ПРОБЛЕМА  Нет сопровождения молодого педагога  в школе.  Пути  решения.</vt:lpstr>
      <vt:lpstr>ПЛАН 2 группа </vt:lpstr>
      <vt:lpstr>  ШКОЛА  МОЛОДОГО СПЕЦИАЛИСТА – ШКОЛА   МОЕГО МАСТЕРСТВА  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Cab111</cp:lastModifiedBy>
  <cp:revision>32</cp:revision>
  <dcterms:created xsi:type="dcterms:W3CDTF">2014-03-26T12:28:08Z</dcterms:created>
  <dcterms:modified xsi:type="dcterms:W3CDTF">2017-11-03T07:13:12Z</dcterms:modified>
</cp:coreProperties>
</file>