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3101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Отличия проекта от проектных задач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78154"/>
          <a:ext cx="9144000" cy="5479846"/>
        </p:xfrm>
        <a:graphic>
          <a:graphicData uri="http://schemas.openxmlformats.org/drawingml/2006/table">
            <a:tbl>
              <a:tblPr/>
              <a:tblGrid>
                <a:gridCol w="3851920"/>
                <a:gridCol w="5292080"/>
              </a:tblGrid>
              <a:tr h="606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Проектная задача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  Под </a:t>
                      </a:r>
                      <a:r>
                        <a:rPr lang="ru-RU" sz="2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проектом понимают работу, которая направлена на решение конкретной проблемы, достижение оптимальным способом заранее запланированного результата. </a:t>
                      </a:r>
                      <a:endParaRPr lang="ru-RU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    Это </a:t>
                      </a:r>
                      <a:r>
                        <a:rPr lang="ru-RU" sz="2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задача, в которой через систему или набор заданий целенаправленно стимулируется система детских действий, направленных на получение ещё никогда не существовавшего в практике ребёнка результата, и в ходе решения которой происходит качественное </a:t>
                      </a:r>
                      <a:r>
                        <a:rPr lang="ru-RU" sz="2800" b="1" dirty="0" err="1">
                          <a:latin typeface="Calibri" pitchFamily="34" charset="0"/>
                          <a:ea typeface="Times New Roman"/>
                          <a:cs typeface="Times New Roman"/>
                        </a:rPr>
                        <a:t>самоизменение</a:t>
                      </a:r>
                      <a:r>
                        <a:rPr lang="ru-RU" sz="2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 группы </a:t>
                      </a:r>
                      <a:r>
                        <a:rPr lang="ru-RU" sz="28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детей.</a:t>
                      </a:r>
                      <a:endParaRPr lang="ru-RU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87824" y="692696"/>
            <a:ext cx="3124766" cy="595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Calibri" pitchFamily="34" charset="0"/>
                <a:ea typeface="Times New Roman"/>
                <a:cs typeface="Times New Roman"/>
              </a:rPr>
              <a:t>1. Определение </a:t>
            </a:r>
            <a:endParaRPr lang="ru-RU" sz="16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2132856"/>
            <a:ext cx="5220072" cy="4725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3101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Отличия проекта от проектных задач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78154"/>
          <a:ext cx="9144000" cy="5511660"/>
        </p:xfrm>
        <a:graphic>
          <a:graphicData uri="http://schemas.openxmlformats.org/drawingml/2006/table">
            <a:tbl>
              <a:tblPr/>
              <a:tblGrid>
                <a:gridCol w="3851920"/>
                <a:gridCol w="5292080"/>
              </a:tblGrid>
              <a:tr h="606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Проектная задача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Становление самостоятельной творческой учебной деятельности учащегося, направленной на решение реальных жизненных задач</a:t>
                      </a:r>
                      <a:endParaRPr lang="ru-RU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Подготовить детей к проектной деятельности через решение проектных задач</a:t>
                      </a:r>
                      <a:endParaRPr lang="ru-RU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87824" y="692696"/>
            <a:ext cx="1930337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Calibri" pitchFamily="34" charset="0"/>
                <a:ea typeface="Times New Roman"/>
                <a:cs typeface="Times New Roman"/>
              </a:rPr>
              <a:t>2. </a:t>
            </a:r>
            <a:r>
              <a:rPr lang="ru-RU" sz="3200" b="1" dirty="0" smtClean="0"/>
              <a:t>Задача</a:t>
            </a:r>
            <a:r>
              <a:rPr lang="ru-RU" sz="3200" b="1" dirty="0" smtClean="0">
                <a:latin typeface="Calibri" pitchFamily="34" charset="0"/>
                <a:ea typeface="Times New Roman"/>
                <a:cs typeface="Times New Roman"/>
              </a:rPr>
              <a:t> </a:t>
            </a:r>
            <a:endParaRPr lang="ru-RU" sz="16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2132856"/>
            <a:ext cx="5220072" cy="4725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3101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Отличия проекта от проектных задач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78154"/>
          <a:ext cx="9144000" cy="5511660"/>
        </p:xfrm>
        <a:graphic>
          <a:graphicData uri="http://schemas.openxmlformats.org/drawingml/2006/table">
            <a:tbl>
              <a:tblPr/>
              <a:tblGrid>
                <a:gridCol w="3851920"/>
                <a:gridCol w="5292080"/>
              </a:tblGrid>
              <a:tr h="606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Проектная задача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1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Взрослый-ребёнок, взрослый-группа детей</a:t>
                      </a:r>
                      <a:endParaRPr lang="ru-RU" sz="3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Взрослый-группа детей (выполняются детьми совместно)</a:t>
                      </a:r>
                      <a:endParaRPr lang="ru-RU" sz="3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87824" y="692696"/>
            <a:ext cx="2526461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Calibri" pitchFamily="34" charset="0"/>
                <a:ea typeface="Times New Roman"/>
                <a:cs typeface="Times New Roman"/>
              </a:rPr>
              <a:t>3. </a:t>
            </a:r>
            <a:r>
              <a:rPr lang="ru-RU" sz="3200" b="1" dirty="0" smtClean="0"/>
              <a:t>Участники</a:t>
            </a:r>
            <a:r>
              <a:rPr lang="ru-RU" sz="3200" b="1" dirty="0" smtClean="0">
                <a:latin typeface="Calibri" pitchFamily="34" charset="0"/>
                <a:ea typeface="Times New Roman"/>
                <a:cs typeface="Times New Roman"/>
              </a:rPr>
              <a:t> </a:t>
            </a:r>
            <a:endParaRPr lang="ru-RU" sz="16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2132856"/>
            <a:ext cx="5220072" cy="4725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3101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Отличия проекта от проектных задач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78154"/>
          <a:ext cx="9144000" cy="5511660"/>
        </p:xfrm>
        <a:graphic>
          <a:graphicData uri="http://schemas.openxmlformats.org/drawingml/2006/table">
            <a:tbl>
              <a:tblPr/>
              <a:tblGrid>
                <a:gridCol w="3851920"/>
                <a:gridCol w="5292080"/>
              </a:tblGrid>
              <a:tr h="606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Проектная задача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1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Предлагают сами дети, может внести взрослый</a:t>
                      </a:r>
                      <a:endParaRPr lang="ru-RU" sz="4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Проблему формулируют сами дети</a:t>
                      </a:r>
                      <a:endParaRPr lang="ru-RU" sz="6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87824" y="692696"/>
            <a:ext cx="4470711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Calibri" pitchFamily="34" charset="0"/>
                <a:ea typeface="Times New Roman"/>
                <a:cs typeface="Times New Roman"/>
              </a:rPr>
              <a:t>4. </a:t>
            </a:r>
            <a:r>
              <a:rPr lang="ru-RU" sz="3200" b="1" dirty="0" smtClean="0"/>
              <a:t>Кто ставит проблему </a:t>
            </a:r>
            <a:r>
              <a:rPr lang="ru-RU" sz="3200" b="1" dirty="0" smtClean="0">
                <a:latin typeface="Calibri" pitchFamily="34" charset="0"/>
                <a:ea typeface="Times New Roman"/>
                <a:cs typeface="Times New Roman"/>
              </a:rPr>
              <a:t> </a:t>
            </a:r>
            <a:endParaRPr lang="ru-RU" sz="16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2132856"/>
            <a:ext cx="5220072" cy="4725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3101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Отличия проекта от проектных задач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78154"/>
          <a:ext cx="9144002" cy="5511660"/>
        </p:xfrm>
        <a:graphic>
          <a:graphicData uri="http://schemas.openxmlformats.org/drawingml/2006/table">
            <a:tbl>
              <a:tblPr/>
              <a:tblGrid>
                <a:gridCol w="4211960"/>
                <a:gridCol w="4932042"/>
              </a:tblGrid>
              <a:tr h="606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Проектная задача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1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4800" b="1" dirty="0" smtClean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4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кратковременных до долгосрочных</a:t>
                      </a:r>
                      <a:endParaRPr lang="ru-RU" sz="3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4800" b="1" dirty="0" smtClean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Обычно </a:t>
                      </a:r>
                      <a:r>
                        <a:rPr lang="ru-RU" sz="4800" b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одно  или несколько занятий</a:t>
                      </a:r>
                      <a:endParaRPr lang="ru-RU" sz="3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987824" y="692696"/>
            <a:ext cx="433323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Calibri" pitchFamily="34" charset="0"/>
                <a:ea typeface="Times New Roman"/>
                <a:cs typeface="Times New Roman"/>
              </a:rPr>
              <a:t>5. </a:t>
            </a:r>
            <a:r>
              <a:rPr lang="ru-RU" sz="3200" b="1" dirty="0" smtClean="0"/>
              <a:t>Продолжительность</a:t>
            </a:r>
            <a:r>
              <a:rPr lang="ru-RU" sz="3200" b="1" dirty="0" smtClean="0">
                <a:latin typeface="Calibri" pitchFamily="34" charset="0"/>
                <a:ea typeface="Times New Roman"/>
                <a:cs typeface="Times New Roman"/>
              </a:rPr>
              <a:t> </a:t>
            </a:r>
            <a:endParaRPr lang="ru-RU" sz="16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2132856"/>
            <a:ext cx="4716016" cy="4725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3101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Отличия проекта от проектных задач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78154"/>
          <a:ext cx="9144002" cy="5511660"/>
        </p:xfrm>
        <a:graphic>
          <a:graphicData uri="http://schemas.openxmlformats.org/drawingml/2006/table">
            <a:tbl>
              <a:tblPr/>
              <a:tblGrid>
                <a:gridCol w="4211960"/>
                <a:gridCol w="4932042"/>
              </a:tblGrid>
              <a:tr h="606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Проектная задача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Одновозраст-ными</a:t>
                      </a:r>
                      <a:r>
                        <a:rPr lang="ru-RU" sz="48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   и </a:t>
                      </a:r>
                      <a:r>
                        <a:rPr lang="ru-RU" sz="4800" b="1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разновозраст-ными</a:t>
                      </a:r>
                      <a:endParaRPr lang="ru-RU" sz="3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Одновозраст</a:t>
                      </a:r>
                      <a:r>
                        <a:rPr lang="ru-RU" sz="48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ными</a:t>
                      </a:r>
                      <a:r>
                        <a:rPr lang="ru-RU" sz="48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ru-RU" sz="3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07704" y="692696"/>
            <a:ext cx="5756704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Calibri" pitchFamily="34" charset="0"/>
                <a:ea typeface="Times New Roman"/>
                <a:cs typeface="Times New Roman"/>
              </a:rPr>
              <a:t>6. </a:t>
            </a:r>
            <a:r>
              <a:rPr lang="ru-RU" sz="3200" b="1" dirty="0" smtClean="0"/>
              <a:t>Возрастная </a:t>
            </a:r>
            <a:r>
              <a:rPr lang="ru-RU" sz="3200" b="1" dirty="0" err="1" smtClean="0"/>
              <a:t>адресованность</a:t>
            </a:r>
            <a:r>
              <a:rPr lang="ru-RU" sz="3200" b="1" dirty="0" smtClean="0"/>
              <a:t> </a:t>
            </a:r>
            <a:r>
              <a:rPr lang="ru-RU" sz="3200" b="1" dirty="0" smtClean="0">
                <a:latin typeface="Calibri" pitchFamily="34" charset="0"/>
                <a:ea typeface="Times New Roman"/>
                <a:cs typeface="Times New Roman"/>
              </a:rPr>
              <a:t> </a:t>
            </a:r>
            <a:endParaRPr lang="ru-RU" sz="16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2132856"/>
            <a:ext cx="4716016" cy="4725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3101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Отличия проекта от проектных задач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78154"/>
          <a:ext cx="9144002" cy="5707444"/>
        </p:xfrm>
        <a:graphic>
          <a:graphicData uri="http://schemas.openxmlformats.org/drawingml/2006/table">
            <a:tbl>
              <a:tblPr/>
              <a:tblGrid>
                <a:gridCol w="4211960"/>
                <a:gridCol w="4932042"/>
              </a:tblGrid>
              <a:tr h="606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Проектная задача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Взрослый  самостоятельно или вместе с детьми определяет, каким должен быть конкретный продукт и какими способами следует достигать результата</a:t>
                      </a:r>
                      <a:endParaRPr lang="ru-RU" sz="32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Дети сами выбирают способы решения проблемы и изначально не представляют, каким будет конечный результат работы</a:t>
                      </a:r>
                      <a:b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5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07704" y="692696"/>
            <a:ext cx="431079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Calibri" pitchFamily="34" charset="0"/>
                <a:ea typeface="Times New Roman"/>
                <a:cs typeface="Times New Roman"/>
              </a:rPr>
              <a:t>7. </a:t>
            </a:r>
            <a:r>
              <a:rPr lang="ru-RU" sz="3200" b="1" dirty="0" smtClean="0"/>
              <a:t>Конечный результат </a:t>
            </a:r>
            <a:endParaRPr lang="ru-RU" sz="16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2132856"/>
            <a:ext cx="4716016" cy="4725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78154"/>
          <a:ext cx="9144002" cy="5511660"/>
        </p:xfrm>
        <a:graphic>
          <a:graphicData uri="http://schemas.openxmlformats.org/drawingml/2006/table">
            <a:tbl>
              <a:tblPr/>
              <a:tblGrid>
                <a:gridCol w="4211960"/>
                <a:gridCol w="4932042"/>
              </a:tblGrid>
              <a:tr h="606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206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Проектная задача</a:t>
                      </a:r>
                      <a:endParaRPr lang="ru-RU" sz="4000" dirty="0">
                        <a:solidFill>
                          <a:srgbClr val="002060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4785" marR="54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1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 определённых заданий, материалов, действий, проектировщики сами определяют весь набор необходимых средств</a:t>
                      </a:r>
                      <a:endParaRPr lang="ru-RU" sz="4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Детям 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предлагаются 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 необходимые средства и материалы в виде набора (или системы) заданий и требуемых для их 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выполнения </a:t>
                      </a:r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данных</a:t>
                      </a:r>
                      <a:endParaRPr lang="ru-RU" sz="8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0"/>
            <a:ext cx="8964488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latin typeface="Calibri" pitchFamily="34" charset="0"/>
                <a:ea typeface="Times New Roman"/>
                <a:cs typeface="Times New Roman"/>
              </a:rPr>
              <a:t>8. </a:t>
            </a:r>
            <a:r>
              <a:rPr lang="ru-RU" sz="3200" b="1" dirty="0" smtClean="0"/>
              <a:t>Действия детей и взрослых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/>
              <a:t>по реализации проектной деятельности</a:t>
            </a:r>
            <a:endParaRPr lang="ru-RU" sz="1600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2132856"/>
            <a:ext cx="4716016" cy="4725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284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2017-11-08T04:52:22Z</dcterms:created>
  <dcterms:modified xsi:type="dcterms:W3CDTF">2017-11-08T06:10:49Z</dcterms:modified>
</cp:coreProperties>
</file>