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98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54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09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14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8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2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69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14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1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A2A6-D4CE-4BE6-AAF4-4893E5E801D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7B2D-F12F-4E8C-BF12-94A0E2E4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750" y="4500564"/>
            <a:ext cx="8572500" cy="2168525"/>
          </a:xfrm>
          <a:solidFill>
            <a:schemeClr val="accent2">
              <a:lumMod val="75000"/>
            </a:schemeClr>
          </a:solidFill>
        </p:spPr>
        <p:txBody>
          <a:bodyPr rtlCol="0">
            <a:normAutofit/>
          </a:bodyPr>
          <a:lstStyle/>
          <a:p>
            <a:pPr marL="180000">
              <a:spcBef>
                <a:spcPts val="1200"/>
              </a:spcBef>
              <a:defRPr/>
            </a:pP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 Black" pitchFamily="34" charset="0"/>
            </a:endParaRPr>
          </a:p>
          <a:p>
            <a:pPr marL="180000">
              <a:lnSpc>
                <a:spcPct val="110000"/>
              </a:lnSpc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ПРОЕКТНАЯ ДЕЯТЕЛЬНОСТЬ  В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КУРСЕ ОРКСЭ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69215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836614"/>
            <a:ext cx="34559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Проект - это "пять П":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проблема</a:t>
            </a:r>
          </a:p>
          <a:p>
            <a:pPr eaLnBrk="1" hangingPunct="1"/>
            <a:r>
              <a:rPr lang="ru-RU" altLang="ru-RU" b="1"/>
              <a:t>проектирование </a:t>
            </a:r>
            <a:r>
              <a:rPr lang="ru-RU" altLang="ru-RU"/>
              <a:t>(планирование) </a:t>
            </a:r>
            <a:r>
              <a:rPr lang="ru-RU" altLang="ru-RU" b="1"/>
              <a:t>– </a:t>
            </a:r>
          </a:p>
          <a:p>
            <a:pPr eaLnBrk="1" hangingPunct="1"/>
            <a:r>
              <a:rPr lang="ru-RU" altLang="ru-RU" b="1"/>
              <a:t>поиск </a:t>
            </a:r>
            <a:r>
              <a:rPr lang="ru-RU" altLang="ru-RU"/>
              <a:t>информации </a:t>
            </a:r>
            <a:endParaRPr lang="ru-RU" altLang="ru-RU" b="1"/>
          </a:p>
          <a:p>
            <a:pPr eaLnBrk="1" hangingPunct="1"/>
            <a:r>
              <a:rPr lang="ru-RU" altLang="ru-RU" b="1"/>
              <a:t>продукт </a:t>
            </a:r>
          </a:p>
          <a:p>
            <a:pPr eaLnBrk="1" hangingPunct="1"/>
            <a:r>
              <a:rPr lang="ru-RU" altLang="ru-RU" b="1"/>
              <a:t>презентация. </a:t>
            </a:r>
            <a:endParaRPr lang="ru-RU" altLang="ru-RU"/>
          </a:p>
          <a:p>
            <a:pPr eaLnBrk="1" hangingPunct="1"/>
            <a:r>
              <a:rPr lang="ru-RU" altLang="ru-RU"/>
              <a:t>Шестое "П" проекта - это его </a:t>
            </a:r>
            <a:r>
              <a:rPr lang="ru-RU" altLang="ru-RU" b="1"/>
              <a:t>портфолио, </a:t>
            </a:r>
            <a:r>
              <a:rPr lang="ru-RU" altLang="ru-RU"/>
              <a:t>т. е. папка, в которой собраны все рабочие матери­алы, в том числе черновики, дневные планы, отчеты и др.</a:t>
            </a:r>
          </a:p>
        </p:txBody>
      </p:sp>
    </p:spTree>
    <p:extLst>
      <p:ext uri="{BB962C8B-B14F-4D97-AF65-F5344CB8AC3E}">
        <p14:creationId xmlns:p14="http://schemas.microsoft.com/office/powerpoint/2010/main" val="8183898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1919288" y="1125539"/>
            <a:ext cx="8291512" cy="777875"/>
          </a:xfrm>
        </p:spPr>
        <p:txBody>
          <a:bodyPr>
            <a:normAutofit fontScale="90000"/>
          </a:bodyPr>
          <a:lstStyle/>
          <a:p>
            <a:r>
              <a:rPr lang="ru-RU" altLang="ru-RU" sz="2800" b="1"/>
              <a:t>Деятельность учителя и учеников на разных этапах работы над проектом</a:t>
            </a:r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 b="1"/>
              <a:t> </a:t>
            </a:r>
            <a:endParaRPr lang="ru-RU" altLang="ru-RU" sz="28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47850" y="2781300"/>
          <a:ext cx="8229600" cy="3195956"/>
        </p:xfrm>
        <a:graphic>
          <a:graphicData uri="http://schemas.openxmlformats.org/drawingml/2006/table">
            <a:tbl>
              <a:tblPr/>
              <a:tblGrid>
                <a:gridCol w="2017713"/>
                <a:gridCol w="854075"/>
                <a:gridCol w="2874962"/>
                <a:gridCol w="2482850"/>
              </a:tblGrid>
              <a:tr h="228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этапа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Подготовительный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8733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287338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Формулирование основополагающего и проблемного вопросов.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проблемной ситуации.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Проектировочный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8733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287338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тем исследования. Формулирование частных вопросов. Формирование групп. Разработка критериев оценки.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Координация работы.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Практический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8733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287338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материала. Создание презентаций и публикаций.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Координация работы.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Контрольно-коррекционный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8733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287338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Координация работы.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Заключительный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8733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287338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(презентация) проекта.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Координация работы. Создание портфолио проекта.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4" marR="591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78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/>
              <a:t>Преимущества  проектной технологии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/>
              <a:t>даёт возможность организовать учебную деятельность, соблюдая разумный баланс между теорией и практикой;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успешно интегрируется в образовательный процесс;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обеспечивает не только интеллектуальное, но и нравственное развитие детей, их самостоятельность, активность;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позволяет приобретать обучающимися опыт социального взаимодействия, сплачивает детей, развивает коммуникативные качества</a:t>
            </a:r>
          </a:p>
        </p:txBody>
      </p:sp>
    </p:spTree>
    <p:extLst>
      <p:ext uri="{BB962C8B-B14F-4D97-AF65-F5344CB8AC3E}">
        <p14:creationId xmlns:p14="http://schemas.microsoft.com/office/powerpoint/2010/main" val="31742985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Содержимое 6" descr="0_49ada_26ead8b_X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3388" y="1643064"/>
            <a:ext cx="3884612" cy="4649787"/>
          </a:xfrm>
        </p:spPr>
      </p:pic>
      <p:sp>
        <p:nvSpPr>
          <p:cNvPr id="4099" name="Текст 5"/>
          <p:cNvSpPr>
            <a:spLocks noGrp="1"/>
          </p:cNvSpPr>
          <p:nvPr>
            <p:ph type="body" sz="half" idx="2"/>
          </p:nvPr>
        </p:nvSpPr>
        <p:spPr>
          <a:xfrm>
            <a:off x="1881188" y="1285876"/>
            <a:ext cx="5143500" cy="53578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000">
                <a:solidFill>
                  <a:srgbClr val="4A452A"/>
                </a:solidFill>
                <a:latin typeface="Arial Black" panose="020B0A04020102020204" pitchFamily="34" charset="0"/>
              </a:rPr>
              <a:t>Проект – «брошенный вперёд»: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000">
                <a:solidFill>
                  <a:srgbClr val="4A452A"/>
                </a:solidFill>
                <a:latin typeface="Arial Black" panose="020B0A04020102020204" pitchFamily="34" charset="0"/>
              </a:rPr>
              <a:t> за ограниченный промежуток времени создаётся то, чего ещё не было, не существовало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000">
                <a:solidFill>
                  <a:srgbClr val="4A452A"/>
                </a:solidFill>
                <a:latin typeface="Arial Black" panose="020B0A04020102020204" pitchFamily="34" charset="0"/>
              </a:rPr>
              <a:t>Позволяет реализовать принцип субъектности обучающегося в образовательном процессе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000">
                <a:solidFill>
                  <a:srgbClr val="4A452A"/>
                </a:solidFill>
                <a:latin typeface="Arial Black" panose="020B0A04020102020204" pitchFamily="34" charset="0"/>
              </a:rPr>
              <a:t> Позволяет организовать образовательный процесс по законам продуктивного обучения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000">
                <a:solidFill>
                  <a:srgbClr val="4A452A"/>
                </a:solidFill>
                <a:latin typeface="Arial Black" panose="020B0A04020102020204" pitchFamily="34" charset="0"/>
              </a:rPr>
              <a:t> Предусматривает взаимосогласованные действия учителя и ученика по достижению цели обучения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24064" y="214313"/>
            <a:ext cx="84296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МЕТОД ПРОЕКТОВ – ПРИЗНАК ВРЕМЕНИ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endParaRPr lang="ru-RU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4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Современный проект учащегося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1981200" y="1557339"/>
            <a:ext cx="4762500" cy="45688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b="1"/>
              <a:t>– дидактическое средство активизации познавательной деятельности</a:t>
            </a:r>
            <a:r>
              <a:rPr lang="ru-RU" altLang="ru-RU"/>
              <a:t>,</a:t>
            </a:r>
            <a:r>
              <a:rPr lang="ru-RU" altLang="ru-RU" b="1"/>
              <a:t> развития креативности и одновременно формирования определенных личностных качеств</a:t>
            </a:r>
            <a:r>
              <a:rPr lang="ru-RU" altLang="ru-RU"/>
              <a:t> </a:t>
            </a:r>
          </a:p>
        </p:txBody>
      </p:sp>
      <p:pic>
        <p:nvPicPr>
          <p:cNvPr id="512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1" y="1341438"/>
            <a:ext cx="27844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3841750"/>
            <a:ext cx="2846388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76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Три кита метода проектов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1847851" y="1600201"/>
            <a:ext cx="4752975" cy="4924425"/>
          </a:xfrm>
        </p:spPr>
        <p:txBody>
          <a:bodyPr/>
          <a:lstStyle/>
          <a:p>
            <a:r>
              <a:rPr lang="ru-RU" altLang="ru-RU" smtClean="0"/>
              <a:t>Свобода ребёнка;</a:t>
            </a:r>
          </a:p>
          <a:p>
            <a:r>
              <a:rPr lang="ru-RU" altLang="ru-RU" smtClean="0"/>
              <a:t>Взаимодействие ребёнка с группой детей;</a:t>
            </a:r>
          </a:p>
          <a:p>
            <a:r>
              <a:rPr lang="ru-RU" altLang="ru-RU" smtClean="0"/>
              <a:t>Гибкое распределение времени</a:t>
            </a:r>
          </a:p>
        </p:txBody>
      </p:sp>
      <p:pic>
        <p:nvPicPr>
          <p:cNvPr id="6148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1255714"/>
            <a:ext cx="2697163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1" y="3987801"/>
            <a:ext cx="2536825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3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Чему удастся научить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Правильно распределять время</a:t>
            </a:r>
          </a:p>
          <a:p>
            <a:r>
              <a:rPr lang="ru-RU" altLang="ru-RU" smtClean="0"/>
              <a:t>Рассматривать проблему с разных точек зрения</a:t>
            </a:r>
          </a:p>
          <a:p>
            <a:r>
              <a:rPr lang="ru-RU" altLang="ru-RU" smtClean="0"/>
              <a:t>Анализировать собственные действия</a:t>
            </a:r>
          </a:p>
          <a:p>
            <a:r>
              <a:rPr lang="ru-RU" altLang="ru-RU" smtClean="0"/>
              <a:t>Достигать поставленной цели, доводить дело до конца</a:t>
            </a:r>
          </a:p>
          <a:p>
            <a:r>
              <a:rPr lang="ru-RU" altLang="ru-RU" smtClean="0"/>
              <a:t>Нести ответственность за общее дело</a:t>
            </a:r>
          </a:p>
          <a:p>
            <a:r>
              <a:rPr lang="ru-RU" altLang="ru-RU" smtClean="0"/>
              <a:t>Презентовать результаты своего труда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9019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/>
            <a:r>
              <a:rPr lang="ru-RU" altLang="ru-RU" sz="4800" b="1"/>
              <a:t>	</a:t>
            </a:r>
            <a:endParaRPr lang="ru-RU" altLang="ru-RU" sz="3600" b="1">
              <a:solidFill>
                <a:srgbClr val="CC0000"/>
              </a:solidFill>
            </a:endParaRPr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357188"/>
            <a:ext cx="8686800" cy="6286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800" i="1" dirty="0"/>
              <a:t>	</a:t>
            </a:r>
            <a:r>
              <a:rPr lang="en-US" sz="2400" i="1" dirty="0"/>
              <a:t> </a:t>
            </a:r>
            <a:r>
              <a:rPr lang="ru-RU" sz="2400" b="1" dirty="0"/>
              <a:t>Любой проект - это комплекс взаимосвязанных работ, для выполнения которых выделяются соответствующие </a:t>
            </a:r>
            <a:r>
              <a:rPr lang="ru-RU" sz="2400" b="1" dirty="0">
                <a:solidFill>
                  <a:srgbClr val="800000"/>
                </a:solidFill>
              </a:rPr>
              <a:t>ресурсы </a:t>
            </a:r>
            <a:r>
              <a:rPr lang="ru-RU" sz="2400" b="1" dirty="0"/>
              <a:t>и устанавливаются определенные </a:t>
            </a:r>
            <a:r>
              <a:rPr lang="ru-RU" sz="2400" b="1" dirty="0">
                <a:solidFill>
                  <a:srgbClr val="800000"/>
                </a:solidFill>
              </a:rPr>
              <a:t>сроки.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2400" b="1" dirty="0"/>
              <a:t>     Проект - это </a:t>
            </a:r>
            <a:r>
              <a:rPr lang="ru-RU" sz="2400" b="1" dirty="0">
                <a:solidFill>
                  <a:srgbClr val="800000"/>
                </a:solidFill>
              </a:rPr>
              <a:t> деятельность</a:t>
            </a:r>
            <a:r>
              <a:rPr lang="ru-RU" sz="2400" b="1" dirty="0"/>
              <a:t>, которая: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ru-RU" b="1" dirty="0"/>
              <a:t>  имеет конечную цель и промежуточные задачи;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ru-RU" b="1" dirty="0"/>
              <a:t>  производит  определенный </a:t>
            </a:r>
            <a:r>
              <a:rPr lang="ru-RU" b="1" dirty="0">
                <a:solidFill>
                  <a:srgbClr val="800000"/>
                </a:solidFill>
              </a:rPr>
              <a:t>конечный результат, который может быть оценен;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ru-RU" b="1" dirty="0"/>
              <a:t>  состоит из последовательности взаимосвязанных работ;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ru-RU" b="1" dirty="0"/>
              <a:t>  имеет обозначенные </a:t>
            </a:r>
            <a:r>
              <a:rPr lang="ru-RU" b="1" dirty="0">
                <a:solidFill>
                  <a:srgbClr val="800000"/>
                </a:solidFill>
              </a:rPr>
              <a:t>временные рамки,</a:t>
            </a:r>
            <a:r>
              <a:rPr lang="ru-RU" b="1" dirty="0"/>
              <a:t> т.е. дату начала и окончания;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ru-RU" b="1" dirty="0"/>
              <a:t>  использует ограниченное количество </a:t>
            </a:r>
            <a:r>
              <a:rPr lang="ru-RU" b="1" dirty="0">
                <a:solidFill>
                  <a:srgbClr val="800000"/>
                </a:solidFill>
              </a:rPr>
              <a:t>ресурсов: финансовых, временных, информационных и человеческих.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2400" b="1" dirty="0">
                <a:solidFill>
                  <a:srgbClr val="800000"/>
                </a:solidFill>
              </a:rPr>
              <a:t>      Проект-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2400" b="1" dirty="0">
                <a:solidFill>
                  <a:srgbClr val="800000"/>
                </a:solidFill>
              </a:rPr>
              <a:t>               это лестница приставная,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2400" b="1" dirty="0">
                <a:solidFill>
                  <a:srgbClr val="800000"/>
                </a:solidFill>
              </a:rPr>
              <a:t>                                где нельзя перепрыгивать через ступеньки</a:t>
            </a:r>
          </a:p>
        </p:txBody>
      </p:sp>
    </p:spTree>
    <p:extLst>
      <p:ext uri="{BB962C8B-B14F-4D97-AF65-F5344CB8AC3E}">
        <p14:creationId xmlns:p14="http://schemas.microsoft.com/office/powerpoint/2010/main" val="4024250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/>
              <a:t>Памятка для учителя</a:t>
            </a:r>
            <a:r>
              <a:rPr lang="ru-RU" altLang="ru-RU" smtClean="0"/>
              <a:t>: 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1847851" y="1557338"/>
            <a:ext cx="8640763" cy="5040312"/>
          </a:xfrm>
        </p:spPr>
        <p:txBody>
          <a:bodyPr/>
          <a:lstStyle/>
          <a:p>
            <a:pPr marL="609600" indent="-609600"/>
            <a:r>
              <a:rPr lang="ru-RU" altLang="ru-RU"/>
              <a:t> Планируй проект так, чтобы он был по силам, не потребовал слишком много ученического времени </a:t>
            </a:r>
          </a:p>
          <a:p>
            <a:pPr marL="609600" indent="-609600"/>
            <a:r>
              <a:rPr lang="ru-RU" altLang="ru-RU"/>
              <a:t>Дай возможность ученику самостоятельно мыслить, самостоятельно ставить вопросы.</a:t>
            </a:r>
          </a:p>
          <a:p>
            <a:pPr marL="609600" indent="-609600"/>
            <a:r>
              <a:rPr lang="ru-RU" altLang="ru-RU"/>
              <a:t>контролируй работу над  проектом через определённые промежутки времени, показывай свою заинтересованность работой учащихся. Помогай в случае крайней необходимости.</a:t>
            </a:r>
          </a:p>
          <a:p>
            <a:pPr marL="609600" indent="-609600"/>
            <a:r>
              <a:rPr lang="ru-RU" altLang="ru-RU"/>
              <a:t>Ободряй ученика при возникновении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56669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389" y="273050"/>
            <a:ext cx="3286125" cy="116205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ТИПЫ ПРОЕКТОВ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243" name="Текст 3"/>
          <p:cNvSpPr>
            <a:spLocks noGrp="1"/>
          </p:cNvSpPr>
          <p:nvPr>
            <p:ph type="body" sz="half" idx="2"/>
          </p:nvPr>
        </p:nvSpPr>
        <p:spPr>
          <a:xfrm>
            <a:off x="1703388" y="1557338"/>
            <a:ext cx="3384550" cy="5300662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altLang="ru-RU" smtClean="0"/>
              <a:t>  </a:t>
            </a:r>
            <a:r>
              <a:rPr lang="ru-RU" altLang="ru-RU" sz="1800">
                <a:solidFill>
                  <a:srgbClr val="1E1C11"/>
                </a:solidFill>
                <a:latin typeface="Arial Black" panose="020B0A04020102020204" pitchFamily="34" charset="0"/>
              </a:rPr>
              <a:t>исследовательский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altLang="ru-RU" sz="1800">
                <a:solidFill>
                  <a:srgbClr val="1E1C11"/>
                </a:solidFill>
                <a:latin typeface="Arial Black" panose="020B0A04020102020204" pitchFamily="34" charset="0"/>
              </a:rPr>
              <a:t>творческий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altLang="ru-RU" sz="1800">
                <a:solidFill>
                  <a:srgbClr val="1E1C11"/>
                </a:solidFill>
                <a:latin typeface="Arial Black" panose="020B0A04020102020204" pitchFamily="34" charset="0"/>
              </a:rPr>
              <a:t> игровой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altLang="ru-RU" sz="1800">
                <a:solidFill>
                  <a:srgbClr val="1E1C11"/>
                </a:solidFill>
                <a:latin typeface="Arial Black" panose="020B0A04020102020204" pitchFamily="34" charset="0"/>
              </a:rPr>
              <a:t> приключенческий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altLang="ru-RU" sz="1800">
                <a:solidFill>
                  <a:srgbClr val="1E1C11"/>
                </a:solidFill>
                <a:latin typeface="Arial Black" panose="020B0A04020102020204" pitchFamily="34" charset="0"/>
              </a:rPr>
              <a:t> практико-ориентированный (социальный)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altLang="ru-RU" sz="1800">
                <a:solidFill>
                  <a:srgbClr val="1E1C11"/>
                </a:solidFill>
                <a:latin typeface="Arial Black" panose="020B0A04020102020204" pitchFamily="34" charset="0"/>
              </a:rPr>
              <a:t> теоретический (информационный)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altLang="ru-RU" smtClean="0">
              <a:solidFill>
                <a:srgbClr val="1E1C11"/>
              </a:solidFill>
            </a:endParaRPr>
          </a:p>
        </p:txBody>
      </p:sp>
      <p:pic>
        <p:nvPicPr>
          <p:cNvPr id="1024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539750"/>
            <a:ext cx="2652712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6" y="1916113"/>
            <a:ext cx="274796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4" y="4221164"/>
            <a:ext cx="2651125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9" y="3498850"/>
            <a:ext cx="2289175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33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/>
              <a:t>Классификация проектов по продолжительности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8314" y="1341438"/>
            <a:ext cx="8389937" cy="52308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2000" b="1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400" b="1" i="1"/>
              <a:t>Мини-проекты</a:t>
            </a:r>
            <a:r>
              <a:rPr lang="ru-RU" altLang="ru-RU" sz="2400"/>
              <a:t> могут укладываться в один урок или менее.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i="1"/>
              <a:t>Краткосрочные проекты</a:t>
            </a:r>
            <a:r>
              <a:rPr lang="ru-RU" altLang="ru-RU" sz="2400"/>
              <a:t> требуют выделения 4-6 уроков.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i="1"/>
              <a:t>Недельные проекты</a:t>
            </a:r>
            <a:r>
              <a:rPr lang="ru-RU" altLang="ru-RU" sz="2400"/>
              <a:t> выполняются в группах в ходе проектной недели. Их выполнение занимает примерно30-40 часов и целиком проходит при участии руководителя. Возможно сочетание классных форм работы (мастерские, лекции, лабораторный эксперимент) с внеклассными (экскурсии, экспедиции, натурные видеосъемки и др.)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i="1"/>
              <a:t>Годичные проекты</a:t>
            </a:r>
            <a:r>
              <a:rPr lang="ru-RU" altLang="ru-RU" sz="2400"/>
              <a:t> могут выполняться как в группах, так и индивидуально. Весь годичный проект – от определения проблемы и темы до презентации (защиты) выполняются во внеурочное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40214015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Широкоэкранный</PresentationFormat>
  <Paragraphs>89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Современный проект учащегося</vt:lpstr>
      <vt:lpstr>Три кита метода проектов</vt:lpstr>
      <vt:lpstr>Чему удастся научить</vt:lpstr>
      <vt:lpstr> </vt:lpstr>
      <vt:lpstr>Памятка для учителя: </vt:lpstr>
      <vt:lpstr>ТИПЫ ПРОЕКТОВ</vt:lpstr>
      <vt:lpstr>Классификация проектов по продолжительности</vt:lpstr>
      <vt:lpstr>Проект - это "пять П":</vt:lpstr>
      <vt:lpstr>Деятельность учителя и учеников на разных этапах работы над проектом  </vt:lpstr>
      <vt:lpstr>Преимущества  проектной технологии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</cp:revision>
  <dcterms:created xsi:type="dcterms:W3CDTF">2018-01-19T12:52:05Z</dcterms:created>
  <dcterms:modified xsi:type="dcterms:W3CDTF">2018-01-19T12:52:22Z</dcterms:modified>
</cp:coreProperties>
</file>