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90" r:id="rId2"/>
    <p:sldId id="291" r:id="rId3"/>
    <p:sldId id="293" r:id="rId4"/>
    <p:sldId id="292" r:id="rId5"/>
    <p:sldId id="296" r:id="rId6"/>
    <p:sldId id="297" r:id="rId7"/>
    <p:sldId id="298" r:id="rId8"/>
    <p:sldId id="299" r:id="rId9"/>
    <p:sldId id="300" r:id="rId10"/>
    <p:sldId id="304" r:id="rId11"/>
    <p:sldId id="305" r:id="rId12"/>
    <p:sldId id="301" r:id="rId13"/>
    <p:sldId id="302" r:id="rId14"/>
    <p:sldId id="303" r:id="rId15"/>
    <p:sldId id="307" r:id="rId16"/>
    <p:sldId id="310" r:id="rId17"/>
    <p:sldId id="311" r:id="rId18"/>
    <p:sldId id="315" r:id="rId19"/>
    <p:sldId id="313" r:id="rId20"/>
    <p:sldId id="314" r:id="rId21"/>
    <p:sldId id="316" r:id="rId22"/>
    <p:sldId id="317" r:id="rId23"/>
    <p:sldId id="318" r:id="rId24"/>
    <p:sldId id="31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AF3B-F82B-40FF-9646-32D3028A1FF7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6FD2-9BA2-4993-B4DF-004509E6F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6632-57E9-432A-897F-7044E160AADE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6A80-DCD4-4FDE-B9D2-B8CBA58D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56FB-1582-401F-BFF5-0382F100AC18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4A3C-3946-438E-81CF-8001EF2C1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AE8D-D485-4EFE-8D85-A353AC0CF54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B188-2557-4BBB-A177-046E22A9E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08A0-04CA-44AD-9692-3E3F1ACD9F87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E2DF-E439-4819-A499-56B04C69E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BCD8-E5AF-4406-9BDD-C319CBED792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7081-9050-4B8B-847B-3BBE797FB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35CA-BD19-4F00-8488-1B3C9B0ED07B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E681-BCB5-4256-BD37-D84F0BF62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12FE-8654-4F3F-A5E0-CD9B29BCFF5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E832-01AC-4E69-94A8-2496235B1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05367-38A5-43D6-91C1-03B43E7411E8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E04C-71DE-4D43-9CE9-266B87AB5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EDA8-D502-461E-BBEC-BF6EC33166CB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B202-600C-426D-A6D1-6E746C276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404A-F856-4D1F-8EE3-B6CA517921AE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AB6B-341E-42E8-AEB8-AC198C1B6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C8FC-409D-41E6-B542-B038FDD6BBA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40C6-B3ED-4B1B-A312-2EFBE9907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BE32B2-E597-47BE-98E8-BEB05A0E452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35F3DD-388B-4977-8B28-6314EAD8A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56792"/>
            <a:ext cx="64087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6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66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 лени  нет </a:t>
            </a:r>
            <a:r>
              <a:rPr lang="ru-RU" altLang="ru-RU" sz="6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шедевров»</a:t>
            </a:r>
          </a:p>
          <a:p>
            <a:pPr algn="r" eaLnBrk="1" hangingPunct="1"/>
            <a:endParaRPr lang="ru-RU" altLang="ru-RU" sz="2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Сальвадор Дали</a:t>
            </a:r>
            <a:endParaRPr lang="ru-RU" alt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4331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42994">
            <a:off x="5646029" y="423998"/>
            <a:ext cx="24463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8284">
            <a:off x="4793621" y="581813"/>
            <a:ext cx="3118481" cy="153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1099">
            <a:off x="6082979" y="1571836"/>
            <a:ext cx="2417559" cy="12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20208">
            <a:off x="3053621" y="1202209"/>
            <a:ext cx="2792436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1147">
            <a:off x="6273114" y="2338375"/>
            <a:ext cx="2375692" cy="126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20208">
            <a:off x="2909605" y="1202208"/>
            <a:ext cx="2792436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3"/>
          <p:cNvSpPr>
            <a:spLocks noChangeArrowheads="1"/>
          </p:cNvSpPr>
          <p:nvPr/>
        </p:nvSpPr>
        <p:spPr bwMode="auto">
          <a:xfrm>
            <a:off x="468313" y="1816100"/>
            <a:ext cx="62642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План ответа на вопрос: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2588" y="2781300"/>
            <a:ext cx="8135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Выяснить, на какие вопросы отвечает,                       какое имеет значение.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95288" y="5157788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Выяснить, является ли местоимение членами предложения.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95288" y="4005263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Выяснить, имеет ли местоимение морфологические признаки.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2780928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Отвечает на вопросы кто? что?, не имеет значения, </a:t>
            </a:r>
            <a:r>
              <a:rPr lang="ru-RU" sz="3200" i="1" u="sng" dirty="0">
                <a:latin typeface="Times New Roman" pitchFamily="18" charset="0"/>
                <a:cs typeface="Times New Roman" pitchFamily="18" charset="0"/>
              </a:rPr>
              <a:t>только указывает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предмет.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82588" y="9525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Является ли местоимение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самостоятельной частью речи?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8092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1340768"/>
            <a:ext cx="8459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60363" y="5516563"/>
            <a:ext cx="8459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60363" y="1341438"/>
            <a:ext cx="0" cy="417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820150" y="1341438"/>
            <a:ext cx="0" cy="417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0363" y="1341438"/>
            <a:ext cx="1690687" cy="136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71550" y="1390650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dirty="0"/>
              <a:t>ЛИЦО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60363" y="21859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dirty="0"/>
              <a:t>ЧИСЛО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553" y="3154363"/>
            <a:ext cx="1511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/>
              <a:t>ЕД. Ч.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2288" y="4548188"/>
            <a:ext cx="1673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dirty="0"/>
              <a:t>МН. Ч.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47975" y="1763713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 b="1" dirty="0"/>
              <a:t>1 Л.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9388" y="1763713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 b="1" dirty="0"/>
              <a:t>2 Л.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81888" y="175418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 b="1" dirty="0"/>
              <a:t>3 Л.</a:t>
            </a: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2847975" y="2884488"/>
            <a:ext cx="715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 i="1" dirty="0">
                <a:solidFill>
                  <a:srgbClr val="CC0000"/>
                </a:solidFill>
              </a:rPr>
              <a:t>Я</a:t>
            </a: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413000" y="4303713"/>
            <a:ext cx="1584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 i="1">
                <a:solidFill>
                  <a:srgbClr val="CC0000"/>
                </a:solidFill>
              </a:rPr>
              <a:t>МЫ</a:t>
            </a: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4933950" y="2884488"/>
            <a:ext cx="1584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 i="1">
                <a:solidFill>
                  <a:srgbClr val="CC0000"/>
                </a:solidFill>
              </a:rPr>
              <a:t>ТЫ</a:t>
            </a: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4852988" y="4306888"/>
            <a:ext cx="1584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 i="1">
                <a:solidFill>
                  <a:srgbClr val="CC0000"/>
                </a:solidFill>
              </a:rPr>
              <a:t>ВЫ</a:t>
            </a: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6983413" y="4284663"/>
            <a:ext cx="158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800" b="1" i="1" dirty="0">
                <a:solidFill>
                  <a:srgbClr val="CC0000"/>
                </a:solidFill>
              </a:rPr>
              <a:t>ОНИ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6516216" y="2852936"/>
            <a:ext cx="24241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dirty="0">
                <a:solidFill>
                  <a:srgbClr val="CC0000"/>
                </a:solidFill>
              </a:rPr>
              <a:t>ОН, ОНА, ОНО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051720" y="1340768"/>
            <a:ext cx="0" cy="417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3968" y="1340768"/>
            <a:ext cx="0" cy="417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88224" y="1340768"/>
            <a:ext cx="0" cy="417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23528" y="4149080"/>
            <a:ext cx="8496944" cy="8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23528" y="2780928"/>
            <a:ext cx="8496944" cy="8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3"/>
          <p:cNvSpPr>
            <a:spLocks noChangeArrowheads="1"/>
          </p:cNvSpPr>
          <p:nvPr/>
        </p:nvSpPr>
        <p:spPr bwMode="auto">
          <a:xfrm>
            <a:off x="468313" y="1816100"/>
            <a:ext cx="62642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План ответа на вопрос: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67544" y="5157192"/>
            <a:ext cx="8135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Выяснить, является ли местоимение членами предложения.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4005064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Выяснить, имеет ли местоимение морфологические признаки.</a:t>
            </a:r>
            <a:endParaRPr lang="en-US" sz="32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68313" y="2800350"/>
            <a:ext cx="8135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Отвечает на вопросы кто? что?, не имеет значения,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только указывает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предмет.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4005064"/>
            <a:ext cx="8137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Местоимение имеет морфологические признаки: лицо и число.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382588" y="9525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Является ли местоимение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самостоятельной частью речи?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404664"/>
          <a:ext cx="8136656" cy="597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6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>
                          <a:effectLst/>
                        </a:rPr>
                        <a:t>  </a:t>
                      </a:r>
                      <a:r>
                        <a:rPr lang="ru-RU" sz="4800" dirty="0" smtClean="0">
                          <a:effectLst/>
                        </a:rPr>
                        <a:t>   Я поднялся около </a:t>
                      </a:r>
                      <a:r>
                        <a:rPr lang="ru-RU" sz="4800" dirty="0">
                          <a:effectLst/>
                        </a:rPr>
                        <a:t>шести часов </a:t>
                      </a:r>
                      <a:r>
                        <a:rPr lang="ru-RU" sz="4800" dirty="0" smtClean="0">
                          <a:effectLst/>
                        </a:rPr>
                        <a:t>утра </a:t>
                      </a:r>
                      <a:r>
                        <a:rPr lang="ru-RU" sz="4800" dirty="0">
                          <a:effectLst/>
                        </a:rPr>
                        <a:t>и </a:t>
                      </a:r>
                      <a:r>
                        <a:rPr lang="ru-RU" sz="4800" dirty="0" smtClean="0">
                          <a:effectLst/>
                        </a:rPr>
                        <a:t>вышел в </a:t>
                      </a:r>
                      <a:r>
                        <a:rPr lang="ru-RU" sz="4800" dirty="0">
                          <a:effectLst/>
                        </a:rPr>
                        <a:t>сад. Ты когда-нибудь бывал в саду на рассвете? Сад в это время как ребёнок: он сам себе удивляется.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7632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498475"/>
          <a:ext cx="8352928" cy="5595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5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>
                          <a:effectLst/>
                        </a:rPr>
                        <a:t>  </a:t>
                      </a:r>
                      <a:r>
                        <a:rPr lang="ru-RU" sz="4800" dirty="0" smtClean="0">
                          <a:effectLst/>
                        </a:rPr>
                        <a:t>   Я (под)</a:t>
                      </a:r>
                      <a:r>
                        <a:rPr lang="ru-RU" sz="4800" dirty="0" err="1" smtClean="0">
                          <a:effectLst/>
                        </a:rPr>
                        <a:t>нялся</a:t>
                      </a:r>
                      <a:r>
                        <a:rPr lang="ru-RU" sz="4800" dirty="0" smtClean="0">
                          <a:effectLst/>
                        </a:rPr>
                        <a:t> (около) </a:t>
                      </a:r>
                      <a:r>
                        <a:rPr lang="ru-RU" sz="4800" dirty="0" err="1" smtClean="0">
                          <a:effectLst/>
                        </a:rPr>
                        <a:t>шес?ти</a:t>
                      </a:r>
                      <a:r>
                        <a:rPr lang="ru-RU" sz="4800" dirty="0" smtClean="0">
                          <a:effectLst/>
                        </a:rPr>
                        <a:t> ч..сов утра  и (вы)шел (в) </a:t>
                      </a:r>
                      <a:r>
                        <a:rPr lang="ru-RU" sz="4800" dirty="0">
                          <a:effectLst/>
                        </a:rPr>
                        <a:t>сад. Ты когда-нибудь бывал </a:t>
                      </a:r>
                      <a:r>
                        <a:rPr lang="ru-RU" sz="4800" dirty="0" smtClean="0">
                          <a:effectLst/>
                        </a:rPr>
                        <a:t>(в) </a:t>
                      </a:r>
                      <a:r>
                        <a:rPr lang="ru-RU" sz="4800" dirty="0">
                          <a:effectLst/>
                        </a:rPr>
                        <a:t>саду </a:t>
                      </a:r>
                      <a:r>
                        <a:rPr lang="ru-RU" sz="4800" dirty="0" smtClean="0">
                          <a:effectLst/>
                        </a:rPr>
                        <a:t>(на) </a:t>
                      </a:r>
                      <a:r>
                        <a:rPr lang="ru-RU" sz="4800" dirty="0">
                          <a:effectLst/>
                        </a:rPr>
                        <a:t>рассвете? Сад в это время как </a:t>
                      </a:r>
                      <a:r>
                        <a:rPr lang="ru-RU" sz="4800" dirty="0" smtClean="0">
                          <a:effectLst/>
                        </a:rPr>
                        <a:t>р..</a:t>
                      </a:r>
                      <a:r>
                        <a:rPr lang="ru-RU" sz="4800" dirty="0" err="1" smtClean="0">
                          <a:effectLst/>
                        </a:rPr>
                        <a:t>бёнок</a:t>
                      </a:r>
                      <a:r>
                        <a:rPr lang="ru-RU" sz="4800" dirty="0">
                          <a:effectLst/>
                        </a:rPr>
                        <a:t>: он сам себе </a:t>
                      </a:r>
                      <a:r>
                        <a:rPr lang="ru-RU" sz="4800" dirty="0" smtClean="0">
                          <a:effectLst/>
                        </a:rPr>
                        <a:t>(у)д..</a:t>
                      </a:r>
                      <a:r>
                        <a:rPr lang="ru-RU" sz="4800" dirty="0" err="1" smtClean="0">
                          <a:effectLst/>
                        </a:rPr>
                        <a:t>вляется</a:t>
                      </a:r>
                      <a:r>
                        <a:rPr lang="ru-RU" sz="4800" dirty="0">
                          <a:effectLst/>
                        </a:rPr>
                        <a:t>.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37" name="TextBox 22"/>
          <p:cNvSpPr txBox="1">
            <a:spLocks noChangeArrowheads="1"/>
          </p:cNvSpPr>
          <p:nvPr/>
        </p:nvSpPr>
        <p:spPr bwMode="auto">
          <a:xfrm>
            <a:off x="5220072" y="1844824"/>
            <a:ext cx="21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7632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498475"/>
          <a:ext cx="8352928" cy="5595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5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>
                          <a:effectLst/>
                        </a:rPr>
                        <a:t>  </a:t>
                      </a:r>
                      <a:r>
                        <a:rPr lang="ru-RU" sz="4800" dirty="0" smtClean="0">
                          <a:effectLst/>
                        </a:rPr>
                        <a:t>   Я (под)</a:t>
                      </a:r>
                      <a:r>
                        <a:rPr lang="ru-RU" sz="4800" dirty="0" err="1" smtClean="0">
                          <a:effectLst/>
                        </a:rPr>
                        <a:t>нялся</a:t>
                      </a:r>
                      <a:r>
                        <a:rPr lang="ru-RU" sz="4800" dirty="0" smtClean="0">
                          <a:effectLst/>
                        </a:rPr>
                        <a:t> (около) </a:t>
                      </a:r>
                      <a:r>
                        <a:rPr lang="ru-RU" sz="4800" dirty="0" err="1" smtClean="0">
                          <a:effectLst/>
                        </a:rPr>
                        <a:t>шес?ти</a:t>
                      </a:r>
                      <a:r>
                        <a:rPr lang="ru-RU" sz="4800" dirty="0" smtClean="0">
                          <a:effectLst/>
                        </a:rPr>
                        <a:t> ч..сов утра  и (вы)шел (в) </a:t>
                      </a:r>
                      <a:r>
                        <a:rPr lang="ru-RU" sz="4800" dirty="0">
                          <a:effectLst/>
                        </a:rPr>
                        <a:t>сад. Ты </a:t>
                      </a:r>
                      <a:r>
                        <a:rPr lang="ru-RU" sz="4800" i="1" dirty="0">
                          <a:solidFill>
                            <a:srgbClr val="FF0000"/>
                          </a:solidFill>
                          <a:effectLst/>
                        </a:rPr>
                        <a:t>когда-нибудь</a:t>
                      </a:r>
                      <a:r>
                        <a:rPr lang="ru-RU" sz="4800" dirty="0">
                          <a:effectLst/>
                        </a:rPr>
                        <a:t> бывал </a:t>
                      </a:r>
                      <a:r>
                        <a:rPr lang="ru-RU" sz="4800" dirty="0" smtClean="0">
                          <a:effectLst/>
                        </a:rPr>
                        <a:t>(в) </a:t>
                      </a:r>
                      <a:r>
                        <a:rPr lang="ru-RU" sz="4800" dirty="0">
                          <a:effectLst/>
                        </a:rPr>
                        <a:t>саду </a:t>
                      </a:r>
                      <a:r>
                        <a:rPr lang="ru-RU" sz="4800" dirty="0" smtClean="0">
                          <a:effectLst/>
                        </a:rPr>
                        <a:t>(на) </a:t>
                      </a:r>
                      <a:r>
                        <a:rPr lang="ru-RU" sz="4800" i="1" dirty="0">
                          <a:solidFill>
                            <a:srgbClr val="FF0000"/>
                          </a:solidFill>
                          <a:effectLst/>
                        </a:rPr>
                        <a:t>рассвете</a:t>
                      </a:r>
                      <a:r>
                        <a:rPr lang="ru-RU" sz="4800" dirty="0">
                          <a:effectLst/>
                        </a:rPr>
                        <a:t>? Сад в это время как </a:t>
                      </a:r>
                      <a:r>
                        <a:rPr lang="ru-RU" sz="4800" dirty="0" smtClean="0">
                          <a:effectLst/>
                        </a:rPr>
                        <a:t>р..</a:t>
                      </a:r>
                      <a:r>
                        <a:rPr lang="ru-RU" sz="4800" dirty="0" err="1" smtClean="0">
                          <a:effectLst/>
                        </a:rPr>
                        <a:t>бёнок</a:t>
                      </a:r>
                      <a:r>
                        <a:rPr lang="ru-RU" sz="4800" dirty="0">
                          <a:effectLst/>
                        </a:rPr>
                        <a:t>: он сам себе </a:t>
                      </a:r>
                      <a:r>
                        <a:rPr lang="ru-RU" sz="4800" dirty="0" smtClean="0">
                          <a:effectLst/>
                        </a:rPr>
                        <a:t>(у)д..</a:t>
                      </a:r>
                      <a:r>
                        <a:rPr lang="ru-RU" sz="4800" dirty="0" err="1" smtClean="0">
                          <a:effectLst/>
                        </a:rPr>
                        <a:t>вляе</a:t>
                      </a:r>
                      <a:r>
                        <a:rPr lang="ru-RU" sz="4800" i="1" dirty="0" err="1" smtClean="0">
                          <a:solidFill>
                            <a:srgbClr val="FF0000"/>
                          </a:solidFill>
                          <a:effectLst/>
                        </a:rPr>
                        <a:t>тся</a:t>
                      </a:r>
                      <a:r>
                        <a:rPr lang="ru-RU" sz="4800" dirty="0">
                          <a:effectLst/>
                        </a:rPr>
                        <a:t>.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561" name="TextBox 22"/>
          <p:cNvSpPr txBox="1">
            <a:spLocks noChangeArrowheads="1"/>
          </p:cNvSpPr>
          <p:nvPr/>
        </p:nvSpPr>
        <p:spPr bwMode="auto">
          <a:xfrm>
            <a:off x="5220072" y="1844824"/>
            <a:ext cx="21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7632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498475"/>
          <a:ext cx="8352928" cy="5595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5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>
                          <a:effectLst/>
                        </a:rPr>
                        <a:t>  </a:t>
                      </a:r>
                      <a:r>
                        <a:rPr lang="ru-RU" sz="4800" dirty="0" smtClean="0">
                          <a:effectLst/>
                        </a:rPr>
                        <a:t>   Я поднялся около </a:t>
                      </a:r>
                      <a:r>
                        <a:rPr lang="ru-RU" sz="4800" dirty="0">
                          <a:effectLst/>
                        </a:rPr>
                        <a:t>шести часов </a:t>
                      </a:r>
                      <a:r>
                        <a:rPr lang="ru-RU" sz="4800" dirty="0" smtClean="0">
                          <a:effectLst/>
                        </a:rPr>
                        <a:t>утра </a:t>
                      </a:r>
                      <a:r>
                        <a:rPr lang="ru-RU" sz="4800" dirty="0">
                          <a:effectLst/>
                        </a:rPr>
                        <a:t>и </a:t>
                      </a:r>
                      <a:r>
                        <a:rPr lang="ru-RU" sz="4800" dirty="0" smtClean="0">
                          <a:effectLst/>
                        </a:rPr>
                        <a:t>вышел в </a:t>
                      </a:r>
                      <a:r>
                        <a:rPr lang="ru-RU" sz="4800" dirty="0">
                          <a:effectLst/>
                        </a:rPr>
                        <a:t>сад. Ты когда-нибудь бывал в саду на рассвете? Сад в это время как ребёнок: он сам себе удивляется.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7088" y="40005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 л., ед.ч.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92950" y="1268413"/>
            <a:ext cx="1366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2 л., ед.ч.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79725" y="3821113"/>
            <a:ext cx="1366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3 л., ед.ч.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7632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498475"/>
          <a:ext cx="8352928" cy="5595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5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>
                          <a:effectLst/>
                        </a:rPr>
                        <a:t>  </a:t>
                      </a:r>
                      <a:r>
                        <a:rPr lang="ru-RU" sz="4800" dirty="0" smtClean="0">
                          <a:effectLst/>
                        </a:rPr>
                        <a:t>   Я поднялся около </a:t>
                      </a:r>
                      <a:r>
                        <a:rPr lang="ru-RU" sz="4800" dirty="0">
                          <a:effectLst/>
                        </a:rPr>
                        <a:t>шести часов </a:t>
                      </a:r>
                      <a:r>
                        <a:rPr lang="ru-RU" sz="4800" dirty="0" smtClean="0">
                          <a:effectLst/>
                        </a:rPr>
                        <a:t>утра </a:t>
                      </a:r>
                      <a:r>
                        <a:rPr lang="ru-RU" sz="4800" dirty="0">
                          <a:effectLst/>
                        </a:rPr>
                        <a:t>и </a:t>
                      </a:r>
                      <a:r>
                        <a:rPr lang="ru-RU" sz="4800" dirty="0" smtClean="0">
                          <a:effectLst/>
                        </a:rPr>
                        <a:t>вышел в </a:t>
                      </a:r>
                      <a:r>
                        <a:rPr lang="ru-RU" sz="4800" dirty="0">
                          <a:effectLst/>
                        </a:rPr>
                        <a:t>сад. Ты когда-нибудь бывал в саду на рассвете? Сад в это время как ребёнок: он сам себе удивляется.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71550" y="1196975"/>
            <a:ext cx="647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2275" y="1196975"/>
            <a:ext cx="2374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2275" y="1268413"/>
            <a:ext cx="2374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80288" y="2060575"/>
            <a:ext cx="647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67175" y="2852738"/>
            <a:ext cx="16573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67175" y="2924175"/>
            <a:ext cx="16573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84613" y="2060575"/>
            <a:ext cx="16557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84613" y="1989138"/>
            <a:ext cx="16557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87675" y="4508500"/>
            <a:ext cx="647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3238" y="5516563"/>
            <a:ext cx="2916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3238" y="5589588"/>
            <a:ext cx="2916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644" name="TextBox 19"/>
          <p:cNvSpPr txBox="1">
            <a:spLocks noChangeArrowheads="1"/>
          </p:cNvSpPr>
          <p:nvPr/>
        </p:nvSpPr>
        <p:spPr bwMode="auto">
          <a:xfrm>
            <a:off x="827088" y="40005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 л., ед.ч.</a:t>
            </a:r>
          </a:p>
        </p:txBody>
      </p:sp>
      <p:sp>
        <p:nvSpPr>
          <p:cNvPr id="26645" name="TextBox 20"/>
          <p:cNvSpPr txBox="1">
            <a:spLocks noChangeArrowheads="1"/>
          </p:cNvSpPr>
          <p:nvPr/>
        </p:nvSpPr>
        <p:spPr bwMode="auto">
          <a:xfrm>
            <a:off x="7092950" y="1268413"/>
            <a:ext cx="1366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2 л., ед.ч.</a:t>
            </a:r>
          </a:p>
        </p:txBody>
      </p:sp>
      <p:sp>
        <p:nvSpPr>
          <p:cNvPr id="26646" name="TextBox 21"/>
          <p:cNvSpPr txBox="1">
            <a:spLocks noChangeArrowheads="1"/>
          </p:cNvSpPr>
          <p:nvPr/>
        </p:nvSpPr>
        <p:spPr bwMode="auto">
          <a:xfrm>
            <a:off x="2879725" y="3821113"/>
            <a:ext cx="1366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3 л., ед.ч.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5"/>
          <p:cNvSpPr>
            <a:spLocks noChangeArrowheads="1"/>
          </p:cNvSpPr>
          <p:nvPr/>
        </p:nvSpPr>
        <p:spPr bwMode="auto">
          <a:xfrm>
            <a:off x="0" y="1412875"/>
            <a:ext cx="81375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4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ru-RU" sz="4000" b="1" i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4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вар</a:t>
            </a:r>
            <a:r>
              <a:rPr lang="ru-RU" altLang="ru-RU" sz="4000" b="1" i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altLang="ru-RU" sz="4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4000" dirty="0">
              <a:solidFill>
                <a:srgbClr val="0066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339975" y="1700213"/>
            <a:ext cx="90488" cy="1444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 bwMode="auto">
          <a:xfrm>
            <a:off x="6227763" y="1341438"/>
            <a:ext cx="360362" cy="4318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6600"/>
              </a:solidFill>
            </a:endParaRPr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1403648" y="404664"/>
            <a:ext cx="6315075" cy="1440846"/>
            <a:chOff x="1547664" y="260647"/>
            <a:chExt cx="6315075" cy="144016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1547664" y="260647"/>
              <a:ext cx="6315075" cy="112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ru-RU" altLang="ru-RU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я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тна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цатое ф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вр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ля</a:t>
              </a:r>
            </a:p>
            <a:p>
              <a:pPr algn="ctr" eaLnBrk="1" hangingPunct="1"/>
              <a:endParaRPr lang="ru-RU" altLang="ru-RU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Кла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сс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ная р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бота</a:t>
              </a: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7019777" y="405041"/>
              <a:ext cx="288925" cy="504585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66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4355952" y="1341221"/>
              <a:ext cx="504825" cy="360191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6600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flipH="1">
              <a:off x="7235677" y="332051"/>
              <a:ext cx="90487" cy="142807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flipH="1">
              <a:off x="3563789" y="1196827"/>
              <a:ext cx="92075" cy="14439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flipH="1">
              <a:off x="5940277" y="1196827"/>
              <a:ext cx="92075" cy="14439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flipV="1">
              <a:off x="3779689" y="332051"/>
              <a:ext cx="635000" cy="195169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>
              <a:off x="4355952" y="332051"/>
              <a:ext cx="539750" cy="195169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 flipH="1">
              <a:off x="3563789" y="332051"/>
              <a:ext cx="92075" cy="144393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Прямая соединительная линия 15"/>
          <p:cNvCxnSpPr/>
          <p:nvPr/>
        </p:nvCxnSpPr>
        <p:spPr bwMode="auto">
          <a:xfrm flipH="1">
            <a:off x="2339752" y="1700808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3"/>
          <p:cNvSpPr>
            <a:spLocks noChangeArrowheads="1"/>
          </p:cNvSpPr>
          <p:nvPr/>
        </p:nvSpPr>
        <p:spPr bwMode="auto">
          <a:xfrm>
            <a:off x="467544" y="1628800"/>
            <a:ext cx="62642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План ответа на вопрос: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4149080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Выяснить, является ли местоимение членами предложения.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467544" y="2204864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Отвечает на вопросы кто? что?, не имеет значения,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только указывает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предмет.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7544" y="3212976"/>
            <a:ext cx="8137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Местоимение имеет морфологические признаки: лицо и число.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4149080"/>
            <a:ext cx="8137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Местоимение является членами предложения.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323528" y="0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Является ли местоимение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самостоятельной частью речи?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3"/>
          <p:cNvSpPr>
            <a:spLocks noChangeArrowheads="1"/>
          </p:cNvSpPr>
          <p:nvPr/>
        </p:nvSpPr>
        <p:spPr bwMode="auto">
          <a:xfrm>
            <a:off x="755576" y="1340768"/>
            <a:ext cx="6264275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, потому что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2060848"/>
            <a:ext cx="8135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Отвечает на вопросы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кто? что?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имеет значения,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только указывает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предмет.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3212976"/>
            <a:ext cx="8137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Местоимение имеет морфологические признаки: лицо и число.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4365104"/>
            <a:ext cx="81359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Местоимение является ли членами предложения.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323528" y="188640"/>
            <a:ext cx="8351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Является ли местоимение </a:t>
            </a:r>
          </a:p>
          <a:p>
            <a:pPr algn="ctr" eaLnBrk="1" hangingPunct="1"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самостоятельной частью речи?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692696"/>
            <a:ext cx="4680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5400" b="1" dirty="0">
                <a:ln w="18415" cmpd="sng">
                  <a:solidFill>
                    <a:srgbClr val="CC0000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3213" y="1628775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Местоимение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312" y="2924175"/>
            <a:ext cx="4969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5400" b="1" dirty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урока: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575" y="3861048"/>
            <a:ext cx="8353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углубить, расширить знания о местоимении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27784" y="332656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0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50825" y="980728"/>
            <a:ext cx="889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500" dirty="0">
                <a:latin typeface="Times New Roman" pitchFamily="18" charset="0"/>
                <a:cs typeface="Times New Roman" pitchFamily="18" charset="0"/>
              </a:rPr>
              <a:t>Выбрать, как поступите с информацией, полученной на уроке.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413" y="1786283"/>
            <a:ext cx="2033846" cy="20338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1"/>
          <a:stretch/>
        </p:blipFill>
        <p:spPr>
          <a:xfrm>
            <a:off x="3703498" y="1759948"/>
            <a:ext cx="1512168" cy="20882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28800"/>
            <a:ext cx="1869672" cy="24928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396875" y="4125913"/>
            <a:ext cx="23034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Это я возьму с урока, пригодится в дальнейшем.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348038" y="4094163"/>
            <a:ext cx="23050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Данная информация мне  </a:t>
            </a:r>
            <a:r>
              <a:rPr lang="ru-RU" altLang="ru-RU" sz="2800" u="sng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пригодится в будущем.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6443663" y="3933825"/>
            <a:ext cx="23050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Данную информацию мне стоит переработать, подумать.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8" y="3013075"/>
            <a:ext cx="84026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1124744"/>
            <a:ext cx="8404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Если устроить футбольный матч между личными местоимениями единственного и множественного числа, то сколько игроков и из какой команды придётся посадить на скамейку запасных?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47813" y="476250"/>
            <a:ext cx="5903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с. 50 упр. 375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834" y="579819"/>
            <a:ext cx="12939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ПТМ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2567" y="615324"/>
            <a:ext cx="20794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68760"/>
            <a:ext cx="27126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ДННДЦТЬ</a:t>
            </a:r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3707904" y="1124744"/>
            <a:ext cx="4207819" cy="1751014"/>
            <a:chOff x="3958969" y="1080821"/>
            <a:chExt cx="4207644" cy="175097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58969" y="1224834"/>
              <a:ext cx="4207644" cy="707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4000" b="1" dirty="0">
                  <a:ln w="10160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О</a:t>
              </a:r>
              <a:r>
                <a:rPr lang="ru-RU" sz="4000" b="1" dirty="0">
                  <a:ln w="10160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ДИ</a:t>
              </a:r>
              <a:r>
                <a:rPr lang="ru-RU" sz="4000" b="1" dirty="0">
                  <a:ln w="10160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НН</a:t>
              </a:r>
              <a:r>
                <a:rPr lang="ru-RU" sz="4000" b="1" dirty="0">
                  <a:ln w="10160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А</a:t>
              </a:r>
              <a:r>
                <a:rPr lang="ru-RU" sz="4000" b="1" dirty="0">
                  <a:ln w="10160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r>
                <a:rPr lang="ru-RU" sz="4000" b="1" dirty="0">
                  <a:ln w="10160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ЦАТЬ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5083735" y="1158607"/>
              <a:ext cx="69847" cy="15398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615526" y="1080821"/>
              <a:ext cx="861976" cy="238120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6477502" y="1080821"/>
              <a:ext cx="1198513" cy="287332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Дуга 16"/>
            <p:cNvSpPr/>
            <p:nvPr/>
          </p:nvSpPr>
          <p:spPr>
            <a:xfrm rot="18746263">
              <a:off x="4067760" y="1079252"/>
              <a:ext cx="1725576" cy="1779513"/>
            </a:xfrm>
            <a:prstGeom prst="arc">
              <a:avLst>
                <a:gd name="adj1" fmla="val 16200000"/>
                <a:gd name="adj2" fmla="val 114395"/>
              </a:avLst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200">
                <a:solidFill>
                  <a:srgbClr val="006600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88092" y="2049312"/>
            <a:ext cx="18129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ГРЗНТ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00611" y="1969574"/>
            <a:ext cx="29732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ЗОНТ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5436096" y="620688"/>
            <a:ext cx="127000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52370" y="2757198"/>
            <a:ext cx="8579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0444" y="2627435"/>
            <a:ext cx="204261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ОК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4391025" y="2678113"/>
            <a:ext cx="71438" cy="12382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868144" y="1916832"/>
            <a:ext cx="71437" cy="12382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20083" y="3442780"/>
            <a:ext cx="23055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НТРСНЙ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738470" y="3304673"/>
            <a:ext cx="38715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НТ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РЕСНЫЙ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5796136" y="3284984"/>
            <a:ext cx="71437" cy="12382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35032" y="4161818"/>
            <a:ext cx="196880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ПБДТЬ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845199" y="4176476"/>
            <a:ext cx="307808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ДИТЬ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6012160" y="4149080"/>
            <a:ext cx="73025" cy="12382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764205" y="4852748"/>
            <a:ext cx="21098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ПТМ ЧТ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832143" y="5013176"/>
            <a:ext cx="374346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  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</a:t>
            </a:r>
            <a:r>
              <a:rPr lang="ru-RU" sz="4000" b="1" dirty="0">
                <a:ln w="10160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5973763" y="5013325"/>
            <a:ext cx="71437" cy="12382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6037263" y="5678488"/>
            <a:ext cx="496887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403648" y="404664"/>
            <a:ext cx="6315075" cy="1440846"/>
            <a:chOff x="1547664" y="260647"/>
            <a:chExt cx="6315075" cy="1440161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 bwMode="auto">
            <a:xfrm>
              <a:off x="1547664" y="260647"/>
              <a:ext cx="6315075" cy="112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ru-RU" altLang="ru-RU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я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тна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цатое ф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вр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ля</a:t>
              </a:r>
            </a:p>
            <a:p>
              <a:pPr algn="ctr" eaLnBrk="1" hangingPunct="1"/>
              <a:endParaRPr lang="ru-RU" altLang="ru-RU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Кла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сс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ная р</a:t>
              </a:r>
              <a:r>
                <a:rPr lang="ru-RU" altLang="ru-RU" sz="4000" b="1" i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altLang="ru-RU" sz="4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бота</a:t>
              </a: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7019777" y="405041"/>
              <a:ext cx="288925" cy="504585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66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355952" y="1341221"/>
              <a:ext cx="504825" cy="360191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6600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 bwMode="auto">
            <a:xfrm flipH="1">
              <a:off x="7235677" y="332051"/>
              <a:ext cx="90487" cy="142807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 flipH="1">
              <a:off x="3563789" y="1196827"/>
              <a:ext cx="92075" cy="14439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 flipH="1">
              <a:off x="5940277" y="1196827"/>
              <a:ext cx="92075" cy="14439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flipV="1">
              <a:off x="3779689" y="332051"/>
              <a:ext cx="635000" cy="195169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4355952" y="332051"/>
              <a:ext cx="539750" cy="195169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flipH="1">
              <a:off x="3563789" y="332051"/>
              <a:ext cx="92075" cy="144393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 bwMode="auto">
          <a:xfrm>
            <a:off x="6228184" y="1484784"/>
            <a:ext cx="360362" cy="4318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91683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alt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ru-RU" sz="4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вар</a:t>
            </a:r>
            <a:r>
              <a:rPr lang="ru-RU" altLang="ru-RU" sz="4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alt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потом, одиннадцать,   горизонт, около,  интересный,      победить, потому что.</a:t>
            </a:r>
            <a:endParaRPr lang="ru-RU" sz="4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2051720" y="1988840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 flipH="1">
            <a:off x="4427984" y="2060848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 flipH="1">
            <a:off x="5724128" y="2060848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 flipH="1">
            <a:off x="2051720" y="2636912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6300192" y="2708920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 flipH="1">
            <a:off x="3275856" y="2636912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flipH="1">
            <a:off x="2123728" y="3284984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 flipH="1">
            <a:off x="4716016" y="3284984"/>
            <a:ext cx="92075" cy="14446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3563888" y="2492896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5076056" y="2564904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5868144" y="2492896"/>
            <a:ext cx="504056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6660232" y="2492896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899592" y="3140968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1403648" y="3140968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563888" y="3140968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067944" y="3140968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716016" y="3140968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5652120" y="3140968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971600" y="3789040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3419872" y="3717032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1475656" y="3789040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3995936" y="3717032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5004048" y="3717032"/>
            <a:ext cx="19685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 bwMode="auto">
          <a:xfrm flipV="1">
            <a:off x="4644008" y="3861048"/>
            <a:ext cx="432321" cy="7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5"/>
          <p:cNvSpPr>
            <a:spLocks noChangeArrowheads="1"/>
          </p:cNvSpPr>
          <p:nvPr/>
        </p:nvSpPr>
        <p:spPr bwMode="auto">
          <a:xfrm>
            <a:off x="755576" y="2420888"/>
            <a:ext cx="26971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потом</a:t>
            </a:r>
          </a:p>
          <a:p>
            <a:pPr eaLnBrk="1" hangingPunct="1"/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одиннадцать</a:t>
            </a:r>
          </a:p>
          <a:p>
            <a:pPr eaLnBrk="1" hangingPunct="1"/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горизонт</a:t>
            </a:r>
          </a:p>
          <a:p>
            <a:pPr eaLnBrk="1" hangingPunct="1"/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интересный</a:t>
            </a:r>
          </a:p>
          <a:p>
            <a:pPr eaLnBrk="1" hangingPunct="1"/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победить</a:t>
            </a:r>
            <a:endParaRPr lang="ru-RU" altLang="ru-RU" sz="2800" dirty="0"/>
          </a:p>
        </p:txBody>
      </p:sp>
      <p:sp>
        <p:nvSpPr>
          <p:cNvPr id="3" name="Прямоугольник 42"/>
          <p:cNvSpPr>
            <a:spLocks noChangeArrowheads="1"/>
          </p:cNvSpPr>
          <p:nvPr/>
        </p:nvSpPr>
        <p:spPr bwMode="auto">
          <a:xfrm>
            <a:off x="5724128" y="2564904"/>
            <a:ext cx="2665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около</a:t>
            </a:r>
          </a:p>
          <a:p>
            <a:pPr eaLnBrk="1" hangingPunct="1"/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потому что</a:t>
            </a:r>
            <a:endParaRPr lang="ru-RU" alt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113" y="404813"/>
            <a:ext cx="374513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sz="40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РЕЧИ</a:t>
            </a:r>
          </a:p>
        </p:txBody>
      </p:sp>
      <p:sp>
        <p:nvSpPr>
          <p:cNvPr id="5" name="Прямоугольник 72"/>
          <p:cNvSpPr>
            <a:spLocks noChangeArrowheads="1"/>
          </p:cNvSpPr>
          <p:nvPr/>
        </p:nvSpPr>
        <p:spPr bwMode="auto">
          <a:xfrm>
            <a:off x="755576" y="1556792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3200" b="1" u="sng" dirty="0">
                <a:latin typeface="Times New Roman" pitchFamily="18" charset="0"/>
                <a:cs typeface="Times New Roman" pitchFamily="18" charset="0"/>
              </a:rPr>
              <a:t>самостоятельные</a:t>
            </a:r>
          </a:p>
        </p:txBody>
      </p:sp>
      <p:sp>
        <p:nvSpPr>
          <p:cNvPr id="6" name="Прямоугольник 73"/>
          <p:cNvSpPr>
            <a:spLocks noChangeArrowheads="1"/>
          </p:cNvSpPr>
          <p:nvPr/>
        </p:nvSpPr>
        <p:spPr bwMode="auto">
          <a:xfrm>
            <a:off x="5580112" y="1628800"/>
            <a:ext cx="2440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3200" b="1" u="sng" dirty="0">
                <a:latin typeface="Times New Roman" pitchFamily="18" charset="0"/>
                <a:cs typeface="Times New Roman" pitchFamily="18" charset="0"/>
              </a:rPr>
              <a:t>служебные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27784" y="1196752"/>
            <a:ext cx="1224136" cy="48952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08104" y="1268760"/>
            <a:ext cx="1202308" cy="48952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39752" y="2132856"/>
            <a:ext cx="56880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Отвечают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вопрос,                       имеют значение</a:t>
            </a:r>
          </a:p>
          <a:p>
            <a:pPr eaLnBrk="1" hangingPunct="1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Имеют морфологические признаки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Являются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членами предложения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60648"/>
            <a:ext cx="374513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sz="40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РЕЧИ</a:t>
            </a:r>
          </a:p>
        </p:txBody>
      </p:sp>
      <p:sp>
        <p:nvSpPr>
          <p:cNvPr id="10" name="Прямоугольник 72"/>
          <p:cNvSpPr>
            <a:spLocks noChangeArrowheads="1"/>
          </p:cNvSpPr>
          <p:nvPr/>
        </p:nvSpPr>
        <p:spPr bwMode="auto">
          <a:xfrm>
            <a:off x="2843808" y="1052736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3200" b="1" u="sng" dirty="0">
                <a:latin typeface="Times New Roman" pitchFamily="18" charset="0"/>
                <a:cs typeface="Times New Roman" pitchFamily="18" charset="0"/>
              </a:rPr>
              <a:t>самостоятельные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692696"/>
            <a:ext cx="4680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5400" b="1" dirty="0">
                <a:ln w="18415" cmpd="sng">
                  <a:solidFill>
                    <a:srgbClr val="CC0000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3213" y="1628775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Местоимение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312" y="2924175"/>
            <a:ext cx="4969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5400" b="1" dirty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урока: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575" y="3861048"/>
            <a:ext cx="8353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углубить, расширить знания о местоимении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676456" cy="1828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40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40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 </a:t>
            </a:r>
            <a:r>
              <a:rPr lang="ru-RU" altLang="ru-RU" sz="40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</p:txBody>
      </p:sp>
      <p:sp>
        <p:nvSpPr>
          <p:cNvPr id="3" name="Прямоугольник 72"/>
          <p:cNvSpPr>
            <a:spLocks noChangeArrowheads="1"/>
          </p:cNvSpPr>
          <p:nvPr/>
        </p:nvSpPr>
        <p:spPr bwMode="auto">
          <a:xfrm>
            <a:off x="683568" y="3212976"/>
            <a:ext cx="3911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ОТВЕЧАЕТ НА ???</a:t>
            </a:r>
          </a:p>
        </p:txBody>
      </p:sp>
      <p:sp>
        <p:nvSpPr>
          <p:cNvPr id="4" name="Прямоугольник 73"/>
          <p:cNvSpPr>
            <a:spLocks noChangeArrowheads="1"/>
          </p:cNvSpPr>
          <p:nvPr/>
        </p:nvSpPr>
        <p:spPr bwMode="auto">
          <a:xfrm>
            <a:off x="5364088" y="3140968"/>
            <a:ext cx="34563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ОБОЗНАЧАЕТ ….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2276872"/>
            <a:ext cx="1152525" cy="84296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88224" y="2348880"/>
            <a:ext cx="863600" cy="85248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851920" y="3703290"/>
            <a:ext cx="152806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199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CC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3"/>
          <p:cNvSpPr>
            <a:spLocks noChangeArrowheads="1"/>
          </p:cNvSpPr>
          <p:nvPr/>
        </p:nvSpPr>
        <p:spPr bwMode="auto">
          <a:xfrm>
            <a:off x="683568" y="1772816"/>
            <a:ext cx="6264275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План ответа на проблемный вопрос: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8062" y="2276872"/>
            <a:ext cx="8135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Выяснить, на какие вопросы отвечает местоимение, какое имеет значение.</a:t>
            </a:r>
          </a:p>
          <a:p>
            <a:pPr eaLnBrk="1" hangingPunct="1"/>
            <a:endParaRPr lang="en-US" sz="3200" dirty="0">
              <a:ln>
                <a:solidFill>
                  <a:srgbClr val="CC0000"/>
                </a:solidFill>
              </a:ln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 dirty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Выяснить, имеет ли местоимение морфологические признаки.</a:t>
            </a:r>
            <a:endParaRPr lang="en-US" sz="3200" dirty="0">
              <a:ln>
                <a:solidFill>
                  <a:srgbClr val="CC0000"/>
                </a:solidFill>
              </a:ln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>
              <a:ln>
                <a:solidFill>
                  <a:srgbClr val="CC0000"/>
                </a:solidFill>
              </a:ln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dirty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Выяснить, является ли местоимение членами предложения.</a:t>
            </a:r>
            <a:endParaRPr lang="ru-RU" sz="2800" dirty="0">
              <a:ln>
                <a:solidFill>
                  <a:srgbClr val="CC0000"/>
                </a:solidFill>
              </a:ln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82588" y="9525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Является ли местоимение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4000" b="1" u="sng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самостоятельной </a:t>
            </a:r>
            <a:r>
              <a:rPr lang="ru-RU" altLang="ru-RU" sz="40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частью речи?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2276872"/>
            <a:ext cx="5976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Отвечает на вопрос,                       имеет значение</a:t>
            </a:r>
          </a:p>
          <a:p>
            <a:pPr eaLnBrk="1" hangingPunct="1"/>
            <a:endParaRPr lang="en-US" sz="32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Имеет морфологические признаки</a:t>
            </a:r>
            <a:endParaRPr lang="en-US" sz="32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Является членами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Перо и чернильница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Перо и чернильница</Template>
  <TotalTime>1473</TotalTime>
  <Words>743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Перо и чернильница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fhj</dc:creator>
  <cp:lastModifiedBy>Оксана</cp:lastModifiedBy>
  <cp:revision>158</cp:revision>
  <dcterms:created xsi:type="dcterms:W3CDTF">2013-11-01T17:09:15Z</dcterms:created>
  <dcterms:modified xsi:type="dcterms:W3CDTF">2018-02-22T13:50:28Z</dcterms:modified>
</cp:coreProperties>
</file>