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D2FBF-97C3-4E45-A96F-CF06916CD45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741C83A-4E94-4054-AB72-2C253796D4D3}">
      <dgm:prSet phldrT="[Текст]" custT="1"/>
      <dgm:spPr>
        <a:xfrm>
          <a:off x="1270944" y="1245263"/>
          <a:ext cx="4475855" cy="1011282"/>
        </a:xfrm>
        <a:prstGeom prst="ellipse">
          <a:avLst/>
        </a:prstGeom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___________________________</a:t>
          </a:r>
          <a:endParaRPr lang="ru-RU" sz="14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B1B3A0F-7534-479B-9028-A00D3E2A2441}" type="parTrans" cxnId="{E68DFC3A-D837-4F16-857D-7D76F4A423A9}">
      <dgm:prSet/>
      <dgm:spPr/>
      <dgm:t>
        <a:bodyPr/>
        <a:lstStyle/>
        <a:p>
          <a:endParaRPr lang="ru-RU"/>
        </a:p>
      </dgm:t>
    </dgm:pt>
    <dgm:pt modelId="{11C33C17-BE52-46CA-8ADA-345ECF669BC3}" type="sibTrans" cxnId="{E68DFC3A-D837-4F16-857D-7D76F4A423A9}">
      <dgm:prSet/>
      <dgm:spPr/>
      <dgm:t>
        <a:bodyPr/>
        <a:lstStyle/>
        <a:p>
          <a:endParaRPr lang="ru-RU"/>
        </a:p>
      </dgm:t>
    </dgm:pt>
    <dgm:pt modelId="{590466EE-2EA2-4DE8-ACEF-700176C56FC4}">
      <dgm:prSet phldrT="[Текст]" custT="1"/>
      <dgm:spPr>
        <a:xfrm>
          <a:off x="427244" y="0"/>
          <a:ext cx="1955233" cy="8471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опк</a:t>
          </a:r>
          <a:endParaRPr lang="ru-RU" sz="24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ru-RU" sz="2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"Христианская семья"</a:t>
          </a:r>
          <a:endParaRPr lang="ru-RU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9C532F3-1AEB-4222-8B3E-ED942824ACAF}" type="parTrans" cxnId="{64F2C995-A2DF-4D5D-9231-E7BBA831B4F0}">
      <dgm:prSet/>
      <dgm:spPr>
        <a:xfrm rot="12734769">
          <a:off x="1288584" y="661859"/>
          <a:ext cx="1507768" cy="327901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79E1150-07EC-4E4A-84F1-3682F439607A}" type="sibTrans" cxnId="{64F2C995-A2DF-4D5D-9231-E7BBA831B4F0}">
      <dgm:prSet/>
      <dgm:spPr/>
      <dgm:t>
        <a:bodyPr/>
        <a:lstStyle/>
        <a:p>
          <a:endParaRPr lang="ru-RU"/>
        </a:p>
      </dgm:t>
    </dgm:pt>
    <dgm:pt modelId="{9CF020C2-5D82-4A88-B6B4-A9D35540BDD0}">
      <dgm:prSet phldrT="[Текст]" custT="1"/>
      <dgm:spPr>
        <a:xfrm>
          <a:off x="2801461" y="0"/>
          <a:ext cx="1460943" cy="706387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2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омрк</a:t>
          </a:r>
        </a:p>
        <a:p>
          <a:r>
            <a:rPr lang="ru-RU" sz="2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"Семья"</a:t>
          </a:r>
          <a:endParaRPr lang="ru-RU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17EAF8B-6203-4F4D-8544-8791687B52CE}" type="parTrans" cxnId="{3BFBA8D1-F0BD-48F7-9221-C3BA2278D3D2}">
      <dgm:prSet/>
      <dgm:spPr>
        <a:xfrm rot="16256717">
          <a:off x="3103416" y="610747"/>
          <a:ext cx="843124" cy="327901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AC2976F2-0285-44FC-B088-442DF8BA01D3}" type="sibTrans" cxnId="{3BFBA8D1-F0BD-48F7-9221-C3BA2278D3D2}">
      <dgm:prSet/>
      <dgm:spPr/>
      <dgm:t>
        <a:bodyPr/>
        <a:lstStyle/>
        <a:p>
          <a:endParaRPr lang="ru-RU"/>
        </a:p>
      </dgm:t>
    </dgm:pt>
    <dgm:pt modelId="{CE37DE43-D425-4B11-9011-EE40E0A2234A}">
      <dgm:prSet phldrT="[Текст]" custT="1"/>
      <dgm:spPr>
        <a:xfrm>
          <a:off x="4753067" y="0"/>
          <a:ext cx="2110833" cy="815241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2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светская этика</a:t>
          </a:r>
        </a:p>
        <a:p>
          <a:r>
            <a:rPr lang="ru-RU" sz="2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"Семейные праздники"</a:t>
          </a:r>
          <a:endParaRPr lang="ru-RU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8FEC803-F6AE-4AEC-867A-A1AA4DA9EBCB}" type="parTrans" cxnId="{9069A61F-E995-481F-BCAA-0B60FD3E49FA}">
      <dgm:prSet/>
      <dgm:spPr>
        <a:xfrm rot="19782559">
          <a:off x="4286800" y="655544"/>
          <a:ext cx="1633166" cy="327901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E43951C8-6E6B-44C4-8FD0-74DAC2DF25E5}" type="sibTrans" cxnId="{9069A61F-E995-481F-BCAA-0B60FD3E49FA}">
      <dgm:prSet/>
      <dgm:spPr/>
      <dgm:t>
        <a:bodyPr/>
        <a:lstStyle/>
        <a:p>
          <a:endParaRPr lang="ru-RU"/>
        </a:p>
      </dgm:t>
    </dgm:pt>
    <dgm:pt modelId="{B1664CF4-867B-4FEF-B222-51622822FEBA}" type="pres">
      <dgm:prSet presAssocID="{850D2FBF-97C3-4E45-A96F-CF06916CD4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484FF-8B54-4851-B026-76BAAE09C86B}" type="pres">
      <dgm:prSet presAssocID="{3741C83A-4E94-4054-AB72-2C253796D4D3}" presName="centerShape" presStyleLbl="node0" presStyleIdx="0" presStyleCnt="1" custScaleX="337156" custScaleY="42429" custLinFactNeighborX="-1320" custLinFactNeighborY="-6309"/>
      <dgm:spPr/>
      <dgm:t>
        <a:bodyPr/>
        <a:lstStyle/>
        <a:p>
          <a:endParaRPr lang="ru-RU"/>
        </a:p>
      </dgm:t>
    </dgm:pt>
    <dgm:pt modelId="{0EFFECB2-C523-472E-BD6A-3C38A41839F9}" type="pres">
      <dgm:prSet presAssocID="{19C532F3-1AEB-4222-8B3E-ED942824ACAF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91888BD-5F71-4C9A-B1EA-DD93163F3086}" type="pres">
      <dgm:prSet presAssocID="{590466EE-2EA2-4DE8-ACEF-700176C56FC4}" presName="node" presStyleLbl="node1" presStyleIdx="0" presStyleCnt="3" custScaleX="136399" custScaleY="75287" custRadScaleRad="186135" custRadScaleInc="8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CF367-0D4B-4FE6-A2CC-DD71612B7EF3}" type="pres">
      <dgm:prSet presAssocID="{917EAF8B-6203-4F4D-8544-8791687B52CE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9204284-DD5E-4E69-8515-EAB3A43C50EA}" type="pres">
      <dgm:prSet presAssocID="{9CF020C2-5D82-4A88-B6B4-A9D35540BDD0}" presName="node" presStyleLbl="node1" presStyleIdx="1" presStyleCnt="3" custScaleX="133663" custScaleY="80785" custRadScaleRad="111428" custRadScaleInc="-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4B28E-294C-4856-95FD-317704863BF9}" type="pres">
      <dgm:prSet presAssocID="{A8FEC803-F6AE-4AEC-867A-A1AA4DA9EBCB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3CFD9E4-C792-44C6-89F8-C1BF79DB3D6F}" type="pres">
      <dgm:prSet presAssocID="{CE37DE43-D425-4B11-9011-EE40E0A2234A}" presName="node" presStyleLbl="node1" presStyleIdx="2" presStyleCnt="3" custScaleX="132863" custScaleY="78438" custRadScaleRad="186604" custRadScaleInc="-2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F2C995-A2DF-4D5D-9231-E7BBA831B4F0}" srcId="{3741C83A-4E94-4054-AB72-2C253796D4D3}" destId="{590466EE-2EA2-4DE8-ACEF-700176C56FC4}" srcOrd="0" destOrd="0" parTransId="{19C532F3-1AEB-4222-8B3E-ED942824ACAF}" sibTransId="{379E1150-07EC-4E4A-84F1-3682F439607A}"/>
    <dgm:cxn modelId="{73A33ADB-17E4-40AB-A0B1-9A690C8C9B3A}" type="presOf" srcId="{19C532F3-1AEB-4222-8B3E-ED942824ACAF}" destId="{0EFFECB2-C523-472E-BD6A-3C38A41839F9}" srcOrd="0" destOrd="0" presId="urn:microsoft.com/office/officeart/2005/8/layout/radial4"/>
    <dgm:cxn modelId="{3BFBA8D1-F0BD-48F7-9221-C3BA2278D3D2}" srcId="{3741C83A-4E94-4054-AB72-2C253796D4D3}" destId="{9CF020C2-5D82-4A88-B6B4-A9D35540BDD0}" srcOrd="1" destOrd="0" parTransId="{917EAF8B-6203-4F4D-8544-8791687B52CE}" sibTransId="{AC2976F2-0285-44FC-B088-442DF8BA01D3}"/>
    <dgm:cxn modelId="{609C3C1C-7875-4678-B207-70075CEC3E9A}" type="presOf" srcId="{850D2FBF-97C3-4E45-A96F-CF06916CD45D}" destId="{B1664CF4-867B-4FEF-B222-51622822FEBA}" srcOrd="0" destOrd="0" presId="urn:microsoft.com/office/officeart/2005/8/layout/radial4"/>
    <dgm:cxn modelId="{5BEF326D-D8B6-4F9C-80D8-36B10369BE1F}" type="presOf" srcId="{917EAF8B-6203-4F4D-8544-8791687B52CE}" destId="{6D2CF367-0D4B-4FE6-A2CC-DD71612B7EF3}" srcOrd="0" destOrd="0" presId="urn:microsoft.com/office/officeart/2005/8/layout/radial4"/>
    <dgm:cxn modelId="{29EA3B86-66A0-457E-9EAF-44FEE200F883}" type="presOf" srcId="{3741C83A-4E94-4054-AB72-2C253796D4D3}" destId="{226484FF-8B54-4851-B026-76BAAE09C86B}" srcOrd="0" destOrd="0" presId="urn:microsoft.com/office/officeart/2005/8/layout/radial4"/>
    <dgm:cxn modelId="{4AAF3A1F-6681-4E70-9A74-CC21FD845185}" type="presOf" srcId="{9CF020C2-5D82-4A88-B6B4-A9D35540BDD0}" destId="{99204284-DD5E-4E69-8515-EAB3A43C50EA}" srcOrd="0" destOrd="0" presId="urn:microsoft.com/office/officeart/2005/8/layout/radial4"/>
    <dgm:cxn modelId="{700498B7-3B15-44FB-9BC5-1DEED6106BE4}" type="presOf" srcId="{590466EE-2EA2-4DE8-ACEF-700176C56FC4}" destId="{B91888BD-5F71-4C9A-B1EA-DD93163F3086}" srcOrd="0" destOrd="0" presId="urn:microsoft.com/office/officeart/2005/8/layout/radial4"/>
    <dgm:cxn modelId="{8B7CD9B3-5D49-42AE-9479-FD0234C747B4}" type="presOf" srcId="{CE37DE43-D425-4B11-9011-EE40E0A2234A}" destId="{C3CFD9E4-C792-44C6-89F8-C1BF79DB3D6F}" srcOrd="0" destOrd="0" presId="urn:microsoft.com/office/officeart/2005/8/layout/radial4"/>
    <dgm:cxn modelId="{7E056063-A910-4682-9744-801EC34F34F2}" type="presOf" srcId="{A8FEC803-F6AE-4AEC-867A-A1AA4DA9EBCB}" destId="{AA14B28E-294C-4856-95FD-317704863BF9}" srcOrd="0" destOrd="0" presId="urn:microsoft.com/office/officeart/2005/8/layout/radial4"/>
    <dgm:cxn modelId="{E68DFC3A-D837-4F16-857D-7D76F4A423A9}" srcId="{850D2FBF-97C3-4E45-A96F-CF06916CD45D}" destId="{3741C83A-4E94-4054-AB72-2C253796D4D3}" srcOrd="0" destOrd="0" parTransId="{AB1B3A0F-7534-479B-9028-A00D3E2A2441}" sibTransId="{11C33C17-BE52-46CA-8ADA-345ECF669BC3}"/>
    <dgm:cxn modelId="{9069A61F-E995-481F-BCAA-0B60FD3E49FA}" srcId="{3741C83A-4E94-4054-AB72-2C253796D4D3}" destId="{CE37DE43-D425-4B11-9011-EE40E0A2234A}" srcOrd="2" destOrd="0" parTransId="{A8FEC803-F6AE-4AEC-867A-A1AA4DA9EBCB}" sibTransId="{E43951C8-6E6B-44C4-8FD0-74DAC2DF25E5}"/>
    <dgm:cxn modelId="{6BCFF819-D7BA-4B1B-8F5A-6F2D45374051}" type="presParOf" srcId="{B1664CF4-867B-4FEF-B222-51622822FEBA}" destId="{226484FF-8B54-4851-B026-76BAAE09C86B}" srcOrd="0" destOrd="0" presId="urn:microsoft.com/office/officeart/2005/8/layout/radial4"/>
    <dgm:cxn modelId="{BC717AAE-C96F-4601-B7B0-D6528EF048F5}" type="presParOf" srcId="{B1664CF4-867B-4FEF-B222-51622822FEBA}" destId="{0EFFECB2-C523-472E-BD6A-3C38A41839F9}" srcOrd="1" destOrd="0" presId="urn:microsoft.com/office/officeart/2005/8/layout/radial4"/>
    <dgm:cxn modelId="{14C18C6A-4A74-44A7-8AAB-BE4B508F568A}" type="presParOf" srcId="{B1664CF4-867B-4FEF-B222-51622822FEBA}" destId="{B91888BD-5F71-4C9A-B1EA-DD93163F3086}" srcOrd="2" destOrd="0" presId="urn:microsoft.com/office/officeart/2005/8/layout/radial4"/>
    <dgm:cxn modelId="{CBC7123B-EABD-4892-963E-82FC9E4E7CF0}" type="presParOf" srcId="{B1664CF4-867B-4FEF-B222-51622822FEBA}" destId="{6D2CF367-0D4B-4FE6-A2CC-DD71612B7EF3}" srcOrd="3" destOrd="0" presId="urn:microsoft.com/office/officeart/2005/8/layout/radial4"/>
    <dgm:cxn modelId="{A2541BEE-74FF-49FE-B50D-1A5CA67A507C}" type="presParOf" srcId="{B1664CF4-867B-4FEF-B222-51622822FEBA}" destId="{99204284-DD5E-4E69-8515-EAB3A43C50EA}" srcOrd="4" destOrd="0" presId="urn:microsoft.com/office/officeart/2005/8/layout/radial4"/>
    <dgm:cxn modelId="{8A948479-3CB4-4EA1-A985-EFE78F1B37B9}" type="presParOf" srcId="{B1664CF4-867B-4FEF-B222-51622822FEBA}" destId="{AA14B28E-294C-4856-95FD-317704863BF9}" srcOrd="5" destOrd="0" presId="urn:microsoft.com/office/officeart/2005/8/layout/radial4"/>
    <dgm:cxn modelId="{58539B18-0130-43D3-86AA-68FA98D3C04A}" type="presParOf" srcId="{B1664CF4-867B-4FEF-B222-51622822FEBA}" destId="{C3CFD9E4-C792-44C6-89F8-C1BF79DB3D6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484FF-8B54-4851-B026-76BAAE09C86B}">
      <dsp:nvSpPr>
        <dsp:cNvPr id="0" name=""/>
        <dsp:cNvSpPr/>
      </dsp:nvSpPr>
      <dsp:spPr>
        <a:xfrm>
          <a:off x="861153" y="2765459"/>
          <a:ext cx="6556165" cy="8250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___________________________</a:t>
          </a:r>
          <a:endParaRPr lang="ru-RU" sz="1400" kern="12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821281" y="2886285"/>
        <a:ext cx="4635909" cy="583400"/>
      </dsp:txXfrm>
    </dsp:sp>
    <dsp:sp modelId="{0EFFECB2-C523-472E-BD6A-3C38A41839F9}">
      <dsp:nvSpPr>
        <dsp:cNvPr id="0" name=""/>
        <dsp:cNvSpPr/>
      </dsp:nvSpPr>
      <dsp:spPr>
        <a:xfrm rot="13339072">
          <a:off x="855143" y="1324874"/>
          <a:ext cx="3106322" cy="5541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888BD-5F71-4C9A-B1EA-DD93163F3086}">
      <dsp:nvSpPr>
        <dsp:cNvPr id="0" name=""/>
        <dsp:cNvSpPr/>
      </dsp:nvSpPr>
      <dsp:spPr>
        <a:xfrm>
          <a:off x="0" y="0"/>
          <a:ext cx="2519728" cy="11126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опк</a:t>
          </a:r>
          <a:endParaRPr lang="ru-RU" sz="2400" kern="12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"Христианская семья"</a:t>
          </a:r>
          <a:endParaRPr lang="ru-RU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588" y="32588"/>
        <a:ext cx="2454552" cy="1047458"/>
      </dsp:txXfrm>
    </dsp:sp>
    <dsp:sp modelId="{6D2CF367-0D4B-4FE6-A2CC-DD71612B7EF3}">
      <dsp:nvSpPr>
        <dsp:cNvPr id="0" name=""/>
        <dsp:cNvSpPr/>
      </dsp:nvSpPr>
      <dsp:spPr>
        <a:xfrm rot="16253079">
          <a:off x="3166242" y="1375954"/>
          <a:ext cx="1993079" cy="5541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04284-DD5E-4E69-8515-EAB3A43C50EA}">
      <dsp:nvSpPr>
        <dsp:cNvPr id="0" name=""/>
        <dsp:cNvSpPr/>
      </dsp:nvSpPr>
      <dsp:spPr>
        <a:xfrm>
          <a:off x="2943575" y="59688"/>
          <a:ext cx="2469186" cy="119388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омрк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"Семья"</a:t>
          </a:r>
          <a:endParaRPr lang="ru-RU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978543" y="94656"/>
        <a:ext cx="2399250" cy="1123951"/>
      </dsp:txXfrm>
    </dsp:sp>
    <dsp:sp modelId="{AA14B28E-294C-4856-95FD-317704863BF9}">
      <dsp:nvSpPr>
        <dsp:cNvPr id="0" name=""/>
        <dsp:cNvSpPr/>
      </dsp:nvSpPr>
      <dsp:spPr>
        <a:xfrm rot="19200731">
          <a:off x="4400174" y="1374581"/>
          <a:ext cx="3117654" cy="5541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FD9E4-C792-44C6-89F8-C1BF79DB3D6F}">
      <dsp:nvSpPr>
        <dsp:cNvPr id="0" name=""/>
        <dsp:cNvSpPr/>
      </dsp:nvSpPr>
      <dsp:spPr>
        <a:xfrm>
          <a:off x="5926142" y="70337"/>
          <a:ext cx="2454407" cy="115920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светская этика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"Семейные праздники"</a:t>
          </a:r>
          <a:endParaRPr lang="ru-RU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960094" y="104289"/>
        <a:ext cx="2386503" cy="1091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ED9-6CC8-4220-AD70-59FF816B1589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419D-2575-4EB4-922C-274A7754D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2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ED9-6CC8-4220-AD70-59FF816B1589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419D-2575-4EB4-922C-274A7754D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5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ED9-6CC8-4220-AD70-59FF816B1589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419D-2575-4EB4-922C-274A7754D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3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ED9-6CC8-4220-AD70-59FF816B1589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419D-2575-4EB4-922C-274A7754D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7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ED9-6CC8-4220-AD70-59FF816B1589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419D-2575-4EB4-922C-274A7754D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6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ED9-6CC8-4220-AD70-59FF816B1589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419D-2575-4EB4-922C-274A7754D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7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ED9-6CC8-4220-AD70-59FF816B1589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419D-2575-4EB4-922C-274A7754D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0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ED9-6CC8-4220-AD70-59FF816B1589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419D-2575-4EB4-922C-274A7754D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ED9-6CC8-4220-AD70-59FF816B1589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419D-2575-4EB4-922C-274A7754D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9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ED9-6CC8-4220-AD70-59FF816B1589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419D-2575-4EB4-922C-274A7754D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3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ED9-6CC8-4220-AD70-59FF816B1589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419D-2575-4EB4-922C-274A7754D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6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7ED9-6CC8-4220-AD70-59FF816B1589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F419D-2575-4EB4-922C-274A7754D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8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9875" y="-143799"/>
            <a:ext cx="92268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задача </a:t>
            </a:r>
            <a:endParaRPr lang="ru-RU" sz="5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обучающихся на уроках курса ОРКСЭ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2576" y="5680367"/>
            <a:ext cx="3944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НОО МАОУ «Гимназии №8»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 Нина Дмитриевна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Еремчук Ольга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95" y="2578963"/>
            <a:ext cx="2476406" cy="42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89582" y="137460"/>
            <a:ext cx="6096000" cy="28391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учителя и учеников на разных этапах работы над проектом</a:t>
            </a:r>
            <a:endParaRPr lang="ru-RU" sz="2400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организации наиболее эффективной работы над проектом возможно использование следующей таблицы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070319" y="2802834"/>
          <a:ext cx="9534525" cy="3652902"/>
        </p:xfrm>
        <a:graphic>
          <a:graphicData uri="http://schemas.openxmlformats.org/drawingml/2006/table">
            <a:tbl>
              <a:tblPr/>
              <a:tblGrid>
                <a:gridCol w="233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этапа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Подготовительный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Формулирование основополагающего и проблемного вопросов.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проблемной ситуации.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Проектировочный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тем исследования. Формулирование частных вопросов. Формирование групп. Разработка критериев оценки.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Координация работы.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Практический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материала. Создание презентаций и публикаций.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Координация работы.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Контрольно-коррекционный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Самооценка.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Координация работы.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Заключительный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(презентация) проекта.</a:t>
                      </a:r>
                      <a:endParaRPr lang="ru-R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Координация работы. Создание портфолио проекта.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6" y="276379"/>
            <a:ext cx="2796467" cy="2097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610" y="276379"/>
            <a:ext cx="2796467" cy="20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35" y="278296"/>
            <a:ext cx="3361636" cy="1890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347" y="278296"/>
            <a:ext cx="3361636" cy="1890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146" y="1958006"/>
            <a:ext cx="3538331" cy="19903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98" y="1890916"/>
            <a:ext cx="3776870" cy="21244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072" y="3781836"/>
            <a:ext cx="3560414" cy="20027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709" y="3848926"/>
            <a:ext cx="3220279" cy="18114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6822" y="5628025"/>
            <a:ext cx="10833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семинара приняли участие 64 педагога из образовательных организаций Ангарского городского округа.</a:t>
            </a:r>
          </a:p>
        </p:txBody>
      </p:sp>
    </p:spTree>
    <p:extLst>
      <p:ext uri="{BB962C8B-B14F-4D97-AF65-F5344CB8AC3E}">
        <p14:creationId xmlns:p14="http://schemas.microsoft.com/office/powerpoint/2010/main" val="27423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539" y="63191"/>
            <a:ext cx="11728174" cy="6794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 в группе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Рассмотреть все материалы. Определить комплекты заданий.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Распределиться в пары для работы с материалами. Определить, какие задания необходимо выполнить совместно всей группой. Каждая пара выбирает комплект оставшихся заданий.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Каждый комплект состоит из блоков заданий. Рассмотреть задания.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Приступить парами к выполнению заданий. Можно использовать предоставленную информацию на бумажном и электронном носителях.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 окончании выполнения заданий в парах выполнить итоговое задание всеми членами группы.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Обсудить представление результата работы в группе. Для представления работы можно использовать листы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большого формата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Указать на листе участников группы, должность, место работы.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Презентация работы всеми членами группы.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385" y="3693402"/>
            <a:ext cx="10436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Рассмотрите темы уроков </a:t>
            </a:r>
          </a:p>
          <a:p>
            <a:pPr lvl="0"/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модулям курса ОРКСЭ.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Определите ключевую тему </a:t>
            </a:r>
          </a:p>
          <a:p>
            <a:pPr lvl="0"/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совместного урока</a:t>
            </a:r>
          </a:p>
          <a:p>
            <a:pPr lvl="0"/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курсу ОРКСЭ.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342360" y="95812"/>
          <a:ext cx="8380550" cy="426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789" y="2188215"/>
            <a:ext cx="3037367" cy="45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76" y="3764132"/>
            <a:ext cx="120750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Рассмотрите  возможные темы проектов.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Сформулируйте основополагающий </a:t>
            </a:r>
          </a:p>
          <a:p>
            <a:pPr lvl="0"/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проблемный вопрос.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Определите тему, цели, задачи проекта.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4437" y="0"/>
            <a:ext cx="7455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Возможные темы проектов</a:t>
            </a:r>
            <a:r>
              <a:rPr lang="ru-RU" sz="1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67076" y="495597"/>
          <a:ext cx="946166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5740">
                <a:tc>
                  <a:txBody>
                    <a:bodyPr/>
                    <a:lstStyle/>
                    <a:p>
                      <a:pPr marL="0" marR="0" lvl="0" indent="901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Семейный альбом</a:t>
                      </a:r>
                    </a:p>
                    <a:p>
                      <a:pPr marL="0" marR="0" lvl="0" indent="901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Моя родословная</a:t>
                      </a:r>
                    </a:p>
                    <a:p>
                      <a:pPr marL="0" marR="0" lvl="0" indent="901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Фестиваль семейных традиций</a:t>
                      </a:r>
                    </a:p>
                    <a:p>
                      <a:pPr marL="0" marR="0" lvl="0" indent="901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Семейные праздники</a:t>
                      </a:r>
                    </a:p>
                    <a:p>
                      <a:pPr marL="0" marR="0" lvl="0" indent="901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Коллекции моих родителей</a:t>
                      </a:r>
                    </a:p>
                    <a:p>
                      <a:pPr marL="0" marR="0" lvl="0" indent="901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Моя семья</a:t>
                      </a:r>
                    </a:p>
                    <a:p>
                      <a:pPr marL="0" marR="0" lvl="0" indent="901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Счастливая семья</a:t>
                      </a:r>
                    </a:p>
                    <a:p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1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Дружная семья</a:t>
                      </a:r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Мамин портрет </a:t>
                      </a:r>
                    </a:p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Мудрость отца</a:t>
                      </a:r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Братская любовь </a:t>
                      </a:r>
                    </a:p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Опора семьи</a:t>
                      </a:r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Солнце семьи</a:t>
                      </a:r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Школа семьи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639" y="2459356"/>
            <a:ext cx="2818234" cy="42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370" y="3894286"/>
            <a:ext cx="84760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3.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шаги, которые нужно сделать, чтобы достичь поставленной цели.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Составить план действий.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55435" y="269360"/>
            <a:ext cx="3886000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ДЕЙСТВИЙ</a:t>
            </a:r>
            <a:endParaRPr lang="ru-RU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89769" y="862664"/>
          <a:ext cx="9209413" cy="2870200"/>
        </p:xfrm>
        <a:graphic>
          <a:graphicData uri="http://schemas.openxmlformats.org/drawingml/2006/table">
            <a:tbl>
              <a:tblPr firstRow="1" firstCol="1" bandRow="1"/>
              <a:tblGrid>
                <a:gridCol w="50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3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3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8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2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</a:t>
                      </a:r>
                      <a:endParaRPr lang="ru-RU" sz="2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корректировка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46" marR="5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410" y="2192094"/>
            <a:ext cx="3038624" cy="456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59" y="4655346"/>
            <a:ext cx="119981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4.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Продумать форму продукта проектной деятельности.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дальнейшее использование</a:t>
            </a:r>
          </a:p>
          <a:p>
            <a:pPr lvl="0"/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результата проектной деятельности.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1656" y="-80728"/>
            <a:ext cx="6957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Возможные продукты проекта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7724" y="504047"/>
          <a:ext cx="878217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6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9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Видеофильм,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Социальный ролик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Мультфильм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Макет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Поделка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Выставка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Газета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Устный журнал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Игра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Карта</a:t>
                      </a:r>
                    </a:p>
                    <a:p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Путеводитель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Учебное пособие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Экскурсия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Буклет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Стенд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Презентация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Праздник (сценарий праздника)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Фестиваль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Инсценировка, спектакль….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063" y="2016087"/>
            <a:ext cx="3080099" cy="46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7632" y="87771"/>
            <a:ext cx="93129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5.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Продумать содержание проектной деятельности.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основные направления проектной деятельности.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219" y="4166222"/>
            <a:ext cx="118913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Итоговое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endParaRPr lang="ru-RU" sz="4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ctr">
              <a:buFont typeface="+mj-lt"/>
              <a:buAutoNum type="arabicPeriod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алгоритм работы над проектом </a:t>
            </a:r>
          </a:p>
          <a:p>
            <a:pPr lvl="0" algn="ctr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данной теме</a:t>
            </a:r>
            <a:endParaRPr lang="ru-RU" sz="4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Представить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работы </a:t>
            </a:r>
            <a:endParaRPr lang="ru-RU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993" y="2149874"/>
            <a:ext cx="2124920" cy="20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223" y="95694"/>
            <a:ext cx="7642767" cy="2909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1136" y="2191747"/>
            <a:ext cx="6848667" cy="4538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44" y="3143811"/>
            <a:ext cx="4361891" cy="35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60" y="661064"/>
            <a:ext cx="6291263" cy="5319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610" y="542262"/>
            <a:ext cx="4432180" cy="27785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965" y="3735921"/>
            <a:ext cx="5084825" cy="286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6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9672" y="-286645"/>
            <a:ext cx="5697522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…нитка, 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втрое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скрученная,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нескоро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порвётся…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7028" y="5288340"/>
            <a:ext cx="2876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Библия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Ветхий завет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(книга Екклесиаста,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глава 4, статья 12)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5" y="115409"/>
            <a:ext cx="5050371" cy="65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15" y="510363"/>
            <a:ext cx="6588648" cy="5689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8884" y="1584250"/>
            <a:ext cx="5124893" cy="42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65" y="238476"/>
            <a:ext cx="4021157" cy="6437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0074" y="1329071"/>
            <a:ext cx="6602819" cy="44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11" y="965008"/>
            <a:ext cx="5402117" cy="50955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7786" y="1997230"/>
            <a:ext cx="6337005" cy="38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357" y="903841"/>
            <a:ext cx="6390167" cy="48769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333" y="235486"/>
            <a:ext cx="4142342" cy="62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0263" y="159745"/>
            <a:ext cx="6529159" cy="647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892" y="486413"/>
            <a:ext cx="5380394" cy="40215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640" y="123251"/>
            <a:ext cx="6490252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11.01.2018г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МАОУ «Гимназия № 8»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учителей и организаторов введения курса ОРКСЭ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прошёл семинар в форме </a:t>
            </a: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педагогической проектной задачи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2097" y="5211402"/>
            <a:ext cx="11112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«Проектная деятельность обучающихся на уроках курса ОРКСЭ»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529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>
              <a:alpha val="36000"/>
            </a:srgb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 ориентиры  начального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42000"/>
            </a:schemeClr>
          </a:solidFill>
        </p:spPr>
        <p:txBody>
          <a:bodyPr rtlCol="0"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психологических условий развития общения, 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кооперации (сотрудничества)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и учащихся;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учиться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первого шага к самообразованию и самовоспитанию;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интересов, 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инициативы, мотивов познания и творчества;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самостоятельности, 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личности за поступки  и результаты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труда;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самоуважения, эмоционально-положительное отношение к себе, 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адекватно оценивать свои поступки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преодолению трудностей, устойчивости в достижении целей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55127"/>
            <a:ext cx="10515600" cy="1325562"/>
          </a:xfrm>
          <a:solidFill>
            <a:srgbClr val="92D050">
              <a:alpha val="42000"/>
            </a:srgb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задача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5127" y="1775637"/>
            <a:ext cx="10515600" cy="4351337"/>
          </a:xfrm>
          <a:solidFill>
            <a:schemeClr val="accent5">
              <a:lumMod val="20000"/>
              <a:lumOff val="80000"/>
              <a:alpha val="42000"/>
            </a:schemeClr>
          </a:solidFill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36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задачей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задача, в которой  через систему или набор  заданий целенаправленно стимулируется система детских действий, направленных на получение  ещё никогда не существовавшего в практике ребёнка результата(продукта), и в ходе решения которой происходит качественное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самоизменение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детей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(А.В.Воронцов и др.).</a:t>
            </a:r>
          </a:p>
        </p:txBody>
      </p:sp>
    </p:spTree>
    <p:extLst>
      <p:ext uri="{BB962C8B-B14F-4D97-AF65-F5344CB8AC3E}">
        <p14:creationId xmlns:p14="http://schemas.microsoft.com/office/powerpoint/2010/main" val="2433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91" y="341335"/>
            <a:ext cx="11653945" cy="758952"/>
          </a:xfrm>
          <a:solidFill>
            <a:srgbClr val="92D050">
              <a:alpha val="42000"/>
            </a:srgb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задача формирует следующие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76" y="1476944"/>
            <a:ext cx="11338560" cy="4572000"/>
          </a:xfrm>
          <a:solidFill>
            <a:schemeClr val="accent1">
              <a:lumMod val="20000"/>
              <a:lumOff val="80000"/>
              <a:alpha val="53000"/>
            </a:schemeClr>
          </a:solidFill>
        </p:spPr>
        <p:txBody>
          <a:bodyPr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способу проектирования</a:t>
            </a:r>
            <a:r>
              <a:rPr lang="ru-RU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(без указания на это);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рефлексии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видение  причин успеха и поражения);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Целеполаганию</a:t>
            </a:r>
            <a:r>
              <a:rPr lang="ru-RU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(ставить и удерживать цели);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</a:t>
            </a:r>
            <a:r>
              <a:rPr lang="ru-RU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(составлять план своей деятельности);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Моделировать</a:t>
            </a:r>
            <a:r>
              <a:rPr lang="ru-RU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(представлять способ действия в виде схемы-модели);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</a:t>
            </a:r>
            <a:r>
              <a:rPr lang="ru-RU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(взаимодействие, аргументации своей позиции)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34963" y="7307"/>
            <a:ext cx="11379200" cy="75895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«проектной задачи»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0238" y="3716339"/>
            <a:ext cx="647700" cy="288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5275" y="3716339"/>
            <a:ext cx="649288" cy="288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0463" y="3716339"/>
            <a:ext cx="647700" cy="288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22359" y="2648721"/>
            <a:ext cx="3010658" cy="7921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Система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заданий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95142" y="4621224"/>
            <a:ext cx="3437624" cy="169436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</p:txBody>
      </p:sp>
      <p:sp>
        <p:nvSpPr>
          <p:cNvPr id="42" name="Овал 41"/>
          <p:cNvSpPr/>
          <p:nvPr/>
        </p:nvSpPr>
        <p:spPr>
          <a:xfrm>
            <a:off x="4454950" y="1301750"/>
            <a:ext cx="254070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5462162" y="2203450"/>
            <a:ext cx="546951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158949" y="3068639"/>
            <a:ext cx="3065389" cy="11525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</a:p>
        </p:txBody>
      </p:sp>
      <p:cxnSp>
        <p:nvCxnSpPr>
          <p:cNvPr id="56" name="Прямая со стрелкой 55"/>
          <p:cNvCxnSpPr>
            <a:stCxn id="9" idx="2"/>
            <a:endCxn id="7" idx="0"/>
          </p:cNvCxnSpPr>
          <p:nvPr/>
        </p:nvCxnSpPr>
        <p:spPr>
          <a:xfrm>
            <a:off x="5627688" y="3440883"/>
            <a:ext cx="72231" cy="275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0800000" flipV="1">
            <a:off x="5087938" y="3429000"/>
            <a:ext cx="53975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5808664" y="3429000"/>
            <a:ext cx="574675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4440238" y="4292601"/>
            <a:ext cx="647700" cy="288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167439" y="4292601"/>
            <a:ext cx="649287" cy="288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303838" y="4292601"/>
            <a:ext cx="647700" cy="288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440238" y="4881914"/>
            <a:ext cx="2179803" cy="15367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действий</a:t>
            </a:r>
          </a:p>
        </p:txBody>
      </p:sp>
      <p:cxnSp>
        <p:nvCxnSpPr>
          <p:cNvPr id="68" name="Прямая со стрелкой 67"/>
          <p:cNvCxnSpPr>
            <a:stCxn id="66" idx="0"/>
            <a:endCxn id="64" idx="2"/>
          </p:cNvCxnSpPr>
          <p:nvPr/>
        </p:nvCxnSpPr>
        <p:spPr>
          <a:xfrm flipV="1">
            <a:off x="5530140" y="4581526"/>
            <a:ext cx="961943" cy="300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66" idx="0"/>
          </p:cNvCxnSpPr>
          <p:nvPr/>
        </p:nvCxnSpPr>
        <p:spPr>
          <a:xfrm flipV="1">
            <a:off x="5530140" y="4594576"/>
            <a:ext cx="154863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66" idx="0"/>
          </p:cNvCxnSpPr>
          <p:nvPr/>
        </p:nvCxnSpPr>
        <p:spPr>
          <a:xfrm flipH="1" flipV="1">
            <a:off x="4964280" y="4594576"/>
            <a:ext cx="56586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/>
          <p:nvPr/>
        </p:nvCxnSpPr>
        <p:spPr>
          <a:xfrm rot="16200000" flipH="1">
            <a:off x="3275323" y="4372062"/>
            <a:ext cx="1416064" cy="917412"/>
          </a:xfrm>
          <a:prstGeom prst="bent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трелка вверх 75"/>
          <p:cNvSpPr/>
          <p:nvPr/>
        </p:nvSpPr>
        <p:spPr>
          <a:xfrm>
            <a:off x="5591175" y="4005264"/>
            <a:ext cx="217488" cy="287337"/>
          </a:xfrm>
          <a:prstGeom prst="up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Стрелка вверх 76"/>
          <p:cNvSpPr/>
          <p:nvPr/>
        </p:nvSpPr>
        <p:spPr>
          <a:xfrm flipH="1">
            <a:off x="6456363" y="4005264"/>
            <a:ext cx="215900" cy="287337"/>
          </a:xfrm>
          <a:prstGeom prst="up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Стрелка вверх 77"/>
          <p:cNvSpPr/>
          <p:nvPr/>
        </p:nvSpPr>
        <p:spPr>
          <a:xfrm>
            <a:off x="4727575" y="4005264"/>
            <a:ext cx="215900" cy="287337"/>
          </a:xfrm>
          <a:prstGeom prst="up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9064552" y="3141664"/>
            <a:ext cx="2991255" cy="1079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</a:p>
        </p:txBody>
      </p:sp>
      <p:cxnSp>
        <p:nvCxnSpPr>
          <p:cNvPr id="82" name="Shape 81"/>
          <p:cNvCxnSpPr>
            <a:stCxn id="66" idx="3"/>
            <a:endCxn id="80" idx="4"/>
          </p:cNvCxnSpPr>
          <p:nvPr/>
        </p:nvCxnSpPr>
        <p:spPr>
          <a:xfrm flipV="1">
            <a:off x="6620041" y="4221164"/>
            <a:ext cx="3940139" cy="1429112"/>
          </a:xfrm>
          <a:prstGeom prst="bent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Скругленный прямоугольник 91"/>
          <p:cNvSpPr/>
          <p:nvPr/>
        </p:nvSpPr>
        <p:spPr>
          <a:xfrm>
            <a:off x="7118979" y="4827173"/>
            <a:ext cx="3180869" cy="16004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(продукт)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7522797" y="1496681"/>
            <a:ext cx="4533010" cy="86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решения учебной  задачи</a:t>
            </a:r>
          </a:p>
        </p:txBody>
      </p:sp>
      <p:cxnSp>
        <p:nvCxnSpPr>
          <p:cNvPr id="96" name="Соединительная линия уступом 95"/>
          <p:cNvCxnSpPr>
            <a:stCxn id="94" idx="1"/>
            <a:endCxn id="9" idx="3"/>
          </p:cNvCxnSpPr>
          <p:nvPr/>
        </p:nvCxnSpPr>
        <p:spPr>
          <a:xfrm rot="10800000" flipV="1">
            <a:off x="7133017" y="1928480"/>
            <a:ext cx="389780" cy="1116321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65543" y="1296035"/>
            <a:ext cx="3867223" cy="865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</a:t>
            </a:r>
          </a:p>
        </p:txBody>
      </p:sp>
      <p:sp>
        <p:nvSpPr>
          <p:cNvPr id="101" name="Стрелка влево 100"/>
          <p:cNvSpPr/>
          <p:nvPr/>
        </p:nvSpPr>
        <p:spPr>
          <a:xfrm>
            <a:off x="3893170" y="1496681"/>
            <a:ext cx="584942" cy="5631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4" name="Стрелка вниз 103"/>
          <p:cNvSpPr/>
          <p:nvPr/>
        </p:nvSpPr>
        <p:spPr>
          <a:xfrm>
            <a:off x="2254102" y="2161222"/>
            <a:ext cx="435179" cy="884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0237" y="453139"/>
            <a:ext cx="12011763" cy="7588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«Плюсы» проектной </a:t>
            </a:r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3027363" y="2108754"/>
            <a:ext cx="8902368" cy="4425950"/>
          </a:xfrm>
          <a:solidFill>
            <a:schemeClr val="accent5">
              <a:lumMod val="20000"/>
              <a:lumOff val="80000"/>
              <a:alpha val="42000"/>
            </a:schemeClr>
          </a:solidFill>
        </p:spPr>
        <p:txBody>
          <a:bodyPr>
            <a:noAutofit/>
          </a:bodyPr>
          <a:lstStyle/>
          <a:p>
            <a:pPr marL="365125" indent="-255588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самообразования и самоконтроля;</a:t>
            </a:r>
          </a:p>
          <a:p>
            <a:pPr marL="365125" indent="-255588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Моделируется реальная технологическая цепочка: задача – результат;</a:t>
            </a:r>
          </a:p>
          <a:p>
            <a:pPr marL="365125" indent="-255588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групповой деятельности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3" y="2248150"/>
            <a:ext cx="2633169" cy="42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236" y="0"/>
            <a:ext cx="987752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74" y="3807457"/>
            <a:ext cx="2798663" cy="30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Широкоэкранный</PresentationFormat>
  <Paragraphs>201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Ценностные ориентиры  начального образования</vt:lpstr>
      <vt:lpstr>Проектная задача</vt:lpstr>
      <vt:lpstr>Проектная задача формирует следующие умения</vt:lpstr>
      <vt:lpstr>Модель «проектной задачи»</vt:lpstr>
      <vt:lpstr>«Плюсы» проектной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</cp:revision>
  <dcterms:created xsi:type="dcterms:W3CDTF">2018-02-11T15:36:19Z</dcterms:created>
  <dcterms:modified xsi:type="dcterms:W3CDTF">2018-02-11T15:36:43Z</dcterms:modified>
</cp:coreProperties>
</file>