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56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2788920" cy="2359152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0624" y="3118104"/>
            <a:ext cx="7781544" cy="1470025"/>
          </a:xfr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359152"/>
            <a:ext cx="8211312" cy="685800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20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7693074" cy="45259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gray">
          <a:xfrm rot="5400000">
            <a:off x="4572000" y="2350008"/>
            <a:ext cx="6519672" cy="1810512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6553200" y="6135624"/>
            <a:ext cx="987552" cy="722376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8606181" y="1379355"/>
            <a:ext cx="539496" cy="1463040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8604504" y="0"/>
            <a:ext cx="539496" cy="1828800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152" y="274637"/>
            <a:ext cx="1673352" cy="58521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27648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11296" y="3044952"/>
            <a:ext cx="4690872" cy="740664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2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8211312" y="2788920"/>
            <a:ext cx="932688" cy="1005840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2130552"/>
            <a:ext cx="8458200" cy="91440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2496312" y="0"/>
            <a:ext cx="1709928" cy="235915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 bwMode="gray">
          <a:xfrm>
            <a:off x="0" y="0"/>
            <a:ext cx="2788920" cy="2670048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3813048"/>
            <a:ext cx="7772400" cy="1143000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802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457200" y="1627632"/>
            <a:ext cx="4040188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86000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gray">
          <a:xfrm>
            <a:off x="4645025" y="1627632"/>
            <a:ext cx="4041775" cy="63976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buNone/>
              <a:defRPr lang="en-US" sz="2400" b="1" kern="1200" cap="none" spc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86000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400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gray">
          <a:xfrm>
            <a:off x="0" y="6501384"/>
            <a:ext cx="9144000" cy="356616"/>
          </a:xfrm>
          <a:prstGeom prst="rect">
            <a:avLst/>
          </a:prstGeom>
          <a:solidFill>
            <a:schemeClr val="accent6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 bwMode="gray">
          <a:xfrm>
            <a:off x="0" y="0"/>
            <a:ext cx="9144000" cy="301752"/>
          </a:xfrm>
          <a:prstGeom prst="rect">
            <a:avLst/>
          </a:prstGeom>
          <a:solidFill>
            <a:schemeClr val="accent5">
              <a:lumMod val="60000"/>
              <a:lumOff val="40000"/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 bwMode="gray">
          <a:xfrm>
            <a:off x="0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 bwMode="gray">
          <a:xfrm>
            <a:off x="0" y="0"/>
            <a:ext cx="2432304" cy="530352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 bwMode="gray">
          <a:xfrm>
            <a:off x="1426464" y="0"/>
            <a:ext cx="1572768" cy="438912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 bwMode="gray">
          <a:xfrm>
            <a:off x="8842248" y="0"/>
            <a:ext cx="301752" cy="6858000"/>
          </a:xfrm>
          <a:prstGeom prst="rect">
            <a:avLst/>
          </a:prstGeom>
          <a:solidFill>
            <a:srgbClr val="9BBB59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548640"/>
            <a:ext cx="7699248" cy="932688"/>
          </a:xfr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32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0952" y="1645920"/>
            <a:ext cx="2816352" cy="448056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457200" y="1645920"/>
            <a:ext cx="4800600" cy="44805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1368" y="658368"/>
            <a:ext cx="5486400" cy="822960"/>
          </a:xfr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2800" b="1" kern="1200" smtClean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 bwMode="gray">
          <a:xfrm>
            <a:off x="1792224" y="1618488"/>
            <a:ext cx="5486400" cy="3639312"/>
          </a:xfrm>
          <a:solidFill>
            <a:srgbClr val="F8F8F8"/>
          </a:solidFill>
          <a:ln w="76200" cmpd="sng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Wingdings 3" pitchFamily="18" charset="2"/>
              <a:buNone/>
              <a:defRPr lang="en-US" sz="3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24" y="5413248"/>
            <a:ext cx="5486400" cy="9875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E70C3-0867-4119-BCBD-AB49558914A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gray">
          <a:xfrm>
            <a:off x="0" y="402336"/>
            <a:ext cx="8686800" cy="1097280"/>
          </a:xfrm>
          <a:prstGeom prst="rect">
            <a:avLst/>
          </a:prstGeom>
          <a:solidFill>
            <a:schemeClr val="tx2">
              <a:lumMod val="40000"/>
              <a:lumOff val="6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 bwMode="gray">
          <a:xfrm>
            <a:off x="8165592" y="996696"/>
            <a:ext cx="978408" cy="896112"/>
          </a:xfrm>
          <a:prstGeom prst="rect">
            <a:avLst/>
          </a:prstGeom>
          <a:solidFill>
            <a:schemeClr val="accent5">
              <a:lumMod val="60000"/>
              <a:lumOff val="4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 bwMode="gray">
          <a:xfrm>
            <a:off x="1783080" y="0"/>
            <a:ext cx="1947672" cy="539496"/>
          </a:xfrm>
          <a:prstGeom prst="rect">
            <a:avLst/>
          </a:prstGeom>
          <a:solidFill>
            <a:schemeClr val="accent6">
              <a:lumMod val="60000"/>
              <a:lumOff val="4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 bwMode="gray">
          <a:xfrm>
            <a:off x="0" y="0"/>
            <a:ext cx="2432304" cy="539496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9496"/>
            <a:ext cx="8229600" cy="96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E70C3-0867-4119-BCBD-AB49558914A9}" type="datetimeFigureOut">
              <a:rPr lang="en-US" smtClean="0"/>
              <a:pPr/>
              <a:t>1/25/2018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70448" y="6537960"/>
            <a:ext cx="2895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2152" y="6537960"/>
            <a:ext cx="2133600" cy="2468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792EC-8174-4020-A3B7-CC1E92DAEF8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Wingdings 3" pitchFamily="18" charset="2"/>
        <a:buChar char="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2"/>
        </a:buClr>
        <a:buSzPct val="90000"/>
        <a:buFont typeface="Wingdings 3" pitchFamily="18" charset="2"/>
        <a:buChar char="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3"/>
        </a:buClr>
        <a:buSzPct val="90000"/>
        <a:buFont typeface="Wingdings 3" pitchFamily="18" charset="2"/>
        <a:buChar char="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5"/>
        </a:buClr>
        <a:buSzPct val="90000"/>
        <a:buFont typeface="Wingdings 3" pitchFamily="18" charset="2"/>
        <a:buChar char="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&#1079;&#1086;&#1083;&#1091;&#1096;&#1082;&#1072;%2001.mkv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>
            <a:hlinkClick r:id="rId2" action="ppaction://hlinkfile"/>
          </p:cNvPr>
          <p:cNvPicPr>
            <a:picLocks noGrp="1" noChangeAspect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476672"/>
            <a:ext cx="6749337" cy="58326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558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96012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Использование художественной литературы, кинофильмов и др.</a:t>
            </a:r>
            <a:endParaRPr lang="ru-RU" b="1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 не бояться нестандартности мышления.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2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Черты толерантной личности</a:t>
            </a:r>
            <a:endParaRPr lang="ru-RU" b="1" i="1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5194920" cy="5256584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Терпение</a:t>
            </a:r>
          </a:p>
          <a:p>
            <a:r>
              <a:rPr lang="ru-RU" b="1" dirty="0" smtClean="0">
                <a:ln w="1905"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Умение владеть собой</a:t>
            </a:r>
          </a:p>
          <a:p>
            <a:r>
              <a:rPr lang="ru-RU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Доверие</a:t>
            </a:r>
          </a:p>
          <a:p>
            <a:r>
              <a:rPr lang="ru-RU" b="1" dirty="0" smtClean="0">
                <a:ln w="1905"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Чуткость</a:t>
            </a:r>
          </a:p>
          <a:p>
            <a:r>
              <a:rPr lang="ru-RU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Способность к сопереживанию</a:t>
            </a:r>
          </a:p>
          <a:p>
            <a:r>
              <a:rPr lang="ru-RU" b="1" dirty="0" smtClean="0">
                <a:ln w="1905"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Снисходительность</a:t>
            </a:r>
          </a:p>
          <a:p>
            <a:r>
              <a:rPr lang="ru-RU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Расположение к другим</a:t>
            </a:r>
          </a:p>
          <a:p>
            <a:r>
              <a:rPr lang="ru-RU" b="1" dirty="0" smtClean="0">
                <a:ln w="1905"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Чувство юмора</a:t>
            </a:r>
          </a:p>
          <a:p>
            <a:r>
              <a:rPr lang="ru-RU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Терпимость к различиям</a:t>
            </a:r>
          </a:p>
          <a:p>
            <a:r>
              <a:rPr lang="ru-RU" b="1" dirty="0" smtClean="0">
                <a:ln w="1905"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Доброжелательность</a:t>
            </a:r>
          </a:p>
          <a:p>
            <a:r>
              <a:rPr lang="ru-RU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Гуманизм </a:t>
            </a:r>
          </a:p>
          <a:p>
            <a:r>
              <a:rPr lang="ru-RU" b="1" dirty="0">
                <a:ln w="1905"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b="1" dirty="0" smtClean="0">
                <a:ln w="1905"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юбознательность</a:t>
            </a:r>
            <a:endParaRPr lang="ru-RU" b="1" dirty="0">
              <a:ln w="1905">
                <a:solidFill>
                  <a:srgbClr val="003300"/>
                </a:solidFill>
              </a:ln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b="1" dirty="0" smtClean="0">
                <a:ln w="1905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мение слушать</a:t>
            </a:r>
            <a:endParaRPr lang="ru-RU" b="1" dirty="0">
              <a:ln w="1905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n w="1905"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b="1" dirty="0" smtClean="0">
                <a:ln w="1905"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есклонность </a:t>
            </a:r>
            <a:r>
              <a:rPr lang="ru-RU" b="1" dirty="0">
                <a:ln w="1905"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осуждать </a:t>
            </a:r>
            <a:r>
              <a:rPr lang="ru-RU" b="1" dirty="0" smtClean="0">
                <a:ln w="1905">
                  <a:solidFill>
                    <a:srgbClr val="003300"/>
                  </a:solidFill>
                </a:ln>
                <a:solidFill>
                  <a:srgbClr val="0099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других</a:t>
            </a:r>
            <a:endParaRPr lang="ru-RU" b="1" dirty="0">
              <a:ln w="1905">
                <a:solidFill>
                  <a:srgbClr val="003300"/>
                </a:solidFill>
              </a:ln>
              <a:solidFill>
                <a:srgbClr val="0099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n w="1905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Новая папка (2)\hello_html_6d6328b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988840"/>
            <a:ext cx="3088553" cy="400605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009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39496"/>
            <a:ext cx="9036496" cy="96012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Толерантность сегодня – </a:t>
            </a:r>
            <a:b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n w="11430">
                  <a:solidFill>
                    <a:srgbClr val="C00000"/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мир навсегда!</a:t>
            </a:r>
            <a:endParaRPr lang="ru-RU" b="1" dirty="0">
              <a:ln w="11430">
                <a:solidFill>
                  <a:srgbClr val="C00000"/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583742"/>
            <a:ext cx="5688631" cy="5242001"/>
          </a:xfrm>
        </p:spPr>
      </p:pic>
    </p:spTree>
    <p:extLst>
      <p:ext uri="{BB962C8B-B14F-4D97-AF65-F5344CB8AC3E}">
        <p14:creationId xmlns:p14="http://schemas.microsoft.com/office/powerpoint/2010/main" val="12066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11560" y="2420888"/>
            <a:ext cx="7781544" cy="864096"/>
          </a:xfrm>
        </p:spPr>
        <p:txBody>
          <a:bodyPr>
            <a:prstTxWarp prst="textPlain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i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ТОЛЕРАНТНОСТЬ</a:t>
            </a:r>
            <a:endParaRPr lang="ru-RU" i="1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251520" y="3789040"/>
            <a:ext cx="8892480" cy="122413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 латинского «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толеран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» –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терпение, переносимость, снисходительность.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52" y="1579775"/>
            <a:ext cx="7572672" cy="480155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"Основы религиозных культур и светской этики»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39496"/>
            <a:ext cx="8507288" cy="96012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i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b="1" i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Основные общечеловеческие ценности:</a:t>
            </a:r>
            <a:endParaRPr lang="ru-RU" b="1" i="1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043608" y="2564904"/>
            <a:ext cx="4104456" cy="3561259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Толерантность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Истина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Культура</a:t>
            </a:r>
          </a:p>
          <a:p>
            <a:pPr>
              <a:buFont typeface="Wingdings" pitchFamily="2" charset="2"/>
              <a:buChar char="Ø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Красота</a:t>
            </a:r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01008"/>
            <a:ext cx="3006813" cy="299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843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96012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Организация деятельности детей в классе</a:t>
            </a:r>
            <a:endParaRPr lang="ru-RU" b="1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060848"/>
            <a:ext cx="2724950" cy="3633267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780928"/>
            <a:ext cx="4211960" cy="2369228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4653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96012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Организация деятельности детей в классе</a:t>
            </a:r>
            <a:endParaRPr lang="ru-RU" b="1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Помогает расположить детей к общению с учителем, друг с другом;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 высказывать свое мнение.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570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9601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Диалоговая рефлексия</a:t>
            </a:r>
            <a:endParaRPr lang="ru-RU" b="1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3962307" cy="3077220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830092"/>
            <a:ext cx="3923928" cy="2615952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4128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556792"/>
            <a:ext cx="8229600" cy="96012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>
                  <a:solidFill>
                    <a:schemeClr val="accent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Диалоговая рефлексия</a:t>
            </a:r>
            <a:endParaRPr lang="ru-RU" b="1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212976"/>
            <a:ext cx="8229600" cy="2913187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 правильно формулировать свою точку зрения и представлять ее другим.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82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8229600" cy="96012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>
                <a:ln w="11430">
                  <a:solidFill>
                    <a:srgbClr val="DA1F28">
                      <a:lumMod val="50000"/>
                    </a:srgb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Использование художественной литературы, кинофильмов и др.</a:t>
            </a:r>
            <a:endParaRPr lang="ru-RU" b="1" dirty="0">
              <a:ln w="11430">
                <a:solidFill>
                  <a:schemeClr val="accent2">
                    <a:lumMod val="50000"/>
                  </a:schemeClr>
                </a:solidFill>
              </a:ln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132856"/>
            <a:ext cx="4095132" cy="2375519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645024"/>
            <a:ext cx="4283967" cy="2409731"/>
          </a:xfrm>
          <a:prstGeom prst="rect">
            <a:avLst/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83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0271166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New_Simple01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맑은 고딕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ew_Simple01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hade val="100000"/>
                <a:satMod val="165000"/>
              </a:schemeClr>
            </a:gs>
            <a:gs pos="55000">
              <a:schemeClr val="phClr">
                <a:tint val="83000"/>
                <a:shade val="100000"/>
                <a:satMod val="155000"/>
              </a:schemeClr>
            </a:gs>
            <a:gs pos="100000">
              <a:schemeClr val="phClr">
                <a:shade val="85000"/>
                <a:satMod val="100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20040000"/>
            </a:lightRig>
          </a:scene3d>
          <a:sp3d contourW="12700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hueMod val="105000"/>
                <a:satMod val="250000"/>
              </a:schemeClr>
            </a:gs>
            <a:gs pos="100000">
              <a:schemeClr val="phClr">
                <a:tint val="95000"/>
                <a:shade val="100000"/>
                <a:satMod val="200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4000"/>
                <a:satMod val="200000"/>
              </a:schemeClr>
            </a:gs>
            <a:gs pos="100000">
              <a:schemeClr val="phClr">
                <a:shade val="70000"/>
                <a:satMod val="200000"/>
              </a:schemeClr>
            </a:gs>
          </a:gsLst>
          <a:path path="circle">
            <a:fillToRect l="40000" r="40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10271166</Template>
  <TotalTime>169</TotalTime>
  <Words>138</Words>
  <Application>Microsoft Office PowerPoint</Application>
  <PresentationFormat>Экран (4:3)</PresentationFormat>
  <Paragraphs>35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Arial</vt:lpstr>
      <vt:lpstr>Calibri</vt:lpstr>
      <vt:lpstr>Times New Roman</vt:lpstr>
      <vt:lpstr>Tw Cen MT</vt:lpstr>
      <vt:lpstr>Wingdings</vt:lpstr>
      <vt:lpstr>Wingdings 3</vt:lpstr>
      <vt:lpstr>10271166</vt:lpstr>
      <vt:lpstr>Презентация PowerPoint</vt:lpstr>
      <vt:lpstr>ТОЛЕРАНТНОСТЬ</vt:lpstr>
      <vt:lpstr>"Основы религиозных культур и светской этики» </vt:lpstr>
      <vt:lpstr>                   Основные общечеловеческие ценности:</vt:lpstr>
      <vt:lpstr>1. Организация деятельности детей в классе</vt:lpstr>
      <vt:lpstr>1. Организация деятельности детей в классе</vt:lpstr>
      <vt:lpstr>2. Диалоговая рефлексия</vt:lpstr>
      <vt:lpstr>2. Диалоговая рефлексия</vt:lpstr>
      <vt:lpstr>3. Использование художественной литературы, кинофильмов и др.</vt:lpstr>
      <vt:lpstr>3. Использование художественной литературы, кинофильмов и др.</vt:lpstr>
      <vt:lpstr>Черты толерантной личности</vt:lpstr>
      <vt:lpstr>Толерантность сегодня –  мир навсегда!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Ученик_1</cp:lastModifiedBy>
  <cp:revision>14</cp:revision>
  <dcterms:created xsi:type="dcterms:W3CDTF">2010-01-04T13:39:20Z</dcterms:created>
  <dcterms:modified xsi:type="dcterms:W3CDTF">2018-01-25T04:19:37Z</dcterms:modified>
</cp:coreProperties>
</file>