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4" r:id="rId4"/>
    <p:sldId id="296" r:id="rId5"/>
    <p:sldId id="260" r:id="rId6"/>
    <p:sldId id="292" r:id="rId7"/>
    <p:sldId id="293" r:id="rId8"/>
    <p:sldId id="263" r:id="rId9"/>
    <p:sldId id="264" r:id="rId10"/>
    <p:sldId id="297" r:id="rId11"/>
    <p:sldId id="275" r:id="rId12"/>
    <p:sldId id="298" r:id="rId13"/>
    <p:sldId id="277" r:id="rId14"/>
    <p:sldId id="299" r:id="rId15"/>
    <p:sldId id="300" r:id="rId16"/>
    <p:sldId id="301" r:id="rId17"/>
    <p:sldId id="282" r:id="rId18"/>
    <p:sldId id="286"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E78E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66" d="100"/>
        <a:sy n="66" d="100"/>
      </p:scale>
      <p:origin x="0" y="3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6FD8C8-D774-4DB3-8382-EEB791FE3AAB}" type="datetimeFigureOut">
              <a:rPr lang="ru-RU" smtClean="0"/>
              <a:pPr/>
              <a:t>26.03.2018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C8AA1-62E9-440A-A26C-4BD219C97EB8}" type="slidenum">
              <a:rPr lang="ru-RU" smtClean="0"/>
              <a:pPr/>
              <a:t>‹#›</a:t>
            </a:fld>
            <a:endParaRPr lang="ru-RU"/>
          </a:p>
        </p:txBody>
      </p:sp>
    </p:spTree>
    <p:extLst>
      <p:ext uri="{BB962C8B-B14F-4D97-AF65-F5344CB8AC3E}">
        <p14:creationId xmlns:p14="http://schemas.microsoft.com/office/powerpoint/2010/main" val="2380760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826D797-3354-498F-8C35-ECD2A471DFF3}" type="datetimeFigureOut">
              <a:rPr lang="ru-RU"/>
              <a:pPr>
                <a:defRPr/>
              </a:pPr>
              <a:t>26.03.2018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5407A2-5B25-4509-9B13-371C39F4B248}" type="slidenum">
              <a:rPr lang="ru-RU"/>
              <a:pPr>
                <a:defRPr/>
              </a:pPr>
              <a:t>‹#›</a:t>
            </a:fld>
            <a:endParaRPr lang="ru-RU"/>
          </a:p>
        </p:txBody>
      </p:sp>
    </p:spTree>
    <p:extLst>
      <p:ext uri="{BB962C8B-B14F-4D97-AF65-F5344CB8AC3E}">
        <p14:creationId xmlns:p14="http://schemas.microsoft.com/office/powerpoint/2010/main" val="212618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1AFCC9E-B720-4F61-876C-544E695C09BF}" type="datetimeFigureOut">
              <a:rPr lang="ru-RU"/>
              <a:pPr>
                <a:defRPr/>
              </a:pPr>
              <a:t>26.03.2018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691C96-7F13-4794-BA7E-E0094448E342}" type="slidenum">
              <a:rPr lang="ru-RU"/>
              <a:pPr>
                <a:defRPr/>
              </a:pPr>
              <a:t>‹#›</a:t>
            </a:fld>
            <a:endParaRPr lang="ru-RU"/>
          </a:p>
        </p:txBody>
      </p:sp>
    </p:spTree>
    <p:extLst>
      <p:ext uri="{BB962C8B-B14F-4D97-AF65-F5344CB8AC3E}">
        <p14:creationId xmlns:p14="http://schemas.microsoft.com/office/powerpoint/2010/main" val="204536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7721EC0-97D0-431B-901E-E8EF740ED52A}" type="datetimeFigureOut">
              <a:rPr lang="ru-RU"/>
              <a:pPr>
                <a:defRPr/>
              </a:pPr>
              <a:t>26.03.2018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9BC43E4-6A2B-46BA-B832-8DBD918BC21A}" type="slidenum">
              <a:rPr lang="ru-RU"/>
              <a:pPr>
                <a:defRPr/>
              </a:pPr>
              <a:t>‹#›</a:t>
            </a:fld>
            <a:endParaRPr lang="ru-RU"/>
          </a:p>
        </p:txBody>
      </p:sp>
    </p:spTree>
    <p:extLst>
      <p:ext uri="{BB962C8B-B14F-4D97-AF65-F5344CB8AC3E}">
        <p14:creationId xmlns:p14="http://schemas.microsoft.com/office/powerpoint/2010/main" val="609890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2611CA3-722D-4815-852D-70C054E23599}" type="datetimeFigureOut">
              <a:rPr lang="ru-RU"/>
              <a:pPr>
                <a:defRPr/>
              </a:pPr>
              <a:t>26.03.2018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2C3BCBB-6566-43FC-9192-11959F90849E}" type="slidenum">
              <a:rPr lang="ru-RU"/>
              <a:pPr>
                <a:defRPr/>
              </a:pPr>
              <a:t>‹#›</a:t>
            </a:fld>
            <a:endParaRPr lang="ru-RU"/>
          </a:p>
        </p:txBody>
      </p:sp>
    </p:spTree>
    <p:extLst>
      <p:ext uri="{BB962C8B-B14F-4D97-AF65-F5344CB8AC3E}">
        <p14:creationId xmlns:p14="http://schemas.microsoft.com/office/powerpoint/2010/main" val="134757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9204872-77E3-4358-8959-E0739886A19A}" type="datetimeFigureOut">
              <a:rPr lang="ru-RU"/>
              <a:pPr>
                <a:defRPr/>
              </a:pPr>
              <a:t>26.03.2018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9CD4EB-0FD8-4663-944D-F957ABE2779B}" type="slidenum">
              <a:rPr lang="ru-RU"/>
              <a:pPr>
                <a:defRPr/>
              </a:pPr>
              <a:t>‹#›</a:t>
            </a:fld>
            <a:endParaRPr lang="ru-RU"/>
          </a:p>
        </p:txBody>
      </p:sp>
    </p:spTree>
    <p:extLst>
      <p:ext uri="{BB962C8B-B14F-4D97-AF65-F5344CB8AC3E}">
        <p14:creationId xmlns:p14="http://schemas.microsoft.com/office/powerpoint/2010/main" val="414393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C28485B-4E3B-4C99-8578-B6A1DB811395}" type="datetimeFigureOut">
              <a:rPr lang="ru-RU"/>
              <a:pPr>
                <a:defRPr/>
              </a:pPr>
              <a:t>26.03.2018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E1364E1-7121-4DA9-B24F-2EAAB449C3D6}" type="slidenum">
              <a:rPr lang="ru-RU"/>
              <a:pPr>
                <a:defRPr/>
              </a:pPr>
              <a:t>‹#›</a:t>
            </a:fld>
            <a:endParaRPr lang="ru-RU"/>
          </a:p>
        </p:txBody>
      </p:sp>
    </p:spTree>
    <p:extLst>
      <p:ext uri="{BB962C8B-B14F-4D97-AF65-F5344CB8AC3E}">
        <p14:creationId xmlns:p14="http://schemas.microsoft.com/office/powerpoint/2010/main" val="273140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81F3CEE-AA2A-4066-B9DD-4DD5E2CB6B92}" type="datetimeFigureOut">
              <a:rPr lang="ru-RU"/>
              <a:pPr>
                <a:defRPr/>
              </a:pPr>
              <a:t>26.03.2018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C24D7AB-83EE-40CF-A429-83F01E07A8FC}" type="slidenum">
              <a:rPr lang="ru-RU"/>
              <a:pPr>
                <a:defRPr/>
              </a:pPr>
              <a:t>‹#›</a:t>
            </a:fld>
            <a:endParaRPr lang="ru-RU"/>
          </a:p>
        </p:txBody>
      </p:sp>
    </p:spTree>
    <p:extLst>
      <p:ext uri="{BB962C8B-B14F-4D97-AF65-F5344CB8AC3E}">
        <p14:creationId xmlns:p14="http://schemas.microsoft.com/office/powerpoint/2010/main" val="164185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E30E90B-FD1A-49DC-BE32-75C955916AA9}" type="datetimeFigureOut">
              <a:rPr lang="ru-RU"/>
              <a:pPr>
                <a:defRPr/>
              </a:pPr>
              <a:t>26.03.2018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FDE8A50-924F-4C16-9182-FDA776490AAF}" type="slidenum">
              <a:rPr lang="ru-RU"/>
              <a:pPr>
                <a:defRPr/>
              </a:pPr>
              <a:t>‹#›</a:t>
            </a:fld>
            <a:endParaRPr lang="ru-RU"/>
          </a:p>
        </p:txBody>
      </p:sp>
    </p:spTree>
    <p:extLst>
      <p:ext uri="{BB962C8B-B14F-4D97-AF65-F5344CB8AC3E}">
        <p14:creationId xmlns:p14="http://schemas.microsoft.com/office/powerpoint/2010/main" val="319491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7CF1E14-13BC-48A7-AE1A-3CB9D09FBFE5}" type="datetimeFigureOut">
              <a:rPr lang="ru-RU"/>
              <a:pPr>
                <a:defRPr/>
              </a:pPr>
              <a:t>26.03.2018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5803758-576C-4016-BC6F-F8BD633DF37C}" type="slidenum">
              <a:rPr lang="ru-RU"/>
              <a:pPr>
                <a:defRPr/>
              </a:pPr>
              <a:t>‹#›</a:t>
            </a:fld>
            <a:endParaRPr lang="ru-RU"/>
          </a:p>
        </p:txBody>
      </p:sp>
    </p:spTree>
    <p:extLst>
      <p:ext uri="{BB962C8B-B14F-4D97-AF65-F5344CB8AC3E}">
        <p14:creationId xmlns:p14="http://schemas.microsoft.com/office/powerpoint/2010/main" val="64996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E40B675-A033-454F-BF1C-F764CADE7A8D}" type="datetimeFigureOut">
              <a:rPr lang="ru-RU"/>
              <a:pPr>
                <a:defRPr/>
              </a:pPr>
              <a:t>26.03.2018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0755CD3-AE8D-408B-B62B-85B2C9AF0A6D}" type="slidenum">
              <a:rPr lang="ru-RU"/>
              <a:pPr>
                <a:defRPr/>
              </a:pPr>
              <a:t>‹#›</a:t>
            </a:fld>
            <a:endParaRPr lang="ru-RU"/>
          </a:p>
        </p:txBody>
      </p:sp>
    </p:spTree>
    <p:extLst>
      <p:ext uri="{BB962C8B-B14F-4D97-AF65-F5344CB8AC3E}">
        <p14:creationId xmlns:p14="http://schemas.microsoft.com/office/powerpoint/2010/main" val="351511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7FD964A-679D-4D1C-8EDD-D807D467AE0D}" type="datetimeFigureOut">
              <a:rPr lang="ru-RU"/>
              <a:pPr>
                <a:defRPr/>
              </a:pPr>
              <a:t>26.03.2018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15EE883-4444-4E38-892E-51AC53D9788F}" type="slidenum">
              <a:rPr lang="ru-RU"/>
              <a:pPr>
                <a:defRPr/>
              </a:pPr>
              <a:t>‹#›</a:t>
            </a:fld>
            <a:endParaRPr lang="ru-RU"/>
          </a:p>
        </p:txBody>
      </p:sp>
    </p:spTree>
    <p:extLst>
      <p:ext uri="{BB962C8B-B14F-4D97-AF65-F5344CB8AC3E}">
        <p14:creationId xmlns:p14="http://schemas.microsoft.com/office/powerpoint/2010/main" val="18572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3E2ECFC-9088-42D1-935E-19131EC952E5}" type="datetimeFigureOut">
              <a:rPr lang="ru-RU"/>
              <a:pPr>
                <a:defRPr/>
              </a:pPr>
              <a:t>26.03.2018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2EEFA41-DF5E-4D17-B60D-A7597B32EA9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484784"/>
          </a:xfrm>
          <a:solidFill>
            <a:srgbClr val="92D050"/>
          </a:solidFill>
        </p:spPr>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smtClean="0">
                <a:ln w="0"/>
                <a:solidFill>
                  <a:schemeClr val="accent4">
                    <a:lumMod val="75000"/>
                  </a:schemeClr>
                </a:solidFill>
                <a:effectLst>
                  <a:reflection blurRad="12700" stA="50000" endPos="50000" dist="5000" dir="5400000" sy="-100000" rotWithShape="0"/>
                </a:effectLst>
              </a:rPr>
              <a:t>Техники критериального оценивания на уроках в начальной школе</a:t>
            </a:r>
            <a:endParaRPr lang="ru-RU" sz="3200" b="1" cap="all" dirty="0">
              <a:ln w="0"/>
              <a:solidFill>
                <a:schemeClr val="accent4">
                  <a:lumMod val="75000"/>
                </a:schemeClr>
              </a:solidFill>
              <a:effectLst>
                <a:reflection blurRad="12700" stA="50000" endPos="50000" dist="5000" dir="5400000" sy="-100000" rotWithShape="0"/>
              </a:effectLst>
            </a:endParaRPr>
          </a:p>
        </p:txBody>
      </p:sp>
      <p:sp>
        <p:nvSpPr>
          <p:cNvPr id="3" name="Подзаголовок 2"/>
          <p:cNvSpPr>
            <a:spLocks noGrp="1"/>
          </p:cNvSpPr>
          <p:nvPr>
            <p:ph type="subTitle" idx="1"/>
          </p:nvPr>
        </p:nvSpPr>
        <p:spPr>
          <a:xfrm>
            <a:off x="3347864" y="4077072"/>
            <a:ext cx="5796136" cy="1944216"/>
          </a:xfrm>
        </p:spPr>
        <p:style>
          <a:lnRef idx="1">
            <a:schemeClr val="dk1"/>
          </a:lnRef>
          <a:fillRef idx="2">
            <a:schemeClr val="dk1"/>
          </a:fillRef>
          <a:effectRef idx="1">
            <a:schemeClr val="dk1"/>
          </a:effectRef>
          <a:fontRef idx="minor">
            <a:schemeClr val="dk1"/>
          </a:fontRef>
        </p:style>
        <p:txBody>
          <a:bodyPr rtlCol="0">
            <a:noAutofit/>
          </a:bodyPr>
          <a:lstStyle/>
          <a:p>
            <a:r>
              <a:rPr lang="ru-RU" sz="2800" b="1" dirty="0" smtClean="0">
                <a:solidFill>
                  <a:schemeClr val="accent6">
                    <a:lumMod val="50000"/>
                  </a:schemeClr>
                </a:solidFill>
              </a:rPr>
              <a:t>Соловей Ольга Михайловна</a:t>
            </a:r>
          </a:p>
          <a:p>
            <a:r>
              <a:rPr lang="ru-RU" sz="2800" b="1" dirty="0" smtClean="0">
                <a:solidFill>
                  <a:schemeClr val="accent6">
                    <a:lumMod val="50000"/>
                  </a:schemeClr>
                </a:solidFill>
              </a:rPr>
              <a:t>МБОУ «СОШ№11»</a:t>
            </a:r>
          </a:p>
          <a:p>
            <a:r>
              <a:rPr lang="ru-RU" sz="2800" b="1" dirty="0" smtClean="0">
                <a:solidFill>
                  <a:schemeClr val="accent6">
                    <a:lumMod val="50000"/>
                  </a:schemeClr>
                </a:solidFill>
              </a:rPr>
              <a:t>г. Ангарск</a:t>
            </a:r>
            <a:endParaRPr lang="ru-RU" sz="28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Тренажер 1. Разминка</a:t>
            </a:r>
          </a:p>
        </p:txBody>
      </p:sp>
      <p:pic>
        <p:nvPicPr>
          <p:cNvPr id="1026" name="Picture 2" descr="http://edu.raskraski.link/uploads/5/7/6/Kartochki-alfavit_57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50106"/>
            <a:ext cx="3984377" cy="506812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461757" y="2564904"/>
            <a:ext cx="4477071" cy="1224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solidFill>
                  <a:schemeClr val="bg2">
                    <a:lumMod val="10000"/>
                  </a:schemeClr>
                </a:solidFill>
                <a:latin typeface="Times New Roman" panose="02020603050405020304" pitchFamily="18" charset="0"/>
                <a:cs typeface="Times New Roman" panose="02020603050405020304" pitchFamily="18" charset="0"/>
              </a:rPr>
              <a:t>Задание: Сосчитайте в уме количество заглавных букв алфавита, содержащих кривые линии. </a:t>
            </a:r>
          </a:p>
        </p:txBody>
      </p:sp>
    </p:spTree>
    <p:extLst>
      <p:ext uri="{BB962C8B-B14F-4D97-AF65-F5344CB8AC3E}">
        <p14:creationId xmlns:p14="http://schemas.microsoft.com/office/powerpoint/2010/main" val="4179123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08" y="-8538"/>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Оценочный лист</a:t>
            </a:r>
          </a:p>
        </p:txBody>
      </p:sp>
      <p:sp>
        <p:nvSpPr>
          <p:cNvPr id="3" name="Прямоугольник 2"/>
          <p:cNvSpPr/>
          <p:nvPr/>
        </p:nvSpPr>
        <p:spPr>
          <a:xfrm>
            <a:off x="107504" y="903515"/>
            <a:ext cx="9036496" cy="3754874"/>
          </a:xfrm>
          <a:prstGeom prst="rect">
            <a:avLst/>
          </a:prstGeom>
        </p:spPr>
        <p:txBody>
          <a:bodyPr wrap="square">
            <a:spAutoFit/>
          </a:bodyPr>
          <a:lstStyle/>
          <a:p>
            <a:r>
              <a:rPr lang="ru-RU" sz="2400" dirty="0" smtClean="0">
                <a:solidFill>
                  <a:schemeClr val="bg2">
                    <a:lumMod val="10000"/>
                  </a:schemeClr>
                </a:solidFill>
              </a:rPr>
              <a:t>Учитель предлагает ученикам оценить  работу своего товарища по критериям, указанным в оценочном листе и поставить оценку.</a:t>
            </a:r>
          </a:p>
          <a:p>
            <a:r>
              <a:rPr lang="ru-RU" sz="2400" dirty="0" smtClean="0">
                <a:solidFill>
                  <a:srgbClr val="FF0000"/>
                </a:solidFill>
              </a:rPr>
              <a:t>Оцениваемые </a:t>
            </a:r>
            <a:r>
              <a:rPr lang="ru-RU" sz="2400" dirty="0">
                <a:solidFill>
                  <a:srgbClr val="FF0000"/>
                </a:solidFill>
              </a:rPr>
              <a:t>результаты: </a:t>
            </a:r>
            <a:r>
              <a:rPr lang="ru-RU" sz="2400" dirty="0">
                <a:solidFill>
                  <a:schemeClr val="accent5">
                    <a:lumMod val="75000"/>
                  </a:schemeClr>
                </a:solidFill>
              </a:rPr>
              <a:t>предметные</a:t>
            </a:r>
          </a:p>
          <a:p>
            <a:r>
              <a:rPr lang="ru-RU" sz="2400" dirty="0">
                <a:solidFill>
                  <a:srgbClr val="FF0000"/>
                </a:solidFill>
              </a:rPr>
              <a:t>Кто проводит оценивание: </a:t>
            </a:r>
            <a:r>
              <a:rPr lang="ru-RU" sz="2400" dirty="0">
                <a:solidFill>
                  <a:schemeClr val="accent5">
                    <a:lumMod val="75000"/>
                  </a:schemeClr>
                </a:solidFill>
              </a:rPr>
              <a:t>учитель, учащиеся (самооценка)</a:t>
            </a:r>
          </a:p>
          <a:p>
            <a:r>
              <a:rPr lang="ru-RU" sz="2400" dirty="0">
                <a:solidFill>
                  <a:srgbClr val="FF0000"/>
                </a:solidFill>
              </a:rPr>
              <a:t>Цель проведения: </a:t>
            </a:r>
            <a:r>
              <a:rPr lang="ru-RU" sz="2400" dirty="0">
                <a:solidFill>
                  <a:schemeClr val="accent5">
                    <a:lumMod val="75000"/>
                  </a:schemeClr>
                </a:solidFill>
              </a:rPr>
              <a:t>анализ трудностей, возникших у учащихся в результате изучения темы; выявление материала, необходимого для повторного объяснения , повторения, закрепления</a:t>
            </a:r>
          </a:p>
          <a:p>
            <a:r>
              <a:rPr lang="ru-RU" sz="2200" dirty="0" smtClean="0">
                <a:solidFill>
                  <a:schemeClr val="accent5">
                    <a:lumMod val="75000"/>
                  </a:schemeClr>
                </a:solidFill>
              </a:rPr>
              <a:t>.</a:t>
            </a:r>
            <a:endParaRPr lang="ru-RU" sz="2200" dirty="0">
              <a:solidFill>
                <a:schemeClr val="accent5">
                  <a:lumMod val="75000"/>
                </a:schemeClr>
              </a:solidFill>
            </a:endParaRPr>
          </a:p>
        </p:txBody>
      </p:sp>
    </p:spTree>
    <p:extLst>
      <p:ext uri="{BB962C8B-B14F-4D97-AF65-F5344CB8AC3E}">
        <p14:creationId xmlns:p14="http://schemas.microsoft.com/office/powerpoint/2010/main" val="189169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Тренажер 2. Память</a:t>
            </a:r>
          </a:p>
        </p:txBody>
      </p:sp>
      <p:pic>
        <p:nvPicPr>
          <p:cNvPr id="2050" name="Рисунок 2" descr="https://fs00.infourok.ru/images/doc/189/215933/hello_html_c9f39c7.png"/>
          <p:cNvPicPr>
            <a:picLocks noChangeAspect="1" noChangeArrowheads="1"/>
          </p:cNvPicPr>
          <p:nvPr/>
        </p:nvPicPr>
        <p:blipFill>
          <a:blip r:embed="rId3">
            <a:extLst>
              <a:ext uri="{28A0092B-C50C-407E-A947-70E740481C1C}">
                <a14:useLocalDpi xmlns:a14="http://schemas.microsoft.com/office/drawing/2010/main" val="0"/>
              </a:ext>
            </a:extLst>
          </a:blip>
          <a:srcRect l="50920" t="50000"/>
          <a:stretch>
            <a:fillRect/>
          </a:stretch>
        </p:blipFill>
        <p:spPr bwMode="auto">
          <a:xfrm>
            <a:off x="467544" y="1124744"/>
            <a:ext cx="5688632"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1962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Проверка усвоения материала</a:t>
            </a:r>
          </a:p>
        </p:txBody>
      </p:sp>
      <p:sp>
        <p:nvSpPr>
          <p:cNvPr id="3" name="Прямоугольник 2"/>
          <p:cNvSpPr/>
          <p:nvPr/>
        </p:nvSpPr>
        <p:spPr>
          <a:xfrm>
            <a:off x="107504" y="903515"/>
            <a:ext cx="9036496" cy="5601533"/>
          </a:xfrm>
          <a:prstGeom prst="rect">
            <a:avLst/>
          </a:prstGeom>
        </p:spPr>
        <p:txBody>
          <a:bodyPr wrap="square">
            <a:spAutoFit/>
          </a:bodyPr>
          <a:lstStyle/>
          <a:p>
            <a:r>
              <a:rPr lang="ru-RU" sz="2400" dirty="0">
                <a:solidFill>
                  <a:schemeClr val="accent5">
                    <a:lumMod val="75000"/>
                  </a:schemeClr>
                </a:solidFill>
              </a:rPr>
              <a:t>Учитель создает таблицу из четырех окошек (квадратов) с надписями</a:t>
            </a:r>
            <a:r>
              <a:rPr lang="ru-RU" sz="2400" dirty="0" smtClean="0">
                <a:solidFill>
                  <a:schemeClr val="accent5">
                    <a:lumMod val="75000"/>
                  </a:schemeClr>
                </a:solidFill>
              </a:rPr>
              <a:t>: «</a:t>
            </a:r>
            <a:r>
              <a:rPr lang="ru-RU" sz="2400" dirty="0">
                <a:solidFill>
                  <a:schemeClr val="accent5">
                    <a:lumMod val="75000"/>
                  </a:schemeClr>
                </a:solidFill>
              </a:rPr>
              <a:t>Предсказать», «Объяснить», «Обобщить» и «Оценить». После объяснения нового материала он просит учащихся выбрать определенный квадрат. При этом учитель поясняет, что таким образом каждый учащийся выбирает себе тип задания, который ему нужно будет выполнить по изучаемой теме. Затем, в зависимости от выбора квадрата, учитель задает вопрос.</a:t>
            </a:r>
          </a:p>
          <a:p>
            <a:r>
              <a:rPr lang="ru-RU" sz="2400" dirty="0">
                <a:solidFill>
                  <a:srgbClr val="FF0000"/>
                </a:solidFill>
              </a:rPr>
              <a:t>Оцениваемые результаты: </a:t>
            </a:r>
            <a:r>
              <a:rPr lang="ru-RU" sz="2400" dirty="0">
                <a:solidFill>
                  <a:schemeClr val="accent5">
                    <a:lumMod val="75000"/>
                  </a:schemeClr>
                </a:solidFill>
              </a:rPr>
              <a:t>предметные</a:t>
            </a:r>
          </a:p>
          <a:p>
            <a:r>
              <a:rPr lang="ru-RU" sz="2400" dirty="0">
                <a:solidFill>
                  <a:srgbClr val="FF0000"/>
                </a:solidFill>
              </a:rPr>
              <a:t>Кто проводит оценивание: </a:t>
            </a:r>
            <a:r>
              <a:rPr lang="ru-RU" sz="2400" dirty="0">
                <a:solidFill>
                  <a:schemeClr val="accent5">
                    <a:lumMod val="75000"/>
                  </a:schemeClr>
                </a:solidFill>
              </a:rPr>
              <a:t>учитель, учащиеся (самооценка)</a:t>
            </a:r>
          </a:p>
          <a:p>
            <a:r>
              <a:rPr lang="ru-RU" sz="2400" dirty="0">
                <a:solidFill>
                  <a:srgbClr val="FF0000"/>
                </a:solidFill>
              </a:rPr>
              <a:t>Цель проведения: </a:t>
            </a:r>
            <a:r>
              <a:rPr lang="ru-RU" sz="2400" dirty="0">
                <a:solidFill>
                  <a:schemeClr val="accent5">
                    <a:lumMod val="75000"/>
                  </a:schemeClr>
                </a:solidFill>
              </a:rPr>
              <a:t>анализ трудностей, возникших у учащихся в результате изучения темы; выявление материала, необходимого для повторного объяснения , повторения, закрепления</a:t>
            </a:r>
          </a:p>
          <a:p>
            <a:r>
              <a:rPr lang="ru-RU" sz="2200" dirty="0" smtClean="0">
                <a:solidFill>
                  <a:schemeClr val="accent5">
                    <a:lumMod val="75000"/>
                  </a:schemeClr>
                </a:solidFill>
              </a:rPr>
              <a:t>.</a:t>
            </a:r>
            <a:endParaRPr lang="ru-RU" sz="2200" dirty="0">
              <a:solidFill>
                <a:schemeClr val="accent5">
                  <a:lumMod val="75000"/>
                </a:schemeClr>
              </a:solidFill>
            </a:endParaRPr>
          </a:p>
        </p:txBody>
      </p:sp>
    </p:spTree>
    <p:extLst>
      <p:ext uri="{BB962C8B-B14F-4D97-AF65-F5344CB8AC3E}">
        <p14:creationId xmlns:p14="http://schemas.microsoft.com/office/powerpoint/2010/main" val="3294284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Тренажеры мышления</a:t>
            </a:r>
          </a:p>
        </p:txBody>
      </p:sp>
      <p:sp>
        <p:nvSpPr>
          <p:cNvPr id="4" name="Прямоугольник 3"/>
          <p:cNvSpPr/>
          <p:nvPr/>
        </p:nvSpPr>
        <p:spPr>
          <a:xfrm>
            <a:off x="251520" y="980728"/>
            <a:ext cx="2088232" cy="122413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2">
                    <a:lumMod val="10000"/>
                  </a:schemeClr>
                </a:solidFill>
                <a:latin typeface="Times New Roman" panose="02020603050405020304" pitchFamily="18" charset="0"/>
                <a:cs typeface="Times New Roman" panose="02020603050405020304" pitchFamily="18" charset="0"/>
              </a:rPr>
              <a:t>Задай вопрос</a:t>
            </a:r>
            <a:endParaRPr lang="ru-RU" sz="2400" b="1" dirty="0">
              <a:solidFill>
                <a:schemeClr val="bg2">
                  <a:lumMod val="10000"/>
                </a:schemeClr>
              </a:solidFill>
              <a:latin typeface="Times New Roman" panose="02020603050405020304" pitchFamily="18" charset="0"/>
              <a:cs typeface="Times New Roman" panose="02020603050405020304" pitchFamily="18" charset="0"/>
            </a:endParaRPr>
          </a:p>
        </p:txBody>
      </p:sp>
      <p:cxnSp>
        <p:nvCxnSpPr>
          <p:cNvPr id="6" name="Прямая со стрелкой 5"/>
          <p:cNvCxnSpPr/>
          <p:nvPr/>
        </p:nvCxnSpPr>
        <p:spPr>
          <a:xfrm>
            <a:off x="2627784" y="1556792"/>
            <a:ext cx="72008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7" name="Прямоугольник 6"/>
          <p:cNvSpPr/>
          <p:nvPr/>
        </p:nvSpPr>
        <p:spPr>
          <a:xfrm>
            <a:off x="251520" y="2636860"/>
            <a:ext cx="2088232" cy="115223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bg2">
                    <a:lumMod val="10000"/>
                  </a:schemeClr>
                </a:solidFill>
                <a:latin typeface="Times New Roman" panose="02020603050405020304" pitchFamily="18" charset="0"/>
                <a:cs typeface="Times New Roman" panose="02020603050405020304" pitchFamily="18" charset="0"/>
              </a:rPr>
              <a:t>Объяснить</a:t>
            </a:r>
            <a:endParaRPr lang="ru-RU" sz="2800"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251520" y="4221088"/>
            <a:ext cx="2088231" cy="129614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bg2">
                    <a:lumMod val="10000"/>
                  </a:schemeClr>
                </a:solidFill>
                <a:latin typeface="Times New Roman" panose="02020603050405020304" pitchFamily="18" charset="0"/>
                <a:cs typeface="Times New Roman" panose="02020603050405020304" pitchFamily="18" charset="0"/>
              </a:rPr>
              <a:t>Оценить</a:t>
            </a:r>
            <a:endParaRPr lang="ru-RU" sz="2800" b="1" dirty="0">
              <a:solidFill>
                <a:schemeClr val="bg2">
                  <a:lumMod val="10000"/>
                </a:schemeClr>
              </a:solidFill>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3"/>
          <a:stretch>
            <a:fillRect/>
          </a:stretch>
        </p:blipFill>
        <p:spPr>
          <a:xfrm>
            <a:off x="2592950" y="3159893"/>
            <a:ext cx="914479" cy="304826"/>
          </a:xfrm>
          <a:prstGeom prst="rect">
            <a:avLst/>
          </a:prstGeom>
        </p:spPr>
      </p:pic>
      <p:cxnSp>
        <p:nvCxnSpPr>
          <p:cNvPr id="11" name="Прямая со стрелкой 10"/>
          <p:cNvCxnSpPr/>
          <p:nvPr/>
        </p:nvCxnSpPr>
        <p:spPr>
          <a:xfrm>
            <a:off x="2592950" y="4869160"/>
            <a:ext cx="72008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3" name="TextBox 12"/>
          <p:cNvSpPr txBox="1"/>
          <p:nvPr/>
        </p:nvSpPr>
        <p:spPr>
          <a:xfrm>
            <a:off x="3667478" y="936893"/>
            <a:ext cx="5297009" cy="1938992"/>
          </a:xfrm>
          <a:prstGeom prst="rect">
            <a:avLst/>
          </a:prstGeom>
          <a:solidFill>
            <a:schemeClr val="accent2">
              <a:lumMod val="20000"/>
              <a:lumOff val="80000"/>
            </a:schemeClr>
          </a:solidFill>
        </p:spPr>
        <p:txBody>
          <a:bodyPr wrap="square" rtlCol="0">
            <a:spAutoFit/>
          </a:bodyPr>
          <a:lstStyle/>
          <a:p>
            <a:pPr algn="just">
              <a:spcAft>
                <a:spcPts val="0"/>
              </a:spcAft>
            </a:pPr>
            <a:r>
              <a:rPr lang="ru-RU" sz="2000" dirty="0" smtClean="0">
                <a:solidFill>
                  <a:schemeClr val="bg2">
                    <a:lumMod val="10000"/>
                  </a:schemeClr>
                </a:solidFill>
                <a:latin typeface="Times New Roman" panose="02020603050405020304" pitchFamily="18" charset="0"/>
                <a:ea typeface="Times New Roman" panose="02020603050405020304" pitchFamily="18" charset="0"/>
              </a:rPr>
              <a:t>Придумать </a:t>
            </a:r>
            <a:r>
              <a:rPr lang="ru-RU" sz="2000" dirty="0">
                <a:solidFill>
                  <a:schemeClr val="bg2">
                    <a:lumMod val="10000"/>
                  </a:schemeClr>
                </a:solidFill>
                <a:latin typeface="Times New Roman" panose="02020603050405020304" pitchFamily="18" charset="0"/>
                <a:ea typeface="Times New Roman" panose="02020603050405020304" pitchFamily="18" charset="0"/>
              </a:rPr>
              <a:t>как можно больше вопросов типа “почему мы говорим так”. Например: </a:t>
            </a:r>
          </a:p>
          <a:p>
            <a:pPr algn="just">
              <a:spcAft>
                <a:spcPts val="0"/>
              </a:spcAft>
            </a:pPr>
            <a:r>
              <a:rPr lang="ru-RU" sz="2000" dirty="0">
                <a:solidFill>
                  <a:schemeClr val="bg2">
                    <a:lumMod val="10000"/>
                  </a:schemeClr>
                </a:solidFill>
                <a:latin typeface="Times New Roman" panose="02020603050405020304" pitchFamily="18" charset="0"/>
                <a:ea typeface="Times New Roman" panose="02020603050405020304" pitchFamily="18" charset="0"/>
              </a:rPr>
              <a:t>Почему мы говорим до-</a:t>
            </a:r>
            <a:r>
              <a:rPr lang="ru-RU" sz="2000" dirty="0" err="1">
                <a:solidFill>
                  <a:schemeClr val="bg2">
                    <a:lumMod val="10000"/>
                  </a:schemeClr>
                </a:solidFill>
                <a:latin typeface="Times New Roman" panose="02020603050405020304" pitchFamily="18" charset="0"/>
                <a:ea typeface="Times New Roman" panose="02020603050405020304" pitchFamily="18" charset="0"/>
              </a:rPr>
              <a:t>сви</a:t>
            </a:r>
            <a:r>
              <a:rPr lang="ru-RU" sz="2000" dirty="0">
                <a:solidFill>
                  <a:schemeClr val="bg2">
                    <a:lumMod val="10000"/>
                  </a:schemeClr>
                </a:solidFill>
                <a:latin typeface="Times New Roman" panose="02020603050405020304" pitchFamily="18" charset="0"/>
                <a:ea typeface="Times New Roman" panose="02020603050405020304" pitchFamily="18" charset="0"/>
              </a:rPr>
              <a:t>-</a:t>
            </a:r>
            <a:r>
              <a:rPr lang="ru-RU" sz="2000" dirty="0" err="1">
                <a:solidFill>
                  <a:schemeClr val="bg2">
                    <a:lumMod val="10000"/>
                  </a:schemeClr>
                </a:solidFill>
                <a:latin typeface="Times New Roman" panose="02020603050405020304" pitchFamily="18" charset="0"/>
                <a:ea typeface="Times New Roman" panose="02020603050405020304" pitchFamily="18" charset="0"/>
              </a:rPr>
              <a:t>дания</a:t>
            </a:r>
            <a:r>
              <a:rPr lang="ru-RU" sz="2000" dirty="0">
                <a:solidFill>
                  <a:schemeClr val="bg2">
                    <a:lumMod val="10000"/>
                  </a:schemeClr>
                </a:solidFill>
                <a:latin typeface="Times New Roman" panose="02020603050405020304" pitchFamily="18" charset="0"/>
                <a:ea typeface="Times New Roman" panose="02020603050405020304" pitchFamily="18" charset="0"/>
              </a:rPr>
              <a:t>, а не до-</a:t>
            </a:r>
            <a:r>
              <a:rPr lang="ru-RU" sz="2000" dirty="0" err="1">
                <a:solidFill>
                  <a:schemeClr val="bg2">
                    <a:lumMod val="10000"/>
                  </a:schemeClr>
                </a:solidFill>
                <a:latin typeface="Times New Roman" panose="02020603050405020304" pitchFamily="18" charset="0"/>
                <a:ea typeface="Times New Roman" panose="02020603050405020304" pitchFamily="18" charset="0"/>
              </a:rPr>
              <a:t>сви</a:t>
            </a:r>
            <a:r>
              <a:rPr lang="ru-RU" sz="2000" dirty="0">
                <a:solidFill>
                  <a:schemeClr val="bg2">
                    <a:lumMod val="10000"/>
                  </a:schemeClr>
                </a:solidFill>
                <a:latin typeface="Times New Roman" panose="02020603050405020304" pitchFamily="18" charset="0"/>
                <a:ea typeface="Times New Roman" panose="02020603050405020304" pitchFamily="18" charset="0"/>
              </a:rPr>
              <a:t>-</a:t>
            </a:r>
            <a:r>
              <a:rPr lang="ru-RU" sz="2000" dirty="0" err="1">
                <a:solidFill>
                  <a:schemeClr val="bg2">
                    <a:lumMod val="10000"/>
                  </a:schemeClr>
                </a:solidFill>
                <a:latin typeface="Times New Roman" panose="02020603050405020304" pitchFamily="18" charset="0"/>
                <a:ea typeface="Times New Roman" panose="02020603050405020304" pitchFamily="18" charset="0"/>
              </a:rPr>
              <a:t>швеция</a:t>
            </a:r>
            <a:r>
              <a:rPr lang="ru-RU" sz="2000" dirty="0">
                <a:solidFill>
                  <a:schemeClr val="bg2">
                    <a:lumMod val="10000"/>
                  </a:schemeClr>
                </a:solidFill>
                <a:latin typeface="Times New Roman" panose="02020603050405020304" pitchFamily="18" charset="0"/>
                <a:ea typeface="Times New Roman" panose="02020603050405020304" pitchFamily="18" charset="0"/>
              </a:rPr>
              <a:t>? </a:t>
            </a:r>
          </a:p>
          <a:p>
            <a:pPr algn="just">
              <a:spcAft>
                <a:spcPts val="0"/>
              </a:spcAft>
            </a:pPr>
            <a:r>
              <a:rPr lang="ru-RU" sz="2000" dirty="0">
                <a:solidFill>
                  <a:schemeClr val="bg2">
                    <a:lumMod val="10000"/>
                  </a:schemeClr>
                </a:solidFill>
                <a:latin typeface="Times New Roman" panose="02020603050405020304" pitchFamily="18" charset="0"/>
                <a:ea typeface="Times New Roman" panose="02020603050405020304" pitchFamily="18" charset="0"/>
              </a:rPr>
              <a:t>Почему мы говорим д-верь, а не д-сомневайся? </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p:txBody>
      </p:sp>
      <p:sp>
        <p:nvSpPr>
          <p:cNvPr id="14" name="TextBox 13"/>
          <p:cNvSpPr txBox="1"/>
          <p:nvPr/>
        </p:nvSpPr>
        <p:spPr>
          <a:xfrm>
            <a:off x="3636020" y="3068665"/>
            <a:ext cx="5328467" cy="707886"/>
          </a:xfrm>
          <a:prstGeom prst="rect">
            <a:avLst/>
          </a:prstGeom>
          <a:solidFill>
            <a:schemeClr val="accent5">
              <a:lumMod val="20000"/>
              <a:lumOff val="80000"/>
            </a:schemeClr>
          </a:solidFill>
        </p:spPr>
        <p:txBody>
          <a:bodyPr wrap="square" rtlCol="0">
            <a:spAutoFit/>
          </a:bodyPr>
          <a:lstStyle/>
          <a:p>
            <a:r>
              <a:rPr lang="ru-RU" sz="2000" dirty="0" smtClean="0">
                <a:solidFill>
                  <a:schemeClr val="bg2">
                    <a:lumMod val="10000"/>
                  </a:schemeClr>
                </a:solidFill>
                <a:latin typeface="Times New Roman" panose="02020603050405020304" pitchFamily="18" charset="0"/>
                <a:cs typeface="Times New Roman" panose="02020603050405020304" pitchFamily="18" charset="0"/>
              </a:rPr>
              <a:t>Объясните значение слов: </a:t>
            </a:r>
            <a:r>
              <a:rPr lang="ru-RU" sz="2000" dirty="0" err="1" smtClean="0">
                <a:solidFill>
                  <a:schemeClr val="bg2">
                    <a:lumMod val="10000"/>
                  </a:schemeClr>
                </a:solidFill>
                <a:latin typeface="Times New Roman" panose="02020603050405020304" pitchFamily="18" charset="0"/>
                <a:cs typeface="Times New Roman" panose="02020603050405020304" pitchFamily="18" charset="0"/>
              </a:rPr>
              <a:t>шибарра</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 </a:t>
            </a:r>
            <a:r>
              <a:rPr lang="ru-RU" sz="2000" dirty="0" err="1" smtClean="0">
                <a:solidFill>
                  <a:schemeClr val="bg2">
                    <a:lumMod val="10000"/>
                  </a:schemeClr>
                </a:solidFill>
                <a:latin typeface="Times New Roman" panose="02020603050405020304" pitchFamily="18" charset="0"/>
                <a:cs typeface="Times New Roman" panose="02020603050405020304" pitchFamily="18" charset="0"/>
              </a:rPr>
              <a:t>клюмбок</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 </a:t>
            </a:r>
            <a:r>
              <a:rPr lang="ru-RU" sz="2000" dirty="0" err="1" smtClean="0">
                <a:solidFill>
                  <a:schemeClr val="bg2">
                    <a:lumMod val="10000"/>
                  </a:schemeClr>
                </a:solidFill>
                <a:latin typeface="Times New Roman" panose="02020603050405020304" pitchFamily="18" charset="0"/>
                <a:cs typeface="Times New Roman" panose="02020603050405020304" pitchFamily="18" charset="0"/>
              </a:rPr>
              <a:t>рампификрат</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 </a:t>
            </a:r>
            <a:r>
              <a:rPr lang="ru-RU" sz="2000" dirty="0" err="1" smtClean="0">
                <a:solidFill>
                  <a:schemeClr val="bg2">
                    <a:lumMod val="10000"/>
                  </a:schemeClr>
                </a:solidFill>
                <a:latin typeface="Times New Roman" panose="02020603050405020304" pitchFamily="18" charset="0"/>
                <a:cs typeface="Times New Roman" panose="02020603050405020304" pitchFamily="18" charset="0"/>
              </a:rPr>
              <a:t>библомышь</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3503266" y="3969331"/>
            <a:ext cx="5457058" cy="1631216"/>
          </a:xfrm>
          <a:prstGeom prst="rect">
            <a:avLst/>
          </a:prstGeom>
          <a:solidFill>
            <a:schemeClr val="accent6">
              <a:lumMod val="20000"/>
              <a:lumOff val="80000"/>
            </a:schemeClr>
          </a:solidFill>
        </p:spPr>
        <p:txBody>
          <a:bodyPr wrap="square" rtlCol="0">
            <a:spAutoFit/>
          </a:bodyPr>
          <a:lstStyle/>
          <a:p>
            <a:r>
              <a:rPr lang="ru-RU" sz="2000" dirty="0" smtClean="0">
                <a:solidFill>
                  <a:schemeClr val="bg2">
                    <a:lumMod val="10000"/>
                  </a:schemeClr>
                </a:solidFill>
                <a:latin typeface="Times New Roman" panose="02020603050405020304" pitchFamily="18" charset="0"/>
                <a:cs typeface="Times New Roman" panose="02020603050405020304" pitchFamily="18" charset="0"/>
              </a:rPr>
              <a:t>1)Вы </a:t>
            </a:r>
            <a:r>
              <a:rPr lang="ru-RU" sz="2000" dirty="0">
                <a:solidFill>
                  <a:schemeClr val="bg2">
                    <a:lumMod val="10000"/>
                  </a:schemeClr>
                </a:solidFill>
                <a:latin typeface="Times New Roman" panose="02020603050405020304" pitchFamily="18" charset="0"/>
                <a:cs typeface="Times New Roman" panose="02020603050405020304" pitchFamily="18" charset="0"/>
              </a:rPr>
              <a:t>обожглись утюгом. Запишите пять </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(три) возможных </a:t>
            </a:r>
            <a:r>
              <a:rPr lang="ru-RU" sz="2000" dirty="0">
                <a:solidFill>
                  <a:schemeClr val="bg2">
                    <a:lumMod val="10000"/>
                  </a:schemeClr>
                </a:solidFill>
                <a:latin typeface="Times New Roman" panose="02020603050405020304" pitchFamily="18" charset="0"/>
                <a:cs typeface="Times New Roman" panose="02020603050405020304" pitchFamily="18" charset="0"/>
              </a:rPr>
              <a:t>положительных последствий данного события. </a:t>
            </a:r>
            <a:endParaRPr lang="ru-RU" sz="2000" dirty="0" smtClean="0">
              <a:solidFill>
                <a:schemeClr val="bg2">
                  <a:lumMod val="10000"/>
                </a:schemeClr>
              </a:solidFill>
              <a:latin typeface="Times New Roman" panose="02020603050405020304" pitchFamily="18" charset="0"/>
              <a:cs typeface="Times New Roman" panose="02020603050405020304" pitchFamily="18" charset="0"/>
            </a:endParaRPr>
          </a:p>
          <a:p>
            <a:r>
              <a:rPr lang="ru-RU" sz="2000" dirty="0" smtClean="0">
                <a:solidFill>
                  <a:schemeClr val="bg2">
                    <a:lumMod val="10000"/>
                  </a:schemeClr>
                </a:solidFill>
                <a:latin typeface="Times New Roman" panose="02020603050405020304" pitchFamily="18" charset="0"/>
                <a:cs typeface="Times New Roman" panose="02020603050405020304" pitchFamily="18" charset="0"/>
              </a:rPr>
              <a:t>2)Ваше </a:t>
            </a:r>
            <a:r>
              <a:rPr lang="ru-RU" sz="2000" dirty="0">
                <a:solidFill>
                  <a:schemeClr val="bg2">
                    <a:lumMod val="10000"/>
                  </a:schemeClr>
                </a:solidFill>
                <a:latin typeface="Times New Roman" panose="02020603050405020304" pitchFamily="18" charset="0"/>
                <a:cs typeface="Times New Roman" panose="02020603050405020304" pitchFamily="18" charset="0"/>
              </a:rPr>
              <a:t>выступление </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на трибуне вызвало </a:t>
            </a:r>
            <a:r>
              <a:rPr lang="ru-RU" sz="2000" dirty="0">
                <a:solidFill>
                  <a:schemeClr val="bg2">
                    <a:lumMod val="10000"/>
                  </a:schemeClr>
                </a:solidFill>
                <a:latin typeface="Times New Roman" panose="02020603050405020304" pitchFamily="18" charset="0"/>
                <a:cs typeface="Times New Roman" panose="02020603050405020304" pitchFamily="18" charset="0"/>
              </a:rPr>
              <a:t>отклик восхищения. Что плохого в этом(три момента</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 </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29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a:ln w="0"/>
                <a:gradFill flip="none">
                  <a:gsLst>
                    <a:gs pos="0">
                      <a:srgbClr val="76923C">
                        <a:tint val="75000"/>
                        <a:shade val="75000"/>
                        <a:satMod val="170000"/>
                      </a:srgbClr>
                    </a:gs>
                    <a:gs pos="49000">
                      <a:srgbClr val="76923C">
                        <a:tint val="88000"/>
                        <a:shade val="65000"/>
                        <a:satMod val="172000"/>
                      </a:srgbClr>
                    </a:gs>
                    <a:gs pos="50000">
                      <a:srgbClr val="76923C">
                        <a:shade val="65000"/>
                        <a:satMod val="130000"/>
                      </a:srgbClr>
                    </a:gs>
                    <a:gs pos="92000">
                      <a:srgbClr val="76923C">
                        <a:shade val="50000"/>
                        <a:satMod val="120000"/>
                      </a:srgbClr>
                    </a:gs>
                    <a:gs pos="100000">
                      <a:srgbClr val="76923C">
                        <a:shade val="48000"/>
                        <a:satMod val="120000"/>
                      </a:srgbClr>
                    </a:gs>
                  </a:gsLst>
                  <a:lin ang="5400000"/>
                </a:gradFill>
                <a:effectLst>
                  <a:reflection blurRad="12700" stA="50000" endPos="50000" dist="5000" dir="5400000" sy="-100000" rotWithShape="0"/>
                </a:effectLst>
              </a:rPr>
              <a:t>Речевые образцы</a:t>
            </a:r>
            <a:endPar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611560" y="1052736"/>
            <a:ext cx="8280920" cy="3416320"/>
          </a:xfrm>
          <a:prstGeom prst="rect">
            <a:avLst/>
          </a:prstGeom>
        </p:spPr>
        <p:txBody>
          <a:bodyPr wrap="square">
            <a:spAutoFit/>
          </a:bodyPr>
          <a:lstStyle/>
          <a:p>
            <a:pPr lvl="0"/>
            <a:r>
              <a:rPr lang="ru-RU" sz="2400" dirty="0">
                <a:solidFill>
                  <a:schemeClr val="bg2">
                    <a:lumMod val="10000"/>
                  </a:schemeClr>
                </a:solidFill>
              </a:rPr>
              <a:t>Учитель периодически дает учащимся речевые образцы (выражения, подсказки), помогающие строить ответ.</a:t>
            </a:r>
          </a:p>
          <a:p>
            <a:pPr lvl="0"/>
            <a:r>
              <a:rPr lang="ru-RU" sz="2400" dirty="0">
                <a:solidFill>
                  <a:srgbClr val="FF0000"/>
                </a:solidFill>
              </a:rPr>
              <a:t>Оцениваемые результаты: </a:t>
            </a:r>
            <a:r>
              <a:rPr lang="ru-RU" sz="2400" dirty="0">
                <a:solidFill>
                  <a:srgbClr val="0070C0">
                    <a:lumMod val="75000"/>
                  </a:srgbClr>
                </a:solidFill>
              </a:rPr>
              <a:t>предметные</a:t>
            </a:r>
          </a:p>
          <a:p>
            <a:pPr lvl="0"/>
            <a:r>
              <a:rPr lang="ru-RU" sz="2400" dirty="0">
                <a:solidFill>
                  <a:srgbClr val="FF0000"/>
                </a:solidFill>
              </a:rPr>
              <a:t>Кто проводит оценивание: </a:t>
            </a:r>
            <a:r>
              <a:rPr lang="ru-RU" sz="2400" dirty="0">
                <a:solidFill>
                  <a:srgbClr val="0070C0">
                    <a:lumMod val="75000"/>
                  </a:srgbClr>
                </a:solidFill>
              </a:rPr>
              <a:t>учитель, учащиеся (самооценка</a:t>
            </a:r>
            <a:r>
              <a:rPr lang="ru-RU" sz="2400" dirty="0" smtClean="0">
                <a:solidFill>
                  <a:srgbClr val="0070C0">
                    <a:lumMod val="75000"/>
                  </a:srgbClr>
                </a:solidFill>
              </a:rPr>
              <a:t>)</a:t>
            </a:r>
            <a:endParaRPr lang="ru-RU" sz="2400" dirty="0">
              <a:solidFill>
                <a:srgbClr val="0070C0">
                  <a:lumMod val="75000"/>
                </a:srgbClr>
              </a:solidFill>
            </a:endParaRPr>
          </a:p>
          <a:p>
            <a:pPr lvl="0"/>
            <a:r>
              <a:rPr lang="ru-RU" sz="2400" dirty="0">
                <a:solidFill>
                  <a:srgbClr val="FF0000"/>
                </a:solidFill>
              </a:rPr>
              <a:t>Цель проведения: </a:t>
            </a:r>
            <a:r>
              <a:rPr lang="ru-RU" sz="2400" dirty="0">
                <a:solidFill>
                  <a:srgbClr val="0070C0">
                    <a:lumMod val="75000"/>
                  </a:srgbClr>
                </a:solidFill>
              </a:rPr>
              <a:t>анализ трудностей, возникших у учащихся в результате изучения темы; выявление материала, необходимого для повторного объяснения , повторения, закрепления</a:t>
            </a:r>
          </a:p>
        </p:txBody>
      </p:sp>
    </p:spTree>
    <p:extLst>
      <p:ext uri="{BB962C8B-B14F-4D97-AF65-F5344CB8AC3E}">
        <p14:creationId xmlns:p14="http://schemas.microsoft.com/office/powerpoint/2010/main" val="2355801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1628800"/>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sz="4000" b="1" cap="all" dirty="0">
                <a:ln w="0"/>
                <a:gradFill flip="none">
                  <a:gsLst>
                    <a:gs pos="0">
                      <a:srgbClr val="76923C">
                        <a:tint val="75000"/>
                        <a:shade val="75000"/>
                        <a:satMod val="170000"/>
                      </a:srgbClr>
                    </a:gs>
                    <a:gs pos="49000">
                      <a:srgbClr val="76923C">
                        <a:tint val="88000"/>
                        <a:shade val="65000"/>
                        <a:satMod val="172000"/>
                      </a:srgbClr>
                    </a:gs>
                    <a:gs pos="50000">
                      <a:srgbClr val="76923C">
                        <a:shade val="65000"/>
                        <a:satMod val="130000"/>
                      </a:srgbClr>
                    </a:gs>
                    <a:gs pos="92000">
                      <a:srgbClr val="76923C">
                        <a:shade val="50000"/>
                        <a:satMod val="120000"/>
                      </a:srgbClr>
                    </a:gs>
                    <a:gs pos="100000">
                      <a:srgbClr val="76923C">
                        <a:shade val="48000"/>
                        <a:satMod val="120000"/>
                      </a:srgbClr>
                    </a:gs>
                  </a:gsLst>
                  <a:lin ang="5400000"/>
                </a:gradFill>
                <a:effectLst>
                  <a:reflection blurRad="12700" stA="50000" endPos="50000" dist="5000" dir="5400000" sy="-100000" rotWithShape="0"/>
                </a:effectLst>
              </a:rPr>
              <a:t>Тренажер на развитие метафорического мышления</a:t>
            </a:r>
            <a:endPar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467544" y="1844824"/>
            <a:ext cx="8280920" cy="2308324"/>
          </a:xfrm>
          <a:prstGeom prst="rect">
            <a:avLst/>
          </a:prstGeom>
        </p:spPr>
        <p:txBody>
          <a:bodyPr wrap="square">
            <a:spAutoFit/>
          </a:bodyPr>
          <a:lstStyle/>
          <a:p>
            <a:pPr lvl="0" algn="just">
              <a:spcAft>
                <a:spcPts val="0"/>
              </a:spcAft>
            </a:pPr>
            <a:r>
              <a:rPr lang="ru-RU"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Заполните пробелы в сравнениях и метафорах. </a:t>
            </a:r>
          </a:p>
          <a:p>
            <a:pPr lvl="0" algn="just">
              <a:spcAft>
                <a:spcPts val="0"/>
              </a:spcAft>
            </a:pPr>
            <a:endParaRPr lang="ru-RU"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ru-RU" sz="32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Вода </a:t>
            </a:r>
            <a:r>
              <a:rPr lang="ru-RU" sz="32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для корабля то же, что ... для бизнеса. </a:t>
            </a:r>
          </a:p>
          <a:p>
            <a:pPr lvl="0" algn="just">
              <a:spcAft>
                <a:spcPts val="0"/>
              </a:spcAft>
            </a:pPr>
            <a:r>
              <a:rPr lang="ru-RU" sz="32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Цветок вызывает радость, так же как ... гнев. </a:t>
            </a:r>
          </a:p>
          <a:p>
            <a:pPr lvl="0" algn="just">
              <a:spcAft>
                <a:spcPts val="0"/>
              </a:spcAft>
            </a:pPr>
            <a:r>
              <a:rPr lang="ru-RU" sz="32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Кран для ... то же, что ... для свободы. </a:t>
            </a:r>
          </a:p>
        </p:txBody>
      </p:sp>
    </p:spTree>
    <p:extLst>
      <p:ext uri="{BB962C8B-B14F-4D97-AF65-F5344CB8AC3E}">
        <p14:creationId xmlns:p14="http://schemas.microsoft.com/office/powerpoint/2010/main" val="4189348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Значимость </a:t>
            </a:r>
          </a:p>
        </p:txBody>
      </p:sp>
      <p:graphicFrame>
        <p:nvGraphicFramePr>
          <p:cNvPr id="4" name="Таблица 3"/>
          <p:cNvGraphicFramePr>
            <a:graphicFrameLocks noGrp="1"/>
          </p:cNvGraphicFramePr>
          <p:nvPr>
            <p:extLst>
              <p:ext uri="{D42A27DB-BD31-4B8C-83A1-F6EECF244321}">
                <p14:modId xmlns:p14="http://schemas.microsoft.com/office/powerpoint/2010/main" val="3840025193"/>
              </p:ext>
            </p:extLst>
          </p:nvPr>
        </p:nvGraphicFramePr>
        <p:xfrm>
          <a:off x="113033" y="850106"/>
          <a:ext cx="8938622" cy="5948908"/>
        </p:xfrm>
        <a:graphic>
          <a:graphicData uri="http://schemas.openxmlformats.org/drawingml/2006/table">
            <a:tbl>
              <a:tblPr firstRow="1" bandRow="1">
                <a:tableStyleId>{5C22544A-7EE6-4342-B048-85BDC9FD1C3A}</a:tableStyleId>
              </a:tblPr>
              <a:tblGrid>
                <a:gridCol w="3450855"/>
                <a:gridCol w="3456384"/>
                <a:gridCol w="2031383"/>
              </a:tblGrid>
              <a:tr h="645388">
                <a:tc>
                  <a:txBody>
                    <a:bodyPr/>
                    <a:lstStyle/>
                    <a:p>
                      <a:pPr algn="ctr"/>
                      <a:r>
                        <a:rPr lang="ru-RU" sz="2000" dirty="0" smtClean="0">
                          <a:solidFill>
                            <a:schemeClr val="bg2">
                              <a:lumMod val="10000"/>
                            </a:schemeClr>
                          </a:solidFill>
                          <a:latin typeface="Times New Roman" panose="02020603050405020304" pitchFamily="18" charset="0"/>
                          <a:cs typeface="Times New Roman" panose="02020603050405020304" pitchFamily="18" charset="0"/>
                        </a:rPr>
                        <a:t>Для педагога</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algn="ctr"/>
                      <a:r>
                        <a:rPr lang="ru-RU" sz="2000" dirty="0" smtClean="0">
                          <a:solidFill>
                            <a:schemeClr val="bg2">
                              <a:lumMod val="10000"/>
                            </a:schemeClr>
                          </a:solidFill>
                          <a:latin typeface="Times New Roman" panose="02020603050405020304" pitchFamily="18" charset="0"/>
                          <a:cs typeface="Times New Roman" panose="02020603050405020304" pitchFamily="18" charset="0"/>
                        </a:rPr>
                        <a:t>Для обучающегося</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algn="ctr"/>
                      <a:r>
                        <a:rPr lang="ru-RU" sz="2000" dirty="0" smtClean="0">
                          <a:solidFill>
                            <a:schemeClr val="bg2">
                              <a:lumMod val="10000"/>
                            </a:schemeClr>
                          </a:solidFill>
                          <a:latin typeface="Times New Roman" panose="02020603050405020304" pitchFamily="18" charset="0"/>
                          <a:cs typeface="Times New Roman" panose="02020603050405020304" pitchFamily="18" charset="0"/>
                        </a:rPr>
                        <a:t>Для родителей</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4882500">
                <a:tc>
                  <a:txBody>
                    <a:bodyPr/>
                    <a:lstStyle/>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Разработать критерии, способствующие получению качественных результатов обучения;</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Иметь оперативную информацию для анализа и планирования своей деятельности;</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Улучшить качество преподавания;</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Выстраивать индивидуальную траекторию обучения каждого ученика с учетом его индивидуальных особенностей;</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Использовать разнообразные подходы и инструменты оценивания;</a:t>
                      </a:r>
                      <a:endParaRPr lang="ru-RU" b="0" i="0" dirty="0" smtClean="0">
                        <a:solidFill>
                          <a:schemeClr val="bg2">
                            <a:lumMod val="10000"/>
                          </a:schemeClr>
                        </a:solidFill>
                        <a:effectLst/>
                        <a:latin typeface="FlexySans"/>
                      </a:endParaRPr>
                    </a:p>
                    <a:p>
                      <a:endParaRPr lang="ru-RU" dirty="0"/>
                    </a:p>
                  </a:txBody>
                  <a:tcPr/>
                </a:tc>
                <a:tc>
                  <a:txBody>
                    <a:bodyPr/>
                    <a:lstStyle/>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Использовать многообразие стилей обучения, типов мыслительной деятельности и способностей для выражения своего понимания;</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Знать и понимать критерии оценивания для прогнозирования результата, осознавать критерии успеха;</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Участвовать в рефлексии, оценивая себя и своих сверстников;</a:t>
                      </a:r>
                      <a:endParaRPr lang="ru-RU" b="0" i="0" dirty="0" smtClean="0">
                        <a:solidFill>
                          <a:schemeClr val="bg2">
                            <a:lumMod val="10000"/>
                          </a:schemeClr>
                        </a:solidFill>
                        <a:effectLst/>
                        <a:latin typeface="FlexySans"/>
                      </a:endParaRPr>
                    </a:p>
                    <a:p>
                      <a:pPr marL="285750" indent="-285750" algn="l" fontAlgn="base">
                        <a:spcAft>
                          <a:spcPts val="0"/>
                        </a:spcAft>
                        <a:buFont typeface="Wingdings" panose="05000000000000000000" pitchFamily="2" charset="2"/>
                        <a:buChar char="Ø"/>
                      </a:pPr>
                      <a:r>
                        <a:rPr lang="ru-RU" sz="1800" b="0" i="0" dirty="0" smtClean="0">
                          <a:solidFill>
                            <a:schemeClr val="bg2">
                              <a:lumMod val="10000"/>
                            </a:schemeClr>
                          </a:solidFill>
                          <a:effectLst/>
                          <a:latin typeface="Times New Roman" panose="02020603050405020304" pitchFamily="18" charset="0"/>
                        </a:rPr>
                        <a:t>Использовать знания для решения реальных задач, выражать разные точки зрения, критически мыслить.</a:t>
                      </a:r>
                      <a:endParaRPr lang="ru-RU" b="0" i="0" dirty="0" smtClean="0">
                        <a:solidFill>
                          <a:schemeClr val="bg2">
                            <a:lumMod val="10000"/>
                          </a:schemeClr>
                        </a:solidFill>
                        <a:effectLst/>
                        <a:latin typeface="FlexySans"/>
                      </a:endParaRPr>
                    </a:p>
                    <a:p>
                      <a:endParaRPr lang="ru-RU" dirty="0">
                        <a:solidFill>
                          <a:schemeClr val="bg2">
                            <a:lumMod val="10000"/>
                          </a:schemeClr>
                        </a:solidFill>
                      </a:endParaRPr>
                    </a:p>
                  </a:txBody>
                  <a:tcPr/>
                </a:tc>
                <a:tc>
                  <a:txBody>
                    <a:bodyPr/>
                    <a:lstStyle/>
                    <a:p>
                      <a:pPr marL="285750" indent="-285750">
                        <a:buFont typeface="Wingdings" panose="05000000000000000000" pitchFamily="2" charset="2"/>
                        <a:buChar char="Ø"/>
                      </a:pPr>
                      <a:r>
                        <a:rPr lang="ru-RU" dirty="0" smtClean="0">
                          <a:solidFill>
                            <a:schemeClr val="bg2">
                              <a:lumMod val="10000"/>
                            </a:schemeClr>
                          </a:solidFill>
                          <a:latin typeface="Times New Roman" panose="02020603050405020304" pitchFamily="18" charset="0"/>
                          <a:cs typeface="Times New Roman" panose="02020603050405020304" pitchFamily="18" charset="0"/>
                        </a:rPr>
                        <a:t>Получать доказательства уровня обученности ребенка;</a:t>
                      </a:r>
                    </a:p>
                    <a:p>
                      <a:pPr marL="285750" indent="-285750">
                        <a:buFont typeface="Wingdings" panose="05000000000000000000" pitchFamily="2" charset="2"/>
                        <a:buChar char="Ø"/>
                      </a:pPr>
                      <a:endParaRPr lang="ru-RU" dirty="0" smtClean="0">
                        <a:solidFill>
                          <a:schemeClr val="bg2">
                            <a:lumMod val="1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dirty="0" smtClean="0">
                          <a:solidFill>
                            <a:schemeClr val="bg2">
                              <a:lumMod val="10000"/>
                            </a:schemeClr>
                          </a:solidFill>
                          <a:latin typeface="Times New Roman" panose="02020603050405020304" pitchFamily="18" charset="0"/>
                          <a:cs typeface="Times New Roman" panose="02020603050405020304" pitchFamily="18" charset="0"/>
                        </a:rPr>
                        <a:t>Отслеживать прогресс в обучении ребенка;</a:t>
                      </a:r>
                    </a:p>
                    <a:p>
                      <a:pPr marL="285750" indent="-285750">
                        <a:buFont typeface="Wingdings" panose="05000000000000000000" pitchFamily="2" charset="2"/>
                        <a:buChar char="Ø"/>
                      </a:pPr>
                      <a:endParaRPr lang="ru-RU" dirty="0" smtClean="0">
                        <a:solidFill>
                          <a:schemeClr val="bg2">
                            <a:lumMod val="1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dirty="0" smtClean="0">
                          <a:solidFill>
                            <a:schemeClr val="bg2">
                              <a:lumMod val="10000"/>
                            </a:schemeClr>
                          </a:solidFill>
                          <a:latin typeface="Times New Roman" panose="02020603050405020304" pitchFamily="18" charset="0"/>
                          <a:cs typeface="Times New Roman" panose="02020603050405020304" pitchFamily="18" charset="0"/>
                        </a:rPr>
                        <a:t>Обеспечивать ребенку поддержку в процессе обучения.</a:t>
                      </a:r>
                      <a:endParaRPr lang="ru-RU" dirty="0">
                        <a:solidFill>
                          <a:schemeClr val="bg2">
                            <a:lumMod val="10000"/>
                          </a:schemeClr>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616144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Пожелание</a:t>
            </a:r>
          </a:p>
        </p:txBody>
      </p:sp>
      <p:sp>
        <p:nvSpPr>
          <p:cNvPr id="8" name="Прямоугольник 7"/>
          <p:cNvSpPr/>
          <p:nvPr/>
        </p:nvSpPr>
        <p:spPr>
          <a:xfrm>
            <a:off x="480094" y="1149441"/>
            <a:ext cx="8204500" cy="2677656"/>
          </a:xfrm>
          <a:prstGeom prst="rect">
            <a:avLst/>
          </a:prstGeom>
        </p:spPr>
        <p:txBody>
          <a:bodyPr wrap="square">
            <a:spAutoFit/>
          </a:bodyPr>
          <a:lstStyle/>
          <a:p>
            <a:pPr algn="just">
              <a:spcAft>
                <a:spcPts val="0"/>
              </a:spcAft>
            </a:pPr>
            <a:r>
              <a:rPr lang="ru-RU" sz="2800" i="1" dirty="0" smtClean="0">
                <a:solidFill>
                  <a:schemeClr val="bg2">
                    <a:lumMod val="10000"/>
                  </a:schemeClr>
                </a:solidFill>
                <a:latin typeface="Times New Roman" panose="02020603050405020304" pitchFamily="18" charset="0"/>
                <a:ea typeface="Times New Roman" panose="02020603050405020304" pitchFamily="18" charset="0"/>
              </a:rPr>
              <a:t>Жизнь подобна шикарному ресторану, в котором официанты постоянно подносят вам удивительные экзотические блюда. Поощряйте себя к потреблению разнообразной пищи. Не отказывайтесь</a:t>
            </a:r>
            <a:r>
              <a:rPr lang="ru-RU" sz="2800" i="1" dirty="0" smtClean="0">
                <a:solidFill>
                  <a:schemeClr val="bg2">
                    <a:lumMod val="10000"/>
                  </a:schemeClr>
                </a:solidFill>
                <a:latin typeface="Times New Roman" panose="02020603050405020304" pitchFamily="18" charset="0"/>
                <a:ea typeface="Times New Roman" panose="02020603050405020304" pitchFamily="18" charset="0"/>
              </a:rPr>
              <a:t>  от того, что вам кажет новым, необычным и экзотическим.</a:t>
            </a:r>
            <a:endParaRPr lang="ru-RU" sz="2800" i="1" dirty="0">
              <a:solidFill>
                <a:schemeClr val="bg2">
                  <a:lumMod val="10000"/>
                </a:schemeClr>
              </a:solidFill>
              <a:effectLst/>
              <a:latin typeface="Times New Roman" panose="02020603050405020304" pitchFamily="18" charset="0"/>
              <a:ea typeface="Times New Roman" panose="02020603050405020304" pitchFamily="18" charset="0"/>
            </a:endParaRPr>
          </a:p>
        </p:txBody>
      </p:sp>
      <p:sp>
        <p:nvSpPr>
          <p:cNvPr id="9" name="TextBox 8"/>
          <p:cNvSpPr txBox="1"/>
          <p:nvPr/>
        </p:nvSpPr>
        <p:spPr>
          <a:xfrm>
            <a:off x="1025633" y="4153370"/>
            <a:ext cx="7113422" cy="923330"/>
          </a:xfrm>
          <a:prstGeom prst="rect">
            <a:avLst/>
          </a:prstGeom>
          <a:noFill/>
        </p:spPr>
        <p:txBody>
          <a:bodyPr wrap="none" rtlCol="0">
            <a:spAutoFit/>
          </a:bodyPr>
          <a:lstStyle/>
          <a:p>
            <a:r>
              <a:rPr lang="ru-RU" sz="5400" b="1" dirty="0" smtClean="0">
                <a:solidFill>
                  <a:schemeClr val="tx2"/>
                </a:solidFill>
                <a:latin typeface="Times New Roman" panose="02020603050405020304" pitchFamily="18" charset="0"/>
                <a:cs typeface="Times New Roman" panose="02020603050405020304" pitchFamily="18" charset="0"/>
              </a:rPr>
              <a:t>Спасибо за внимание!</a:t>
            </a:r>
            <a:endParaRPr lang="ru-RU" sz="5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374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solidFill>
                  <a:schemeClr val="accent4">
                    <a:lumMod val="75000"/>
                  </a:schemeClr>
                </a:solidFill>
                <a:effectLst>
                  <a:reflection blurRad="12700" stA="50000" endPos="50000" dist="5000" dir="5400000" sy="-100000" rotWithShape="0"/>
                </a:effectLst>
              </a:rPr>
              <a:t>Актуальность</a:t>
            </a:r>
          </a:p>
        </p:txBody>
      </p:sp>
      <p:sp>
        <p:nvSpPr>
          <p:cNvPr id="4" name="Прямоугольник 3"/>
          <p:cNvSpPr/>
          <p:nvPr/>
        </p:nvSpPr>
        <p:spPr>
          <a:xfrm>
            <a:off x="2555776" y="1412776"/>
            <a:ext cx="4680520" cy="4464496"/>
          </a:xfrm>
          <a:prstGeom prst="rect">
            <a:avLst/>
          </a:prstGeom>
          <a:noFill/>
        </p:spPr>
        <p:txBody>
          <a:bodyPr wrap="none" lIns="91440" tIns="45720" rIns="91440" bIns="45720">
            <a:prstTxWarp prst="textCircle">
              <a:avLst/>
            </a:prstTxWarp>
            <a:spAutoFit/>
          </a:bodyPr>
          <a:lstStyle/>
          <a:p>
            <a:pPr algn="ctr"/>
            <a:r>
              <a:rPr lang="ru-RU"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 б р а з о в а т е л ь н ы й         п р о ц е с </a:t>
            </a:r>
            <a:r>
              <a:rPr lang="ru-RU" sz="48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a:t>
            </a:r>
            <a:endParaRPr lang="ru-RU"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Солнце 4"/>
          <p:cNvSpPr/>
          <p:nvPr/>
        </p:nvSpPr>
        <p:spPr>
          <a:xfrm>
            <a:off x="3131840" y="2060848"/>
            <a:ext cx="3600400" cy="3024336"/>
          </a:xfrm>
          <a:prstGeom prst="sun">
            <a:avLst/>
          </a:prstGeom>
          <a:gradFill flip="none" rotWithShape="1">
            <a:gsLst>
              <a:gs pos="0">
                <a:srgbClr val="FFFF00"/>
              </a:gs>
              <a:gs pos="50000">
                <a:schemeClr val="accent2">
                  <a:lumMod val="40000"/>
                  <a:lumOff val="60000"/>
                </a:schemeClr>
              </a:gs>
              <a:gs pos="100000">
                <a:schemeClr val="bg1"/>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accent5">
                    <a:lumMod val="75000"/>
                  </a:schemeClr>
                </a:solidFill>
              </a:rPr>
              <a:t>ученик</a:t>
            </a:r>
            <a:endParaRPr lang="ru-RU" sz="28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solidFill>
                  <a:schemeClr val="accent4">
                    <a:lumMod val="75000"/>
                  </a:schemeClr>
                </a:solidFill>
                <a:effectLst>
                  <a:reflection blurRad="12700" stA="50000" endPos="50000" dist="5000" dir="5400000" sy="-100000" rotWithShape="0"/>
                </a:effectLst>
              </a:rPr>
              <a:t>Актуальность</a:t>
            </a:r>
          </a:p>
        </p:txBody>
      </p:sp>
      <p:sp>
        <p:nvSpPr>
          <p:cNvPr id="3" name="Прямоугольник 2"/>
          <p:cNvSpPr/>
          <p:nvPr/>
        </p:nvSpPr>
        <p:spPr>
          <a:xfrm>
            <a:off x="395536" y="1052736"/>
            <a:ext cx="8496944" cy="4524315"/>
          </a:xfrm>
          <a:prstGeom prst="rect">
            <a:avLst/>
          </a:prstGeom>
        </p:spPr>
        <p:txBody>
          <a:bodyPr wrap="square">
            <a:spAutoFit/>
          </a:bodyPr>
          <a:lstStyle/>
          <a:p>
            <a:pPr algn="ctr"/>
            <a:r>
              <a:rPr lang="ru-RU" sz="3600" i="1" dirty="0" smtClean="0">
                <a:solidFill>
                  <a:srgbClr val="002060"/>
                </a:solidFill>
                <a:latin typeface="Times New Roman" pitchFamily="18" charset="0"/>
                <a:cs typeface="Times New Roman" pitchFamily="18" charset="0"/>
              </a:rPr>
              <a:t>«…в </a:t>
            </a:r>
            <a:r>
              <a:rPr lang="ru-RU" sz="3600" i="1" dirty="0">
                <a:solidFill>
                  <a:srgbClr val="002060"/>
                </a:solidFill>
                <a:latin typeface="Times New Roman" pitchFamily="18" charset="0"/>
                <a:cs typeface="Times New Roman" pitchFamily="18" charset="0"/>
              </a:rPr>
              <a:t>оценивании результатов все больше значения придается </a:t>
            </a:r>
            <a:r>
              <a:rPr lang="ru-RU" sz="3600" b="1" i="1" dirty="0" err="1">
                <a:solidFill>
                  <a:srgbClr val="FF0000"/>
                </a:solidFill>
                <a:latin typeface="Times New Roman" pitchFamily="18" charset="0"/>
                <a:cs typeface="Times New Roman" pitchFamily="18" charset="0"/>
              </a:rPr>
              <a:t>самооцениванию</a:t>
            </a:r>
            <a:r>
              <a:rPr lang="ru-RU" sz="3600" b="1" i="1" dirty="0">
                <a:solidFill>
                  <a:srgbClr val="FF0000"/>
                </a:solidFill>
                <a:latin typeface="Times New Roman" pitchFamily="18" charset="0"/>
                <a:cs typeface="Times New Roman" pitchFamily="18" charset="0"/>
              </a:rPr>
              <a:t> </a:t>
            </a:r>
            <a:r>
              <a:rPr lang="ru-RU" sz="3600" i="1" dirty="0">
                <a:solidFill>
                  <a:srgbClr val="002060"/>
                </a:solidFill>
                <a:latin typeface="Times New Roman" pitchFamily="18" charset="0"/>
                <a:cs typeface="Times New Roman" pitchFamily="18" charset="0"/>
              </a:rPr>
              <a:t>обучающимися достигнутого уровня, когда на основе рефлексивных суждений каждый может </a:t>
            </a:r>
            <a:r>
              <a:rPr lang="ru-RU" sz="3600" b="1" i="1" dirty="0">
                <a:solidFill>
                  <a:srgbClr val="FF0000"/>
                </a:solidFill>
                <a:latin typeface="Times New Roman" pitchFamily="18" charset="0"/>
                <a:cs typeface="Times New Roman" pitchFamily="18" charset="0"/>
              </a:rPr>
              <a:t>осуществлять и корректировать образовательную траекторию своей учебной деятельности</a:t>
            </a:r>
            <a:r>
              <a:rPr lang="ru-RU" sz="3600" i="1"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4037631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solidFill>
                  <a:schemeClr val="accent4">
                    <a:lumMod val="75000"/>
                  </a:schemeClr>
                </a:solidFill>
                <a:effectLst>
                  <a:reflection blurRad="12700" stA="50000" endPos="50000" dist="5000" dir="5400000" sy="-100000" rotWithShape="0"/>
                </a:effectLst>
              </a:rPr>
              <a:t>Моя позиция</a:t>
            </a:r>
          </a:p>
        </p:txBody>
      </p:sp>
      <p:sp>
        <p:nvSpPr>
          <p:cNvPr id="3" name="Прямоугольник 2"/>
          <p:cNvSpPr/>
          <p:nvPr/>
        </p:nvSpPr>
        <p:spPr>
          <a:xfrm>
            <a:off x="467544" y="1052736"/>
            <a:ext cx="8424936" cy="3785652"/>
          </a:xfrm>
          <a:prstGeom prst="rect">
            <a:avLst/>
          </a:prstGeom>
        </p:spPr>
        <p:txBody>
          <a:bodyPr wrap="square">
            <a:spAutoFit/>
          </a:bodyPr>
          <a:lstStyle/>
          <a:p>
            <a:pPr marL="342900" indent="-342900">
              <a:buFont typeface="Wingdings" panose="05000000000000000000" pitchFamily="2" charset="2"/>
              <a:buChar char="Ø"/>
            </a:pPr>
            <a:r>
              <a:rPr lang="ru-RU" sz="2000" b="1" i="1" u="sng" dirty="0">
                <a:solidFill>
                  <a:srgbClr val="333333"/>
                </a:solidFill>
                <a:latin typeface="Times New Roman" panose="02020603050405020304" pitchFamily="18" charset="0"/>
                <a:cs typeface="Times New Roman" panose="02020603050405020304" pitchFamily="18" charset="0"/>
              </a:rPr>
              <a:t>Комплексный подход </a:t>
            </a:r>
            <a:r>
              <a:rPr lang="ru-RU" sz="2000" b="1" i="1" dirty="0">
                <a:solidFill>
                  <a:srgbClr val="333333"/>
                </a:solidFill>
                <a:latin typeface="Times New Roman" panose="02020603050405020304" pitchFamily="18" charset="0"/>
                <a:cs typeface="Times New Roman" panose="02020603050405020304" pitchFamily="18" charset="0"/>
              </a:rPr>
              <a:t>к оценке предметных, метапредметных и личностных результатов образования.</a:t>
            </a:r>
          </a:p>
          <a:p>
            <a:pPr marL="342900" indent="-342900">
              <a:buFont typeface="Wingdings" panose="05000000000000000000" pitchFamily="2" charset="2"/>
              <a:buChar char="Ø"/>
            </a:pPr>
            <a:r>
              <a:rPr lang="ru-RU" sz="2000" b="1" i="1" dirty="0">
                <a:solidFill>
                  <a:srgbClr val="333333"/>
                </a:solidFill>
                <a:latin typeface="Times New Roman" panose="02020603050405020304" pitchFamily="18" charset="0"/>
                <a:cs typeface="Times New Roman" panose="02020603050405020304" pitchFamily="18" charset="0"/>
              </a:rPr>
              <a:t>Для оценки достижения планируемых результатов необходимо использовать </a:t>
            </a:r>
            <a:r>
              <a:rPr lang="ru-RU" sz="2000" b="1" i="1" u="sng" dirty="0">
                <a:solidFill>
                  <a:srgbClr val="333333"/>
                </a:solidFill>
                <a:latin typeface="Times New Roman" panose="02020603050405020304" pitchFamily="18" charset="0"/>
                <a:cs typeface="Times New Roman" panose="02020603050405020304" pitchFamily="18" charset="0"/>
              </a:rPr>
              <a:t>разнообразные методы, формы, инструменты </a:t>
            </a:r>
            <a:r>
              <a:rPr lang="ru-RU" sz="2000" b="1" i="1" dirty="0">
                <a:solidFill>
                  <a:srgbClr val="333333"/>
                </a:solidFill>
                <a:latin typeface="Times New Roman" panose="02020603050405020304" pitchFamily="18" charset="0"/>
                <a:cs typeface="Times New Roman" panose="02020603050405020304" pitchFamily="18" charset="0"/>
              </a:rPr>
              <a:t>оценивания, учитывая при этом приоритетность самооценки обучающихся.</a:t>
            </a:r>
          </a:p>
          <a:p>
            <a:pPr marL="342900" indent="-342900">
              <a:buFont typeface="Wingdings" panose="05000000000000000000" pitchFamily="2" charset="2"/>
              <a:buChar char="Ø"/>
            </a:pPr>
            <a:r>
              <a:rPr lang="ru-RU" sz="2000" b="1" i="1" dirty="0">
                <a:solidFill>
                  <a:srgbClr val="333333"/>
                </a:solidFill>
                <a:latin typeface="Times New Roman" panose="02020603050405020304" pitchFamily="18" charset="0"/>
                <a:cs typeface="Times New Roman" panose="02020603050405020304" pitchFamily="18" charset="0"/>
              </a:rPr>
              <a:t>В ходе урока в условиях сотрудничества учителя и учащихся необходимо организовывать </a:t>
            </a:r>
            <a:r>
              <a:rPr lang="ru-RU" sz="2000" b="1" i="1" u="sng" dirty="0">
                <a:solidFill>
                  <a:srgbClr val="333333"/>
                </a:solidFill>
                <a:latin typeface="Times New Roman" panose="02020603050405020304" pitchFamily="18" charset="0"/>
                <a:cs typeface="Times New Roman" panose="02020603050405020304" pitchFamily="18" charset="0"/>
              </a:rPr>
              <a:t>непрерывную оценочную деятельность учащихся.</a:t>
            </a:r>
          </a:p>
          <a:p>
            <a:pPr marL="342900" indent="-342900">
              <a:buFont typeface="Wingdings" panose="05000000000000000000" pitchFamily="2" charset="2"/>
              <a:buChar char="Ø"/>
            </a:pPr>
            <a:r>
              <a:rPr lang="ru-RU" sz="2000" b="1" i="1" dirty="0">
                <a:solidFill>
                  <a:srgbClr val="333333"/>
                </a:solidFill>
                <a:latin typeface="Times New Roman" panose="02020603050405020304" pitchFamily="18" charset="0"/>
                <a:cs typeface="Times New Roman" panose="02020603050405020304" pitchFamily="18" charset="0"/>
              </a:rPr>
              <a:t>Оценочная деятельность учащихся является составляющей системно-деятельностного подхода. Оценка должна выступать как </a:t>
            </a:r>
            <a:r>
              <a:rPr lang="ru-RU" sz="2000" b="1" i="1" u="sng" dirty="0">
                <a:solidFill>
                  <a:srgbClr val="333333"/>
                </a:solidFill>
                <a:latin typeface="Times New Roman" panose="02020603050405020304" pitchFamily="18" charset="0"/>
                <a:cs typeface="Times New Roman" panose="02020603050405020304" pitchFamily="18" charset="0"/>
              </a:rPr>
              <a:t>средство и как результат </a:t>
            </a:r>
            <a:r>
              <a:rPr lang="ru-RU" sz="2000" b="1" i="1" dirty="0">
                <a:solidFill>
                  <a:srgbClr val="333333"/>
                </a:solidFill>
                <a:latin typeface="Times New Roman" panose="02020603050405020304" pitchFamily="18" charset="0"/>
                <a:cs typeface="Times New Roman" panose="02020603050405020304" pitchFamily="18" charset="0"/>
              </a:rPr>
              <a:t>их учебной деятельности</a:t>
            </a:r>
            <a:r>
              <a:rPr lang="ru-RU" sz="2000" b="1" i="1" dirty="0" smtClean="0">
                <a:solidFill>
                  <a:srgbClr val="333333"/>
                </a:solidFill>
                <a:latin typeface="Times New Roman" panose="02020603050405020304" pitchFamily="18" charset="0"/>
                <a:cs typeface="Times New Roman" panose="02020603050405020304" pitchFamily="18" charset="0"/>
              </a:rPr>
              <a:t>.</a:t>
            </a:r>
            <a:endParaRPr lang="ru-RU" sz="2000" b="1" i="1" dirty="0">
              <a:solidFill>
                <a:srgbClr val="333333"/>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56592" y="4581128"/>
            <a:ext cx="7641917" cy="1754326"/>
          </a:xfrm>
          <a:prstGeom prst="rect">
            <a:avLst/>
          </a:prstGeom>
          <a:noFill/>
        </p:spPr>
        <p:txBody>
          <a:bodyPr wrap="square" lIns="91440" tIns="45720" rIns="91440" bIns="45720">
            <a:spAutoFit/>
          </a:bodyPr>
          <a:lstStyle/>
          <a:p>
            <a:pPr algn="ctr"/>
            <a:r>
              <a:rPr lang="ru-RU"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Критериальное</a:t>
            </a: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оценивание</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4125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err="1" smtClean="0">
                <a:ln w="0"/>
                <a:solidFill>
                  <a:schemeClr val="accent4">
                    <a:lumMod val="50000"/>
                  </a:schemeClr>
                </a:solidFill>
                <a:effectLst>
                  <a:reflection blurRad="12700" stA="50000" endPos="50000" dist="5000" dir="5400000" sy="-100000" rotWithShape="0"/>
                </a:effectLst>
              </a:rPr>
              <a:t>Критериальное</a:t>
            </a:r>
            <a:r>
              <a:rPr lang="ru-RU" b="1" cap="all" dirty="0" smtClean="0">
                <a:ln w="0"/>
                <a:solidFill>
                  <a:schemeClr val="accent4">
                    <a:lumMod val="50000"/>
                  </a:schemeClr>
                </a:solidFill>
                <a:effectLst>
                  <a:reflection blurRad="12700" stA="50000" endPos="50000" dist="5000" dir="5400000" sy="-100000" rotWithShape="0"/>
                </a:effectLst>
              </a:rPr>
              <a:t> оценивание</a:t>
            </a:r>
          </a:p>
        </p:txBody>
      </p:sp>
      <p:sp>
        <p:nvSpPr>
          <p:cNvPr id="3" name="Прямоугольник 2"/>
          <p:cNvSpPr/>
          <p:nvPr/>
        </p:nvSpPr>
        <p:spPr>
          <a:xfrm>
            <a:off x="251520" y="980728"/>
            <a:ext cx="8712968" cy="5693866"/>
          </a:xfrm>
          <a:prstGeom prst="rect">
            <a:avLst/>
          </a:prstGeom>
        </p:spPr>
        <p:txBody>
          <a:bodyPr wrap="square">
            <a:spAutoFit/>
          </a:bodyPr>
          <a:lstStyle/>
          <a:p>
            <a:r>
              <a:rPr lang="ru-RU" sz="2400" dirty="0">
                <a:solidFill>
                  <a:schemeClr val="accent4">
                    <a:lumMod val="50000"/>
                  </a:schemeClr>
                </a:solidFill>
                <a:latin typeface="Times New Roman" panose="02020603050405020304" pitchFamily="18" charset="0"/>
                <a:cs typeface="Times New Roman" panose="02020603050405020304" pitchFamily="18" charset="0"/>
              </a:rPr>
              <a:t>“Критерий – это суждение, на основании которого производится оценка, определение или классификация чего-либо, мера суждения, оценка какого – либо явления.”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2400" dirty="0">
                <a:solidFill>
                  <a:schemeClr val="accent4">
                    <a:lumMod val="50000"/>
                  </a:schemeClr>
                </a:solidFill>
                <a:latin typeface="Times New Roman" panose="02020603050405020304" pitchFamily="18" charset="0"/>
                <a:cs typeface="Times New Roman" panose="02020603050405020304" pitchFamily="18" charset="0"/>
              </a:rPr>
              <a:t>“</a:t>
            </a:r>
            <a:r>
              <a:rPr lang="ru-RU" sz="2400" dirty="0" err="1">
                <a:solidFill>
                  <a:schemeClr val="accent4">
                    <a:lumMod val="50000"/>
                  </a:schemeClr>
                </a:solidFill>
                <a:latin typeface="Times New Roman" panose="02020603050405020304" pitchFamily="18" charset="0"/>
                <a:cs typeface="Times New Roman" panose="02020603050405020304" pitchFamily="18" charset="0"/>
              </a:rPr>
              <a:t>Критериальное</a:t>
            </a:r>
            <a:r>
              <a:rPr lang="ru-RU" sz="2400" dirty="0">
                <a:solidFill>
                  <a:schemeClr val="accent4">
                    <a:lumMod val="50000"/>
                  </a:schemeClr>
                </a:solidFill>
                <a:latin typeface="Times New Roman" panose="02020603050405020304" pitchFamily="18" charset="0"/>
                <a:cs typeface="Times New Roman" panose="02020603050405020304" pitchFamily="18" charset="0"/>
              </a:rPr>
              <a:t> оценивание - оценка образовательных результатов на основе определённых критериев.” </a:t>
            </a:r>
            <a:endParaRPr lang="ru-RU" sz="2400"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sz="24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2300" dirty="0" smtClean="0">
                <a:solidFill>
                  <a:schemeClr val="accent4">
                    <a:lumMod val="50000"/>
                  </a:schemeClr>
                </a:solidFill>
                <a:latin typeface="Times New Roman" panose="02020603050405020304" pitchFamily="18" charset="0"/>
                <a:cs typeface="Times New Roman" panose="02020603050405020304" pitchFamily="18" charset="0"/>
              </a:rPr>
              <a:t>Основными </a:t>
            </a:r>
            <a:r>
              <a:rPr lang="ru-RU" sz="2300" dirty="0">
                <a:solidFill>
                  <a:schemeClr val="accent4">
                    <a:lumMod val="50000"/>
                  </a:schemeClr>
                </a:solidFill>
                <a:latin typeface="Times New Roman" panose="02020603050405020304" pitchFamily="18" charset="0"/>
                <a:cs typeface="Times New Roman" panose="02020603050405020304" pitchFamily="18" charset="0"/>
              </a:rPr>
              <a:t>критериями выступают планируемые результаты, соответствующие учебным целям.</a:t>
            </a:r>
          </a:p>
          <a:p>
            <a:r>
              <a:rPr lang="ru-RU" sz="2300" dirty="0">
                <a:solidFill>
                  <a:schemeClr val="accent4">
                    <a:lumMod val="50000"/>
                  </a:schemeClr>
                </a:solidFill>
                <a:latin typeface="Times New Roman" panose="02020603050405020304" pitchFamily="18" charset="0"/>
                <a:cs typeface="Times New Roman" panose="02020603050405020304" pitchFamily="18" charset="0"/>
              </a:rPr>
              <a:t>Критерии оценивания и алгоритм выставления отметки заранее известны и педагогам, и учащимся (они могут вырабатываться совместно).</a:t>
            </a:r>
          </a:p>
          <a:p>
            <a:r>
              <a:rPr lang="ru-RU" sz="2300" dirty="0">
                <a:solidFill>
                  <a:schemeClr val="accent4">
                    <a:lumMod val="50000"/>
                  </a:schemeClr>
                </a:solidFill>
                <a:latin typeface="Times New Roman" panose="02020603050405020304" pitchFamily="18" charset="0"/>
                <a:cs typeface="Times New Roman" panose="02020603050405020304" pitchFamily="18" charset="0"/>
              </a:rPr>
              <a:t>Система оценивания выстраивается таким образом, чтобы учащиеся включались в контрольно-оценочную деятельность, приобретая навыки и привычку к самооценке. </a:t>
            </a:r>
          </a:p>
          <a:p>
            <a:endParaRPr lang="ru-RU" sz="23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086500" y="2924944"/>
            <a:ext cx="6437828" cy="400110"/>
          </a:xfrm>
          <a:prstGeom prst="rect">
            <a:avLst/>
          </a:prstGeom>
          <a:noFill/>
        </p:spPr>
        <p:txBody>
          <a:bodyPr wrap="square" lIns="91440" tIns="45720" rIns="91440" bIns="45720">
            <a:spAutoFit/>
          </a:bodyPr>
          <a:lstStyle/>
          <a:p>
            <a:pPr algn="ctr"/>
            <a:r>
              <a:rPr lang="ru-RU" sz="2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Базовые принципы</a:t>
            </a:r>
            <a:endParaRPr lang="ru-RU" sz="2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371098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 y="-99392"/>
            <a:ext cx="9164688" cy="1296144"/>
          </a:xfrm>
          <a:solidFill>
            <a:srgbClr val="92D050"/>
          </a:solidFill>
        </p:spPr>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600" dirty="0" smtClean="0">
                <a:solidFill>
                  <a:schemeClr val="accent4">
                    <a:lumMod val="50000"/>
                  </a:schemeClr>
                </a:solidFill>
                <a:effectLst>
                  <a:outerShdw blurRad="38100" dist="38100" dir="2700000" algn="tl">
                    <a:srgbClr val="000000">
                      <a:alpha val="43137"/>
                    </a:srgbClr>
                  </a:outerShdw>
                </a:effectLst>
              </a:rPr>
              <a:t>Алгоритм деятельности педагога по введению критериального оценивания</a:t>
            </a:r>
            <a:endParaRPr lang="ru-RU" sz="3600" dirty="0">
              <a:solidFill>
                <a:schemeClr val="accent4">
                  <a:lumMod val="50000"/>
                </a:schemeClr>
              </a:solidFill>
              <a:effectLst>
                <a:outerShdw blurRad="38100" dist="38100" dir="2700000" algn="tl">
                  <a:srgbClr val="000000">
                    <a:alpha val="43137"/>
                  </a:srgbClr>
                </a:outerShdw>
              </a:effectLst>
            </a:endParaRPr>
          </a:p>
        </p:txBody>
      </p:sp>
      <p:sp>
        <p:nvSpPr>
          <p:cNvPr id="12" name="Прямоугольник 11"/>
          <p:cNvSpPr/>
          <p:nvPr/>
        </p:nvSpPr>
        <p:spPr>
          <a:xfrm>
            <a:off x="-12836" y="1124744"/>
            <a:ext cx="9092580" cy="6001643"/>
          </a:xfrm>
          <a:prstGeom prst="rect">
            <a:avLst/>
          </a:prstGeom>
        </p:spPr>
        <p:txBody>
          <a:bodyPr wrap="square">
            <a:spAutoFit/>
          </a:bodyPr>
          <a:lstStyle/>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1. Определить подход к проведению оценивания.</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2. Выбрать те методы и приемы, которые необходимы исходя из поставленных целей.</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3. На основе планируемых результатов (предметных, метапредметных), подлежащих оценке, сформулировать образовательные результаты на год и по каждой теме (блоку, модулю…).</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4. Определить «</a:t>
            </a:r>
            <a:r>
              <a:rPr lang="ru-RU" sz="2400" dirty="0" err="1" smtClean="0">
                <a:solidFill>
                  <a:schemeClr val="accent4">
                    <a:lumMod val="50000"/>
                  </a:schemeClr>
                </a:solidFill>
                <a:latin typeface="Times New Roman" panose="02020603050405020304" pitchFamily="18" charset="0"/>
                <a:cs typeface="Times New Roman" panose="02020603050405020304" pitchFamily="18" charset="0"/>
              </a:rPr>
              <a:t>реперные</a:t>
            </a:r>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 точки» каждой темы (блока, модуля…).</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5. Определить темы, при изучении которых целесообразно использовать оценивание.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6.Разработать </a:t>
            </a:r>
            <a:r>
              <a:rPr lang="ru-RU" sz="2400" dirty="0">
                <a:solidFill>
                  <a:schemeClr val="accent4">
                    <a:lumMod val="50000"/>
                  </a:schemeClr>
                </a:solidFill>
                <a:latin typeface="Times New Roman" panose="02020603050405020304" pitchFamily="18" charset="0"/>
                <a:cs typeface="Times New Roman" panose="02020603050405020304" pitchFamily="18" charset="0"/>
              </a:rPr>
              <a:t>инструмент оценивания для каждой «реперной точки»: </a:t>
            </a:r>
          </a:p>
          <a:p>
            <a:r>
              <a:rPr lang="ru-RU" sz="2400" dirty="0">
                <a:solidFill>
                  <a:schemeClr val="accent4">
                    <a:lumMod val="50000"/>
                  </a:schemeClr>
                </a:solidFill>
                <a:latin typeface="Times New Roman" panose="02020603050405020304" pitchFamily="18" charset="0"/>
                <a:cs typeface="Times New Roman" panose="02020603050405020304" pitchFamily="18" charset="0"/>
              </a:rPr>
              <a:t>- формат, 	</a:t>
            </a:r>
          </a:p>
          <a:p>
            <a:r>
              <a:rPr lang="ru-RU" sz="2400" dirty="0">
                <a:solidFill>
                  <a:schemeClr val="accent4">
                    <a:lumMod val="50000"/>
                  </a:schemeClr>
                </a:solidFill>
                <a:latin typeface="Times New Roman" panose="02020603050405020304" pitchFamily="18" charset="0"/>
                <a:cs typeface="Times New Roman" panose="02020603050405020304" pitchFamily="18" charset="0"/>
              </a:rPr>
              <a:t>- число предъявлений учащимся.</a:t>
            </a:r>
          </a:p>
          <a:p>
            <a:endParaRPr lang="ru-RU" sz="2000"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sz="2800" dirty="0">
              <a:solidFill>
                <a:schemeClr val="accent5">
                  <a:lumMod val="50000"/>
                </a:schemeClr>
              </a:solidFill>
              <a:effectLst/>
            </a:endParaRPr>
          </a:p>
        </p:txBody>
      </p:sp>
    </p:spTree>
    <p:extLst>
      <p:ext uri="{BB962C8B-B14F-4D97-AF65-F5344CB8AC3E}">
        <p14:creationId xmlns:p14="http://schemas.microsoft.com/office/powerpoint/2010/main" val="2529820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 y="-99392"/>
            <a:ext cx="9164688" cy="1512168"/>
          </a:xfrm>
          <a:solidFill>
            <a:srgbClr val="92D050"/>
          </a:solidFill>
        </p:spPr>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600" dirty="0">
                <a:solidFill>
                  <a:srgbClr val="5F497A">
                    <a:lumMod val="50000"/>
                  </a:srgbClr>
                </a:solidFill>
                <a:effectLst>
                  <a:outerShdw blurRad="38100" dist="38100" dir="2700000" algn="tl">
                    <a:srgbClr val="000000">
                      <a:alpha val="43137"/>
                    </a:srgbClr>
                  </a:outerShdw>
                </a:effectLst>
              </a:rPr>
              <a:t>Алгоритм деятельности педагога по введению критериального оценивания</a:t>
            </a:r>
            <a:endParaRPr lang="ru-RU" sz="3600" dirty="0">
              <a:solidFill>
                <a:schemeClr val="accent6">
                  <a:lumMod val="50000"/>
                </a:schemeClr>
              </a:solidFill>
            </a:endParaRPr>
          </a:p>
        </p:txBody>
      </p:sp>
      <p:sp>
        <p:nvSpPr>
          <p:cNvPr id="12" name="Прямоугольник 11"/>
          <p:cNvSpPr/>
          <p:nvPr/>
        </p:nvSpPr>
        <p:spPr>
          <a:xfrm>
            <a:off x="251520" y="1628800"/>
            <a:ext cx="8892480" cy="4093428"/>
          </a:xfrm>
          <a:prstGeom prst="rect">
            <a:avLst/>
          </a:prstGeom>
        </p:spPr>
        <p:txBody>
          <a:bodyPr wrap="square">
            <a:spAutoFit/>
          </a:bodyPr>
          <a:lstStyle/>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7. Предъявить учащимся планируемые результаты.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8. Использовать критерии для оценки достижения планируемых результатов и организации самооценки учащихся: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 промежуточное комментирование результатов выполнения учащимся задания (одно – два),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 работа учащегося над заданием с учетом комментариев;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 собеседование с учащимися по поводу образовательных результатов, выбранных ими для освоения. </a:t>
            </a:r>
          </a:p>
          <a:p>
            <a:r>
              <a:rPr lang="ru-RU" sz="2400" dirty="0" smtClean="0">
                <a:solidFill>
                  <a:schemeClr val="accent4">
                    <a:lumMod val="50000"/>
                  </a:schemeClr>
                </a:solidFill>
                <a:latin typeface="Times New Roman" panose="02020603050405020304" pitchFamily="18" charset="0"/>
                <a:cs typeface="Times New Roman" panose="02020603050405020304" pitchFamily="18" charset="0"/>
              </a:rPr>
              <a:t>9. Итоговое оценивание образовательных результатов в рамках темы (блока, модуля…), выставление отметки. </a:t>
            </a:r>
          </a:p>
          <a:p>
            <a:endParaRPr lang="ru-RU" sz="2000" dirty="0">
              <a:solidFill>
                <a:schemeClr val="accent4">
                  <a:lumMod val="5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820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sz="3600" b="1" cap="all" dirty="0" smtClean="0">
                <a:ln w="0"/>
                <a:solidFill>
                  <a:schemeClr val="accent4">
                    <a:lumMod val="50000"/>
                  </a:schemeClr>
                </a:solidFill>
                <a:effectLst>
                  <a:reflection blurRad="12700" stA="50000" endPos="50000" dist="5000" dir="5400000" sy="-100000" rotWithShape="0"/>
                </a:effectLst>
              </a:rPr>
              <a:t>Техники критериального оценивания</a:t>
            </a:r>
          </a:p>
        </p:txBody>
      </p:sp>
      <p:sp>
        <p:nvSpPr>
          <p:cNvPr id="3" name="Прямоугольник 2"/>
          <p:cNvSpPr/>
          <p:nvPr/>
        </p:nvSpPr>
        <p:spPr>
          <a:xfrm>
            <a:off x="395536" y="980728"/>
            <a:ext cx="8352928" cy="4832092"/>
          </a:xfrm>
          <a:prstGeom prst="rect">
            <a:avLst/>
          </a:prstGeom>
        </p:spPr>
        <p:txBody>
          <a:bodyPr wrap="square">
            <a:spAutoFit/>
          </a:bodyPr>
          <a:lstStyle/>
          <a:p>
            <a:r>
              <a:rPr lang="ru-RU" sz="2800" b="1" dirty="0" smtClean="0">
                <a:solidFill>
                  <a:srgbClr val="0070C0"/>
                </a:solidFill>
              </a:rPr>
              <a:t>Техники оценивания</a:t>
            </a:r>
            <a:r>
              <a:rPr lang="ru-RU" sz="2800" dirty="0">
                <a:solidFill>
                  <a:srgbClr val="0070C0"/>
                </a:solidFill>
              </a:rPr>
              <a:t> — это методы, которые учитель использует для сбора информации об учебных достижениях учащихся. </a:t>
            </a:r>
            <a:endParaRPr lang="ru-RU" sz="2800" dirty="0" smtClean="0">
              <a:solidFill>
                <a:srgbClr val="0070C0"/>
              </a:solidFill>
            </a:endParaRPr>
          </a:p>
          <a:p>
            <a:endParaRPr lang="ru-RU" sz="2800" dirty="0" smtClean="0">
              <a:solidFill>
                <a:srgbClr val="0070C0"/>
              </a:solidFill>
            </a:endParaRPr>
          </a:p>
          <a:p>
            <a:r>
              <a:rPr lang="ru-RU" sz="2800" dirty="0" smtClean="0">
                <a:solidFill>
                  <a:schemeClr val="accent2">
                    <a:lumMod val="75000"/>
                  </a:schemeClr>
                </a:solidFill>
              </a:rPr>
              <a:t>На </a:t>
            </a:r>
            <a:r>
              <a:rPr lang="ru-RU" sz="2800" dirty="0">
                <a:solidFill>
                  <a:schemeClr val="accent2">
                    <a:lumMod val="75000"/>
                  </a:schemeClr>
                </a:solidFill>
              </a:rPr>
              <a:t>разных этапах учебной деятельности используются разные </a:t>
            </a:r>
            <a:r>
              <a:rPr lang="ru-RU" sz="2800" dirty="0" smtClean="0">
                <a:solidFill>
                  <a:schemeClr val="accent2">
                    <a:lumMod val="75000"/>
                  </a:schemeClr>
                </a:solidFill>
              </a:rPr>
              <a:t>техники оценивания</a:t>
            </a:r>
            <a:r>
              <a:rPr lang="ru-RU" sz="2800" dirty="0">
                <a:solidFill>
                  <a:schemeClr val="accent2">
                    <a:lumMod val="75000"/>
                  </a:schemeClr>
                </a:solidFill>
              </a:rPr>
              <a:t>. </a:t>
            </a:r>
            <a:endParaRPr lang="ru-RU" sz="2800" dirty="0" smtClean="0">
              <a:solidFill>
                <a:schemeClr val="accent2">
                  <a:lumMod val="75000"/>
                </a:schemeClr>
              </a:solidFill>
            </a:endParaRPr>
          </a:p>
          <a:p>
            <a:endParaRPr lang="ru-RU" sz="2800" dirty="0">
              <a:solidFill>
                <a:srgbClr val="0070C0"/>
              </a:solidFill>
            </a:endParaRPr>
          </a:p>
          <a:p>
            <a:r>
              <a:rPr lang="ru-RU" sz="2800" dirty="0" smtClean="0">
                <a:solidFill>
                  <a:schemeClr val="accent6">
                    <a:lumMod val="75000"/>
                  </a:schemeClr>
                </a:solidFill>
              </a:rPr>
              <a:t>Применяя </a:t>
            </a:r>
            <a:r>
              <a:rPr lang="ru-RU" sz="2800" dirty="0">
                <a:solidFill>
                  <a:schemeClr val="accent6">
                    <a:lumMod val="75000"/>
                  </a:schemeClr>
                </a:solidFill>
              </a:rPr>
              <a:t>ту или иную </a:t>
            </a:r>
            <a:r>
              <a:rPr lang="ru-RU" sz="2800" dirty="0" smtClean="0">
                <a:solidFill>
                  <a:schemeClr val="accent6">
                    <a:lumMod val="75000"/>
                  </a:schemeClr>
                </a:solidFill>
              </a:rPr>
              <a:t>технику оценивания</a:t>
            </a:r>
            <a:r>
              <a:rPr lang="ru-RU" sz="2800" dirty="0">
                <a:solidFill>
                  <a:schemeClr val="accent6">
                    <a:lumMod val="75000"/>
                  </a:schemeClr>
                </a:solidFill>
              </a:rPr>
              <a:t>, важно понимать, на что она нацелена, каких результатов мы добиваемся, как помогаем ученику размышлять о его успехах в учебе. </a:t>
            </a:r>
          </a:p>
        </p:txBody>
      </p:sp>
    </p:spTree>
    <p:extLst>
      <p:ext uri="{BB962C8B-B14F-4D97-AF65-F5344CB8AC3E}">
        <p14:creationId xmlns:p14="http://schemas.microsoft.com/office/powerpoint/2010/main" val="412334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64688" cy="850106"/>
          </a:xfrm>
          <a:solidFill>
            <a:srgbClr val="92D050"/>
          </a:solidFill>
        </p:spPr>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Пирамида знаний</a:t>
            </a:r>
          </a:p>
        </p:txBody>
      </p:sp>
      <p:sp>
        <p:nvSpPr>
          <p:cNvPr id="3" name="Прямоугольник 2"/>
          <p:cNvSpPr/>
          <p:nvPr/>
        </p:nvSpPr>
        <p:spPr>
          <a:xfrm>
            <a:off x="107504" y="1124744"/>
            <a:ext cx="8821488" cy="4308872"/>
          </a:xfrm>
          <a:prstGeom prst="rect">
            <a:avLst/>
          </a:prstGeom>
        </p:spPr>
        <p:txBody>
          <a:bodyPr wrap="square">
            <a:spAutoFit/>
          </a:bodyPr>
          <a:lstStyle/>
          <a:p>
            <a:r>
              <a:rPr lang="ru-RU" sz="2000" dirty="0" smtClean="0">
                <a:solidFill>
                  <a:schemeClr val="bg2">
                    <a:lumMod val="10000"/>
                  </a:schemeClr>
                </a:solidFill>
              </a:rPr>
              <a:t>1)Учитель </a:t>
            </a:r>
            <a:r>
              <a:rPr lang="ru-RU" sz="2000" dirty="0">
                <a:solidFill>
                  <a:schemeClr val="bg2">
                    <a:lumMod val="10000"/>
                  </a:schemeClr>
                </a:solidFill>
              </a:rPr>
              <a:t>предлагает </a:t>
            </a:r>
            <a:r>
              <a:rPr lang="ru-RU" sz="2000" dirty="0" smtClean="0">
                <a:solidFill>
                  <a:schemeClr val="bg2">
                    <a:lumMod val="10000"/>
                  </a:schemeClr>
                </a:solidFill>
              </a:rPr>
              <a:t>ученикам после выполнения задания построить пирамиду знаний и умений, которыми они воспользовались для выполнения того или иного задания.</a:t>
            </a:r>
          </a:p>
          <a:p>
            <a:r>
              <a:rPr lang="ru-RU" sz="2000" dirty="0">
                <a:solidFill>
                  <a:schemeClr val="bg2">
                    <a:lumMod val="10000"/>
                  </a:schemeClr>
                </a:solidFill>
              </a:rPr>
              <a:t>2) Учитель после объяснения нового материала может предложить ученикам выстроить свою пирамиду знаний, умений  т.е. того, что они узнали и умеют делать на этом этапе урока. </a:t>
            </a:r>
            <a:endParaRPr lang="ru-RU" sz="2200" dirty="0">
              <a:solidFill>
                <a:schemeClr val="bg2">
                  <a:lumMod val="10000"/>
                </a:schemeClr>
              </a:solidFill>
            </a:endParaRPr>
          </a:p>
          <a:p>
            <a:r>
              <a:rPr lang="ru-RU" sz="2200" dirty="0">
                <a:solidFill>
                  <a:srgbClr val="FF0000"/>
                </a:solidFill>
              </a:rPr>
              <a:t>Оцениваемые результаты: </a:t>
            </a:r>
            <a:r>
              <a:rPr lang="ru-RU" sz="2200" dirty="0" smtClean="0">
                <a:solidFill>
                  <a:schemeClr val="accent5">
                    <a:lumMod val="75000"/>
                  </a:schemeClr>
                </a:solidFill>
              </a:rPr>
              <a:t>предметные</a:t>
            </a:r>
            <a:endParaRPr lang="ru-RU" sz="2200" dirty="0">
              <a:solidFill>
                <a:schemeClr val="accent5">
                  <a:lumMod val="75000"/>
                </a:schemeClr>
              </a:solidFill>
            </a:endParaRPr>
          </a:p>
          <a:p>
            <a:r>
              <a:rPr lang="ru-RU" sz="2200" dirty="0">
                <a:solidFill>
                  <a:srgbClr val="FF0000"/>
                </a:solidFill>
              </a:rPr>
              <a:t>Кто проводит оценивание: </a:t>
            </a:r>
            <a:r>
              <a:rPr lang="ru-RU" sz="2200" dirty="0" smtClean="0">
                <a:solidFill>
                  <a:schemeClr val="accent5">
                    <a:lumMod val="75000"/>
                  </a:schemeClr>
                </a:solidFill>
              </a:rPr>
              <a:t>учащиеся </a:t>
            </a:r>
            <a:r>
              <a:rPr lang="ru-RU" sz="2200" dirty="0">
                <a:solidFill>
                  <a:schemeClr val="accent5">
                    <a:lumMod val="75000"/>
                  </a:schemeClr>
                </a:solidFill>
              </a:rPr>
              <a:t>(самооценка</a:t>
            </a:r>
            <a:r>
              <a:rPr lang="ru-RU" sz="2200" dirty="0" smtClean="0">
                <a:solidFill>
                  <a:schemeClr val="accent5">
                    <a:lumMod val="75000"/>
                  </a:schemeClr>
                </a:solidFill>
              </a:rPr>
              <a:t>)</a:t>
            </a:r>
            <a:endParaRPr lang="ru-RU" sz="2200" dirty="0">
              <a:solidFill>
                <a:schemeClr val="accent5">
                  <a:lumMod val="75000"/>
                </a:schemeClr>
              </a:solidFill>
            </a:endParaRPr>
          </a:p>
          <a:p>
            <a:r>
              <a:rPr lang="ru-RU" sz="2200" dirty="0">
                <a:solidFill>
                  <a:srgbClr val="FF0000"/>
                </a:solidFill>
              </a:rPr>
              <a:t>Цель проведения: </a:t>
            </a:r>
            <a:r>
              <a:rPr lang="ru-RU" sz="2200" dirty="0">
                <a:solidFill>
                  <a:schemeClr val="accent5">
                    <a:lumMod val="75000"/>
                  </a:schemeClr>
                </a:solidFill>
              </a:rPr>
              <a:t>анализ трудностей, возникших у учащихся в результате изучения темы; выявление материала, необходимого для повторного объяснения, повторения, </a:t>
            </a:r>
            <a:r>
              <a:rPr lang="ru-RU" sz="2200" dirty="0" smtClean="0">
                <a:solidFill>
                  <a:schemeClr val="accent5">
                    <a:lumMod val="75000"/>
                  </a:schemeClr>
                </a:solidFill>
              </a:rPr>
              <a:t>закрепления, развитие умения обучающихся давать  теоретическую оценку своим умениям. </a:t>
            </a:r>
            <a:endParaRPr lang="ru-RU" sz="2200" dirty="0">
              <a:solidFill>
                <a:schemeClr val="accent5">
                  <a:lumMod val="75000"/>
                </a:schemeClr>
              </a:solidFill>
            </a:endParaRPr>
          </a:p>
        </p:txBody>
      </p:sp>
    </p:spTree>
    <p:extLst>
      <p:ext uri="{BB962C8B-B14F-4D97-AF65-F5344CB8AC3E}">
        <p14:creationId xmlns:p14="http://schemas.microsoft.com/office/powerpoint/2010/main" val="3869880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000051">
  <a:themeElements>
    <a:clrScheme name="Кубики">
      <a:dk1>
        <a:srgbClr val="92D050"/>
      </a:dk1>
      <a:lt1>
        <a:srgbClr val="FFFFFF"/>
      </a:lt1>
      <a:dk2>
        <a:srgbClr val="92D050"/>
      </a:dk2>
      <a:lt2>
        <a:srgbClr val="EBF1DD"/>
      </a:lt2>
      <a:accent1>
        <a:srgbClr val="76923C"/>
      </a:accent1>
      <a:accent2>
        <a:srgbClr val="FFC000"/>
      </a:accent2>
      <a:accent3>
        <a:srgbClr val="586D2C"/>
      </a:accent3>
      <a:accent4>
        <a:srgbClr val="5F497A"/>
      </a:accent4>
      <a:accent5>
        <a:srgbClr val="0070C0"/>
      </a:accent5>
      <a:accent6>
        <a:srgbClr val="00B050"/>
      </a:accent6>
      <a:hlink>
        <a:srgbClr val="3F3FFF"/>
      </a:hlink>
      <a:folHlink>
        <a:srgbClr val="7030A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000051</Template>
  <TotalTime>0</TotalTime>
  <Words>1061</Words>
  <Application>Microsoft Office PowerPoint</Application>
  <PresentationFormat>Экран (4:3)</PresentationFormat>
  <Paragraphs>108</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FlexySans</vt:lpstr>
      <vt:lpstr>Times New Roman</vt:lpstr>
      <vt:lpstr>Wingdings</vt:lpstr>
      <vt:lpstr>000051</vt:lpstr>
      <vt:lpstr>Техники критериального оценивания на уроках в начальной школе</vt:lpstr>
      <vt:lpstr>Актуальность</vt:lpstr>
      <vt:lpstr>Актуальность</vt:lpstr>
      <vt:lpstr>Моя позиция</vt:lpstr>
      <vt:lpstr>Критериальное оценивание</vt:lpstr>
      <vt:lpstr>Алгоритм деятельности педагога по введению критериального оценивания</vt:lpstr>
      <vt:lpstr>Алгоритм деятельности педагога по введению критериального оценивания</vt:lpstr>
      <vt:lpstr>Техники критериального оценивания</vt:lpstr>
      <vt:lpstr>Пирамида знаний</vt:lpstr>
      <vt:lpstr>Тренажер 1. Разминка</vt:lpstr>
      <vt:lpstr>Оценочный лист</vt:lpstr>
      <vt:lpstr>Тренажер 2. Память</vt:lpstr>
      <vt:lpstr>Проверка усвоения материала</vt:lpstr>
      <vt:lpstr>Тренажеры мышления</vt:lpstr>
      <vt:lpstr>Речевые образцы</vt:lpstr>
      <vt:lpstr>Тренажер на развитие метафорического мышления</vt:lpstr>
      <vt:lpstr>Значимость </vt:lpstr>
      <vt:lpstr>Пожелание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dc:title>
  <dc:creator>Татьяна</dc:creator>
  <cp:lastModifiedBy>Saveg</cp:lastModifiedBy>
  <cp:revision>87</cp:revision>
  <dcterms:created xsi:type="dcterms:W3CDTF">2017-02-06T10:43:22Z</dcterms:created>
  <dcterms:modified xsi:type="dcterms:W3CDTF">2018-03-26T11:05:39Z</dcterms:modified>
</cp:coreProperties>
</file>