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5" r:id="rId4"/>
    <p:sldId id="261" r:id="rId5"/>
    <p:sldId id="262" r:id="rId6"/>
    <p:sldId id="263" r:id="rId7"/>
    <p:sldId id="266" r:id="rId8"/>
    <p:sldId id="268" r:id="rId9"/>
    <p:sldId id="269" r:id="rId10"/>
    <p:sldId id="270" r:id="rId11"/>
    <p:sldId id="271" r:id="rId12"/>
    <p:sldId id="272" r:id="rId13"/>
    <p:sldId id="285" r:id="rId14"/>
    <p:sldId id="283" r:id="rId15"/>
    <p:sldId id="264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6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565" autoAdjust="0"/>
  </p:normalViewPr>
  <p:slideViewPr>
    <p:cSldViewPr>
      <p:cViewPr varScale="1">
        <p:scale>
          <a:sx n="102" d="100"/>
          <a:sy n="102" d="100"/>
        </p:scale>
        <p:origin x="2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-fotki.yandex.ru/get/30086/200418627.15e/0_16ef74_4acbfbc4_orig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923" y="1047750"/>
            <a:ext cx="8483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2;&#1072;&#1088;&#1080;&#1085;&#1072;\Desktop\&#1053;&#1086;&#1074;&#1072;&#1103;%20&#1087;&#1072;&#1087;&#1082;&#1072;\&#1048;&#1075;&#1088;&#1072;%20&#1042;&#1079;&#1088;&#1086;&#1089;&#1083;&#1099;&#1077;%20&#1080;%20&#1076;&#1077;&#1090;&#1080;\1%20&#1042;&#1079;&#1088;&#1086;&#1089;&#1083;&#1099;&#1077;%20&#1080;%20&#1076;&#1077;&#1090;&#1080;.mp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2143116"/>
            <a:ext cx="77426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88640"/>
            <a:ext cx="784887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«Взрослые и дети»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одна из форм работы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сплочению детско-родительского коллектива 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1 классе</a:t>
            </a:r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http://sibiryak.zabguso.ru/wp-content/uploads/2017/07/%D0%9B%D0%BE%D0%B3%D0%BE%D1%82%D0%B8%D0%BF._c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077072"/>
            <a:ext cx="4431081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7768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Современные подходы</a:t>
            </a:r>
          </a:p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 воспитания: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87624" y="1484784"/>
            <a:ext cx="7488832" cy="47525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Деятельностный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подход                                               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 воспитании обучающихся и воспитанников.                                                            Суть воспитания  заключается в том, что                 в центре внимания стоит не просто деятельность, а совместная деятельность детей и взрослых по реализации вместе выработанных задач, ориентированных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на результат.</a:t>
            </a:r>
            <a:endParaRPr lang="ru-RU" sz="2800" dirty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1484784"/>
            <a:ext cx="7488832" cy="47525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Личностно-ориентированный подход</a:t>
            </a:r>
            <a:endParaRPr lang="ru-RU" sz="3200" dirty="0" smtClean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Это ориентация и поддержка процессов самопознания, </a:t>
            </a:r>
            <a:r>
              <a:rPr lang="ru-RU" sz="3200" dirty="0" err="1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самостроительства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самореализации личности ребенка, развитие его неповторимой индивидуальности                     на основе </a:t>
            </a:r>
            <a:r>
              <a:rPr lang="ru-RU" sz="3200" dirty="0" err="1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субъектности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выбора, творчества и успеха,                                доверия и поддержки.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2944876"/>
          <a:ext cx="6096000" cy="16764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187624" y="1484784"/>
            <a:ext cx="7488832" cy="48245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Синергетический подход</a:t>
            </a:r>
            <a:endParaRPr lang="ru-RU" sz="3200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Означает совместное действие, сотрудничество, направленное </a:t>
            </a:r>
          </a:p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на </a:t>
            </a:r>
            <a:r>
              <a:rPr lang="ru-RU" sz="3200" dirty="0" err="1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самоустраивание</a:t>
            </a:r>
            <a:r>
              <a:rPr lang="ru-RU" sz="3200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жизнедеятельности  школы. Основан на принципе самоорганизации и саморазвития  сообщества. Это опора на собственный опыт, инициативу, лидеров.</a:t>
            </a:r>
            <a:endParaRPr lang="ru-RU" sz="3200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7624" y="1484784"/>
            <a:ext cx="7488832" cy="48245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Компетентностный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подход</a:t>
            </a:r>
            <a:endParaRPr lang="ru-RU" sz="2800" b="1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Ориентация на развитие компетенций, которыми должен владеть современный ученик. Ключевые компетенции развиваются в ходе  реализации практико-ориентированных форм воспитания. Особенно результативными являются социальные практики учащихся, ученическое самоуправление, проектная деятельность.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enutina.ru/blog/wp-content/uploads/2014/11/Anonymous_target_with_arrow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1313920" cy="1224136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699792" y="404664"/>
            <a:ext cx="3672408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404664"/>
            <a:ext cx="3389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игры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988840"/>
            <a:ext cx="74168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Формирование единого </a:t>
            </a:r>
            <a:r>
              <a:rPr lang="ru-RU" sz="4000" b="1" dirty="0" err="1" smtClean="0"/>
              <a:t>ценностно</a:t>
            </a:r>
            <a:r>
              <a:rPr lang="ru-RU" sz="4000" b="1" dirty="0" smtClean="0"/>
              <a:t> - смыслового пространства взрослых и детей путем объединения участников в совместную деятельность.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131840" y="476672"/>
            <a:ext cx="2736304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64082" y="476672"/>
            <a:ext cx="21323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484784"/>
            <a:ext cx="8316416" cy="5722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300" b="1" dirty="0" smtClean="0">
                <a:latin typeface="Times New Roman"/>
                <a:ea typeface="Times New Roman"/>
                <a:cs typeface="Times New Roman"/>
              </a:rPr>
              <a:t>1.Формирование ключевых компетентностей учащихся</a:t>
            </a:r>
            <a:r>
              <a:rPr lang="ru-RU" sz="2300" dirty="0" smtClean="0">
                <a:latin typeface="Times New Roman"/>
                <a:ea typeface="Times New Roman"/>
                <a:cs typeface="Times New Roman"/>
              </a:rPr>
              <a:t>: решения проблем, информационной, коммуникативной, социальной</a:t>
            </a:r>
            <a:endParaRPr lang="ru-RU" sz="23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300" b="1" dirty="0" smtClean="0">
                <a:latin typeface="Times New Roman"/>
                <a:ea typeface="Times New Roman"/>
                <a:cs typeface="Times New Roman"/>
              </a:rPr>
              <a:t>2.</a:t>
            </a:r>
            <a:r>
              <a:rPr lang="ru-RU" sz="23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300" b="1" dirty="0" smtClean="0">
                <a:latin typeface="Times New Roman"/>
                <a:ea typeface="Times New Roman"/>
                <a:cs typeface="Times New Roman"/>
              </a:rPr>
              <a:t>Развитие творческих способностей учащихся.</a:t>
            </a:r>
            <a:endParaRPr lang="ru-RU" sz="2300" b="1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300" b="1" dirty="0" smtClean="0">
                <a:latin typeface="Times New Roman"/>
                <a:ea typeface="Times New Roman"/>
                <a:cs typeface="Times New Roman"/>
              </a:rPr>
              <a:t>3</a:t>
            </a:r>
            <a:r>
              <a:rPr lang="ru-RU" sz="2300" dirty="0" smtClean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300" b="1" dirty="0" smtClean="0">
                <a:latin typeface="Times New Roman"/>
                <a:ea typeface="Times New Roman"/>
                <a:cs typeface="Times New Roman"/>
              </a:rPr>
              <a:t>Самовоспитание у учащихся целеустремленности.</a:t>
            </a:r>
            <a:endParaRPr lang="ru-RU" sz="2300" b="1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300" b="1" dirty="0" smtClean="0">
                <a:latin typeface="Times New Roman"/>
                <a:ea typeface="Times New Roman"/>
                <a:cs typeface="Times New Roman"/>
              </a:rPr>
              <a:t>4.Повышение самооценки учащихся </a:t>
            </a:r>
            <a:r>
              <a:rPr lang="ru-RU" sz="2300" dirty="0" smtClean="0">
                <a:latin typeface="Times New Roman"/>
                <a:ea typeface="Times New Roman"/>
                <a:cs typeface="Times New Roman"/>
              </a:rPr>
              <a:t>благодаря достижению поставленной цели и полученных результатов.</a:t>
            </a:r>
            <a:endParaRPr lang="ru-RU" sz="23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300" b="1" dirty="0" smtClean="0">
                <a:latin typeface="Times New Roman"/>
                <a:ea typeface="Times New Roman"/>
                <a:cs typeface="Times New Roman"/>
              </a:rPr>
              <a:t>5.Повышение заинтересованности семьи в воспитании детей.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6.Переход от традиционных образовательных форм к сотрудничеству, партнерству учителя, родителя и ученика.</a:t>
            </a:r>
            <a:endParaRPr lang="ru-RU" sz="23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300" b="1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то\Выпуск 2009- 2013\2 В 2010-11\2 В 2010-2011\Парламенская ночь 2В 04.11.10\PB0402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35518">
            <a:off x="1220636" y="864588"/>
            <a:ext cx="4800533" cy="36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G:\Фото\Выпуск 2009- 2013\2 В 2010-11\2 В 2010-2011\Парламенская ночь 2В 04.11.10\PB0402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5462">
            <a:off x="4330979" y="3624094"/>
            <a:ext cx="3789620" cy="28422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4788024" y="404664"/>
            <a:ext cx="3888432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404664"/>
            <a:ext cx="3959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Инструктора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8" name="Picture 4" descr="G:\Фото\Выпуск 2009- 2013\2 В 2010-11\2 В 2010-2011\Парламенская ночь 2В 04.11.10\PB04026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365104"/>
            <a:ext cx="2880320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2" name="Picture 8" descr="http://xn--b1adealycfihlunu.xn--p1ai/img/logo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412776"/>
            <a:ext cx="2226505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то\Выпуск 2017-2021\1класс 2017-18\09.12.17 Взрослые и дети 1В\IMG_20171209_2215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872875" cy="59046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8" descr="http://xn--b1adealycfihlunu.xn--p1ai/img/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1113253" cy="1008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188640"/>
            <a:ext cx="61248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40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nstantia" pitchFamily="18" charset="0"/>
                <a:cs typeface="Times New Roman" pitchFamily="18" charset="0"/>
              </a:rPr>
              <a:t>Программа  игры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87624" y="965667"/>
          <a:ext cx="7560839" cy="5618958"/>
        </p:xfrm>
        <a:graphic>
          <a:graphicData uri="http://schemas.openxmlformats.org/drawingml/2006/table">
            <a:tbl>
              <a:tblPr/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2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Время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227" marR="48227" marT="57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Мероприятия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227" marR="48227" marT="57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15.45 – 16.00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227" marR="48227" marT="57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Регистрация участников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227" marR="48227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16.00 – 16.10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227" marR="48227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Общий сбор, приветствие, деление на команды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227" marR="48227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16.10 – 16.40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227" marR="48227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0" indent="-685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Коммуникативный тренинг</a:t>
                      </a:r>
                    </a:p>
                  </a:txBody>
                  <a:tcPr marL="48227" marR="48227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16.40 – 17.30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227" marR="48227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Командные игры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227" marR="48227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17.30 – 19.00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227" marR="48227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Постановка сказки (русские народные сказки на новый лад)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227" marR="48227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19.00 – 19.15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227" marR="48227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Кофе-пауза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227" marR="48227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19.15 – 20.15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227" marR="48227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«Галилео» (изготовление и запуск летающего аппарата «Крутое яйцо»)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227" marR="48227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20.15 – 21.15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227" marR="48227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Ралли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227" marR="48227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21.15 – 21.30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227" marR="48227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Слайд-шоу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227" marR="48227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0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21.30 – 21.45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227" marR="48227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Рефлексия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227" marR="48227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0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21.45 – 22.00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227" marR="48227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Вечерний сюрприз (запуск фейерверк)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227" marR="48227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2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22.00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227" marR="48227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Уход домой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227" marR="48227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53999" y="332656"/>
            <a:ext cx="4032448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332656"/>
            <a:ext cx="35055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Регистрация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G:\Фото\Выпуск 2009- 2013\2 В 2010-11\2 В 2010-2011\Парламенская ночь 2В 04.11.10\PB0402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24316">
            <a:off x="1124557" y="1623737"/>
            <a:ext cx="4034031" cy="30255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G:\Фото\Выпуск 2017-2021\1класс 2017-18\09.12.17 Взрослые и дети 1В\DSC0878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004049" y="1484783"/>
            <a:ext cx="4248470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3" descr="G:\Фото\Выпуск 2009- 2013\2 В 2010-11\2 В 2010-2011\Парламенская ночь 2В 04.11.10\PB0402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97175">
            <a:off x="3978776" y="4479014"/>
            <a:ext cx="2615137" cy="19613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31640" y="116632"/>
            <a:ext cx="6552728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16632"/>
            <a:ext cx="7416824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Общий сбор,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приветствие,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деление на команды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2" name="Picture 4" descr="G:\Фото\Выпуск 2017-2021\1класс 2017-18\09.12.17 Взрослые и дети 1В\DSC087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3701">
            <a:off x="4643933" y="1877277"/>
            <a:ext cx="4179281" cy="23443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G:\Фото\Выпуск 2017-2021\1класс 2017-18\09.12.17 Взрослые и дети 1В\DSC087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47713">
            <a:off x="736127" y="4101403"/>
            <a:ext cx="4405722" cy="24713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4" name="Picture 6" descr="G:\Фото\Выпуск 2017-2021\1класс 2017-18\09.12.17 Взрослые и дети 1В\DSC0879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49883">
            <a:off x="1059253" y="1916832"/>
            <a:ext cx="3594387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5" name="Picture 7" descr="G:\Фото\Выпуск 2017-2021\1класс 2017-18\09.12.17 Взрослые и дети 1В\DSC0879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38537">
            <a:off x="5238213" y="4335315"/>
            <a:ext cx="3651690" cy="2048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15616" y="404664"/>
            <a:ext cx="6768752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476672"/>
            <a:ext cx="6324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Коммуникативный тренинг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5" name="Picture 3" descr="G:\Фото\Выпуск 2017-2021\1класс 2017-18\09.12.17 Взрослые и дети 1В\DSC088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4383468" cy="24588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G:\Фото\Выпуск 2017-2021\1класс 2017-18\09.12.17 Взрослые и дети 1В\DSC088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73748">
            <a:off x="1291919" y="3536289"/>
            <a:ext cx="4385752" cy="24601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G:\Фото\Выпуск 2017-2021\1класс 2017-18\09.12.17 Взрослые и дети 1В\DSC088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3071414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7" name="Picture 5" descr="G:\Фото\Выпуск 2017-2021\1класс 2017-18\09.12.17 Взрослые и дети 1В\DSC0881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221088"/>
            <a:ext cx="2664296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35696" y="476672"/>
            <a:ext cx="5544616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476672"/>
            <a:ext cx="5025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Командные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игры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 descr="G:\Фото\Выпуск 2017-2021\1класс 2017-18\09.12.17 Взрослые и дети 1В\DSC088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8240" y="1700808"/>
            <a:ext cx="3235671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G:\Фото\Выпуск 2017-2021\1класс 2017-18\09.12.17 Взрослые и дети 1В\DSC088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7" y="1700808"/>
            <a:ext cx="3851128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0" name="Picture 4" descr="G:\Фото\Выпуск 2017-2021\1класс 2017-18\09.12.17 Взрослые и дети 1В\DSC088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221088"/>
            <a:ext cx="3816424" cy="21407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1" name="Picture 5" descr="G:\Фото\Выпуск 2017-2021\1класс 2017-18\09.12.17 Взрослые и дети 1В\DSC0885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3466016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87624" y="404664"/>
            <a:ext cx="646362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«Нам  </a:t>
            </a:r>
            <a:r>
              <a:rPr kumimoji="0" lang="uk-UA" sz="3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интересно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3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вместе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3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жить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дружить,  любить,  </a:t>
            </a:r>
            <a:r>
              <a:rPr kumimoji="0" lang="uk-UA" sz="36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добро творить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0" name="Picture 6" descr="http://nata-sait.ucoz.ru/roditelym/rodinny_vikend_na_morave_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5400600" cy="4480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648" y="404664"/>
            <a:ext cx="5472608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404664"/>
            <a:ext cx="51864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Постановка сказки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2" name="Picture 2" descr="G:\Фото\Выпуск 2017-2021\1класс 2017-18\09.12.17 Взрослые и дети 1В\DSC089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600400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 descr="G:\Фото\Выпуск 2017-2021\1класс 2017-18\09.12.17 Взрослые и дети 1В\DSC089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509120"/>
            <a:ext cx="3505124" cy="1872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4" name="Picture 4" descr="G:\Фото\Выпуск 2017-2021\1класс 2017-18\09.12.17 Взрослые и дети 1В\DSC089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3096344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5" name="Picture 5" descr="G:\Фото\Выпуск 2017-2021\1класс 2017-18\09.12.17 Взрослые и дети 1В\DSC0898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293096"/>
            <a:ext cx="3028908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6" name="Picture 6" descr="G:\Фото\Выпуск 2017-2021\1класс 2017-18\09.12.17 Взрослые и дети 1В\DSC0904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30797">
            <a:off x="3263206" y="3483217"/>
            <a:ext cx="2661493" cy="1642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5576" y="260648"/>
            <a:ext cx="3672408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60648"/>
            <a:ext cx="32515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Кофе-пауза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6" name="Picture 2" descr="G:\Фото\Выпуск 2009- 2013\2 В 2010-11\2 В 2010-2011\Парламенская ночь 2В 04.11.10\PB0403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5184576" cy="38884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51" name="Picture 7" descr="G:\Фото\Выпуск 2017-2021\1класс 2017-18\09.12.17 Взрослые и дети 1В\DSC089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20000">
            <a:off x="1073174" y="1728335"/>
            <a:ext cx="3593019" cy="22621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52" name="Picture 8" descr="G:\Фото\Выпуск 2017-2021\1класс 2017-18\09.12.17 Взрослые и дети 1В\DSC089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932040" y="1340768"/>
            <a:ext cx="4392488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6" descr="http://abload.de/img/ay_png_nisanboard_5bku5h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365104"/>
            <a:ext cx="2546648" cy="1999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43808" y="476672"/>
            <a:ext cx="3744416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22361" y="476672"/>
            <a:ext cx="3364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«Галилео»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4818" name="Picture 2" descr="G:\Фото\Выпуск 2017-2021\1класс 2017-18\09.12.17 Взрослые и дети 1В\DSC089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4291882" cy="24074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4819" name="Picture 3" descr="G:\Фото\Выпуск 2017-2021\1класс 2017-18\09.12.17 Взрослые и дети 1В\DSC089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700808"/>
            <a:ext cx="2952328" cy="2420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4820" name="Picture 4" descr="G:\Фото\Выпуск 2017-2021\1класс 2017-18\09.12.17 Взрослые и дети 1В\DSC089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25061">
            <a:off x="3232560" y="3769985"/>
            <a:ext cx="2389831" cy="2706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4821" name="Picture 5" descr="G:\Фото\Выпуск 2017-2021\1класс 2017-18\09.12.17 Взрослые и дети 1В\DSC089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664115">
            <a:off x="511092" y="4130308"/>
            <a:ext cx="2618850" cy="2199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4822" name="Picture 6" descr="G:\Фото\Выпуск 2017-2021\1класс 2017-18\09.12.17 Взрослые и дети 1В\DSC0892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437112"/>
            <a:ext cx="3165549" cy="20637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07704" y="404664"/>
            <a:ext cx="2736304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404664"/>
            <a:ext cx="2007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Ралли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5842" name="Picture 2" descr="G:\Фото\Выпуск 2017-2021\1класс 2017-18\09.12.17 Взрослые и дети 1В\DSC089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3168352" cy="25300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5843" name="Picture 3" descr="G:\Фото\Выпуск 2017-2021\1класс 2017-18\09.12.17 Взрослые и дети 1В\DSC09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831092" y="1513724"/>
            <a:ext cx="4723930" cy="26498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5844" name="Picture 4" descr="G:\Фото\Выпуск 2017-2021\1класс 2017-18\09.12.17 Взрослые и дети 1В\DSC090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86303">
            <a:off x="496681" y="3819164"/>
            <a:ext cx="3004697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5845" name="Picture 5" descr="G:\Фото\Выпуск 2017-2021\1класс 2017-18\09.12.17 Взрослые и дети 1В\DSC0903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26325">
            <a:off x="3555743" y="3799333"/>
            <a:ext cx="3240006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79712" y="332656"/>
            <a:ext cx="3600400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332656"/>
            <a:ext cx="3415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Рефлексия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6866" name="Picture 2" descr="G:\Фото\Выпуск 2017-2021\1класс 2017-18\09.12.17 Взрослые и дети 1В\IMG_20171209_2221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87145">
            <a:off x="5943079" y="423578"/>
            <a:ext cx="2592288" cy="29379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3" descr="G:\Фото\Выпуск 2017-2021\1класс 2017-18\09.12.17 Взрослые и дети 1В\IMG_20171209_2221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07162">
            <a:off x="942641" y="1679201"/>
            <a:ext cx="2880320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3" descr="G:\Фото\Выпуск 2017-2021\1класс 2017-18\09.12.17 Взрослые и дети 1В\DSC0879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429000"/>
            <a:ext cx="5732042" cy="32153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6868" name="Picture 4" descr="G:\Фото\Выпуск 2017-2021\1класс 2017-18\09.12.17 Взрослые и дети 1В\IMG_20171209_22075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3645024"/>
            <a:ext cx="1628752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6870" name="Picture 6" descr="http://www.playcast.ru/uploads/2016/03/02/17603263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484784"/>
            <a:ext cx="1049221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 Взрослые и дет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620688"/>
            <a:ext cx="7680853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2" y="188640"/>
            <a:ext cx="2160240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88640"/>
            <a:ext cx="18469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Отзыв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88224" y="476672"/>
            <a:ext cx="2160240" cy="44644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vipusk_now" descr="https://svecha-news.ru/picture/issue/150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130949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9"/>
          <p:cNvSpPr>
            <a:spLocks noChangeArrowheads="1"/>
          </p:cNvSpPr>
          <p:nvPr/>
        </p:nvSpPr>
        <p:spPr bwMode="auto">
          <a:xfrm rot="10800000" flipV="1">
            <a:off x="6516216" y="2420888"/>
            <a:ext cx="230425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 читаете номер №1503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14.12.2017 - 21.12.2017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43608" y="1124744"/>
            <a:ext cx="5400600" cy="53285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</a:rPr>
              <a:t>         </a:t>
            </a: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Необычное мероприятие прошло в субботу, 9 декабря, в школе №17. По инициативе учителей Марины Ивановны Богомоловой и Тамары Александровны Семы для ребят 1 «в» класса была организована незабываемая «школьная ночь».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         Это была своеобразная игра, которую проводили ребята из 9 «в» класса. В целом «школьная ночь» длилась на протяжении шести часов (с 16 до 22 часов), но время пролетело совсем незаметно. Все этапы первоклашки проходили вместе с родителями. Класс был поделен на четыре команды, ребятам предстояло проявить себя на разных этапах. Это было здорово и очень весело!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         Какие только роли не примерили на себя участники мероприятия! Они были и актерами, и изобретателями, и строителями, и футболистами... Самое главное, что всем ребятам понравились веселые и интересные задания.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У первоклашек светились от счастья глаза! Ведь когда бы еще они смогли увидеть своих мам и пап, веселившихся с ними, как малые дети?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         В итоге все участники выложились по полной программе. Несмотря на соревновательный дух мероприятия, в нем не было ни проигравших, ни победителей.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         А в завершение «школьной ночи» они от всей души поблагодарили своих дорогих учителей и директора Ларису Михайловну </a:t>
            </a:r>
            <a:r>
              <a:rPr lang="ru-RU" sz="1200" dirty="0" err="1" smtClean="0">
                <a:solidFill>
                  <a:schemeClr val="tx1"/>
                </a:solidFill>
              </a:rPr>
              <a:t>Шелковникову</a:t>
            </a:r>
            <a:r>
              <a:rPr lang="ru-RU" sz="1200" dirty="0" smtClean="0">
                <a:solidFill>
                  <a:schemeClr val="tx1"/>
                </a:solidFill>
              </a:rPr>
              <a:t> за интересный и очень душевный вечер, который помог объединить не только малышей-первоклассников, но и их родителей.   Такое не забывается! 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                                                                                                Дина Светлова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835696" y="1196752"/>
            <a:ext cx="3752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Первоклассники и «школьная ночь»</a:t>
            </a:r>
            <a:endParaRPr lang="ru-RU" dirty="0"/>
          </a:p>
        </p:txBody>
      </p:sp>
      <p:pic>
        <p:nvPicPr>
          <p:cNvPr id="25" name="Рисунок 24" descr="https://svecha-news.ru/picture/article/16868/14-IMG_710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5157192"/>
            <a:ext cx="2160240" cy="10801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62" name="Picture 14" descr="https://svecha-news.ru/picture/news/1503/1686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4539">
            <a:off x="4814192" y="383529"/>
            <a:ext cx="2088232" cy="10081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s://bumper-stickers.ru/34088-thickbox_default/semja-papa-mama-syn-do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5792"/>
            <a:ext cx="7992888" cy="79928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331640" y="548680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vpschool2.ru/media/k2/items/cache/0548677e6432786dd8df61eb3aaec139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908720"/>
            <a:ext cx="4680520" cy="4680520"/>
          </a:xfrm>
          <a:prstGeom prst="rect">
            <a:avLst/>
          </a:prstGeom>
          <a:noFill/>
        </p:spPr>
      </p:pic>
      <p:sp>
        <p:nvSpPr>
          <p:cNvPr id="20486" name="AutoShape 6" descr="http://xn-----clcobofakcfg0aeim6cpk4fn4eqf.xn--p1ai/wp-content/uploads/images/portfolio_uchashegosja_1_kla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://xn-----clcobofakcfg0aeim6cpk4fn4eqf.xn--p1ai/wp-content/uploads/images/portfolio_uchashegosja_1_kla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http://xn-----clcobofakcfg0aeim6cpk4fn4eqf.xn--p1ai/wp-content/uploads/images/portfolio_uchashegosja_1_kla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2" name="Picture 12" descr="http://referat.znate.ru/pars_docs/tw_refs/35/34986/34986_html_44d40f1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764704"/>
            <a:ext cx="4982614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3323844"/>
          <a:ext cx="6096000" cy="192786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899592" y="4734342"/>
            <a:ext cx="82444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+mj-lt"/>
                <a:ea typeface="Times New Roman"/>
                <a:cs typeface="Times New Roman"/>
              </a:rPr>
              <a:t>Актуальность  и новизна: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Концепция модернизации российского образования подчёркивает исключительную роль семьи в решении задач  воспитания. И это неслучайно, потому что проблема воспитания новых поколений россиян – самая острая проблема школы, семьи, государства.</a:t>
            </a:r>
            <a:r>
              <a:rPr lang="ru-RU" sz="2400" b="1" dirty="0" smtClean="0">
                <a:latin typeface="+mj-lt"/>
                <a:ea typeface="Times New Roman"/>
                <a:cs typeface="Times New Roman"/>
              </a:rPr>
              <a:t> </a:t>
            </a:r>
            <a:endParaRPr lang="ru-RU" sz="2400" dirty="0" smtClean="0">
              <a:latin typeface="+mj-lt"/>
              <a:ea typeface="Calibri"/>
              <a:cs typeface="Times New Roman"/>
            </a:endParaRPr>
          </a:p>
        </p:txBody>
      </p:sp>
      <p:pic>
        <p:nvPicPr>
          <p:cNvPr id="5122" name="Picture 2" descr="http://nastyarich.ru/wp-content/uploads/2016/11/Depositphotos_26262391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762000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051720" y="3717032"/>
            <a:ext cx="6192688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3717032"/>
            <a:ext cx="6192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«Взрослые и дети»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691680" y="332656"/>
            <a:ext cx="5544616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332656"/>
            <a:ext cx="4888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Ключевая идея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988840"/>
            <a:ext cx="7776864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Ведущей идеей создания игры является приобщение обучающихся и взрослых к совместной деятельности  для  достижения совместного результата, приобретения личного опыта созидательной жизнедеятельности, опыта общения</a:t>
            </a:r>
            <a:r>
              <a:rPr lang="ru-RU" sz="36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3600" dirty="0">
              <a:ea typeface="Calibri"/>
              <a:cs typeface="Times New Roman"/>
            </a:endParaRPr>
          </a:p>
        </p:txBody>
      </p:sp>
      <p:pic>
        <p:nvPicPr>
          <p:cNvPr id="23554" name="Picture 2" descr="http://maltzewa.ru/wp-content/uploads/2012/06/em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326637" cy="1615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19672" y="1268760"/>
          <a:ext cx="6096000" cy="192786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79512" y="116632"/>
            <a:ext cx="8712968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Каждый участник приобретает определенные возможности:</a:t>
            </a:r>
            <a:endParaRPr lang="ru-RU" sz="2800" dirty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3080" name="Picture 8" descr="https://img-fotki.yandex.ru/get/5634/39663434.8b4/0_ab47a_60fc524d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45241"/>
            <a:ext cx="8208912" cy="6112759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771800" y="3501008"/>
          <a:ext cx="4248472" cy="192786"/>
        </p:xfrm>
        <a:graphic>
          <a:graphicData uri="http://schemas.openxmlformats.org/drawingml/2006/table">
            <a:tbl>
              <a:tblPr/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547664" y="4149080"/>
            <a:ext cx="734481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 ощущение себя партнерами взрослых в очень важном деле;</a:t>
            </a:r>
            <a:endParaRPr lang="ru-RU" sz="2000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 возможность внести свой вклад в улучшение образа жизни своей семьи;</a:t>
            </a:r>
            <a:endParaRPr lang="ru-RU" sz="2000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 воспитание себя через воспитание родителей;</a:t>
            </a:r>
            <a:endParaRPr lang="ru-RU" sz="2000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 реализация потребности в творчестве;</a:t>
            </a:r>
            <a:endParaRPr lang="ru-RU" sz="2000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 умение ставить и воплощать позитивные цели.</a:t>
            </a:r>
            <a:endParaRPr lang="ru-RU" sz="2000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63688" y="548680"/>
          <a:ext cx="6096000" cy="192786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1510" name="Picture 6" descr="https://arhivurokov.ru/kopilka/uploads/user_file_57ede7cd64394/pierspiektivnoie_planirovaniie_raboty_s_roditieliami_na_starshii_doshkol_nyi_vozrast_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7560840" cy="307845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43608" y="260648"/>
            <a:ext cx="7632848" cy="3313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Font typeface="Arial" pitchFamily="34" charset="0"/>
              <a:buChar char="•"/>
            </a:pPr>
            <a:r>
              <a:rPr lang="ru-RU" sz="32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000" b="1" dirty="0" smtClean="0">
                <a:latin typeface="Times New Roman"/>
                <a:ea typeface="Times New Roman"/>
                <a:cs typeface="Times New Roman"/>
              </a:rPr>
              <a:t>участие в управлении школой, лучшее понимание задач, стоящих перед школой;</a:t>
            </a:r>
            <a:endParaRPr lang="ru-RU" sz="30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buFont typeface="Arial" pitchFamily="34" charset="0"/>
              <a:buChar char="•"/>
            </a:pPr>
            <a:r>
              <a:rPr lang="ru-RU" sz="3000" b="1" dirty="0" smtClean="0">
                <a:latin typeface="Times New Roman"/>
                <a:ea typeface="Times New Roman"/>
                <a:cs typeface="Times New Roman"/>
              </a:rPr>
              <a:t> расширение круга общения;</a:t>
            </a:r>
            <a:endParaRPr lang="ru-RU" sz="30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buFont typeface="Arial" pitchFamily="34" charset="0"/>
              <a:buChar char="•"/>
            </a:pPr>
            <a:r>
              <a:rPr lang="ru-RU" sz="3000" b="1" dirty="0" smtClean="0">
                <a:latin typeface="Times New Roman"/>
                <a:ea typeface="Times New Roman"/>
                <a:cs typeface="Times New Roman"/>
              </a:rPr>
              <a:t> возможность ближе узнать детей, лучше понимать их проблемы;</a:t>
            </a:r>
            <a:endParaRPr lang="ru-RU" sz="30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buFont typeface="Arial" pitchFamily="34" charset="0"/>
              <a:buChar char="•"/>
            </a:pPr>
            <a:r>
              <a:rPr lang="ru-RU" sz="3000" b="1" dirty="0" smtClean="0">
                <a:latin typeface="Times New Roman"/>
                <a:ea typeface="Times New Roman"/>
                <a:cs typeface="Times New Roman"/>
              </a:rPr>
              <a:t> укрепление семьи, традиций;</a:t>
            </a:r>
            <a:endParaRPr lang="ru-RU" sz="3000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fantik47.rusedu.net/gallery/3117/pora_v_shkol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8100392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51520" y="188640"/>
            <a:ext cx="8892480" cy="285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управление и корректировка семейного воспитания;</a:t>
            </a:r>
            <a:endParaRPr lang="ru-RU" sz="2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формирование имиджа;</a:t>
            </a:r>
            <a:endParaRPr lang="ru-RU" sz="2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ctr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организация оздоровительной работы;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активной родительской позиции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buFont typeface="Arial" pitchFamily="34" charset="0"/>
              <a:buChar char="•"/>
            </a:pPr>
            <a:endParaRPr lang="ru-RU" sz="2800" b="1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buFont typeface="Arial" pitchFamily="34" charset="0"/>
              <a:buChar char="•"/>
            </a:pPr>
            <a:endParaRPr lang="ru-RU" sz="1600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47664" y="332656"/>
            <a:ext cx="7272808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260648"/>
            <a:ext cx="517160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Методологические основы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построения игры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556792"/>
            <a:ext cx="77484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Современные идеи воспитания: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2348880"/>
            <a:ext cx="7992888" cy="42484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Идея «Социализации»                                                        М.И. Рожкова,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И.Фришмана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- социализация  как процесс приобретения опыта социальных отношений и освоения новых социальных ролей, происходящий в сферах деятельности, общения и самопознания путем узнавания, освоения, присвоения, обогащения и передачи ребенком опыта социального взаимодействия детей и взрослых.</a:t>
            </a:r>
            <a:endParaRPr lang="ru-RU" sz="2800" dirty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2348880"/>
            <a:ext cx="7992888" cy="42484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Идея «Педагогическая поддержка ребенка и процесса его развития» (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О.С.Газман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Заключается в оперативной помощи детям в решении их индивидуальных проблем, связанных с физическим и психическим здоровьем, социальным и экономическим положением, успешным продвижением в обучении. Совместное с ребенком обсуждение успехов и неудач, осмысление ребенком и педагогом нового жизненного опыта.</a:t>
            </a:r>
            <a:endParaRPr lang="ru-RU" sz="2400" dirty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339752" y="2852936"/>
          <a:ext cx="6096000" cy="192786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827584" y="2348880"/>
            <a:ext cx="7992888" cy="42484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Идея «Самовоспитание школьников»  (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Г.К.Селевко</a:t>
            </a: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)                            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состоит в воздействии на школьника для того, чтобы вывести его личность в режим саморазвития:  активность, инициативность, самостоятельность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>
              <a:ea typeface="Calibri"/>
              <a:cs typeface="Times New Roman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524000" y="3113532"/>
          <a:ext cx="6096000" cy="192786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Другая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558</Words>
  <Application>Microsoft Office PowerPoint</Application>
  <PresentationFormat>Экран (4:3)</PresentationFormat>
  <Paragraphs>101</Paragraphs>
  <Slides>27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Constantia</vt:lpstr>
      <vt:lpstr>Monotype Corsiva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Оксана</cp:lastModifiedBy>
  <cp:revision>68</cp:revision>
  <dcterms:created xsi:type="dcterms:W3CDTF">2014-07-06T18:18:01Z</dcterms:created>
  <dcterms:modified xsi:type="dcterms:W3CDTF">2018-03-30T03:55:23Z</dcterms:modified>
</cp:coreProperties>
</file>