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3" r:id="rId2"/>
    <p:sldId id="285" r:id="rId3"/>
    <p:sldId id="256" r:id="rId4"/>
    <p:sldId id="257" r:id="rId5"/>
    <p:sldId id="259" r:id="rId6"/>
    <p:sldId id="260" r:id="rId7"/>
    <p:sldId id="265" r:id="rId8"/>
    <p:sldId id="267" r:id="rId9"/>
    <p:sldId id="268" r:id="rId10"/>
    <p:sldId id="269" r:id="rId11"/>
    <p:sldId id="270" r:id="rId12"/>
    <p:sldId id="271" r:id="rId13"/>
    <p:sldId id="28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78A5E-9DB4-4D5A-8613-3C63DD522ECE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448E8-0AA2-460E-A3D2-FB03E668B9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795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Анаграммы - </a:t>
            </a:r>
            <a:r>
              <a:rPr lang="en-US" dirty="0" smtClean="0"/>
              <a:t>http://www.xworder.com/ru/FullAnagrams.aspx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448E8-0AA2-460E-A3D2-FB03E668B9A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93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Анаграммы - </a:t>
            </a:r>
            <a:r>
              <a:rPr lang="en-US" dirty="0" smtClean="0"/>
              <a:t>http://www.xworder.com/ru/FullAnagrams.aspx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448E8-0AA2-460E-A3D2-FB03E668B9A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68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Дежурство, педсовет, семинар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448E8-0AA2-460E-A3D2-FB03E668B9A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794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один из инструментов художника-графика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448E8-0AA2-460E-A3D2-FB03E668B9A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99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Люди этой профессии обладают «лучшими качествами няньки, дрессировщика и клоуна»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448E8-0AA2-460E-A3D2-FB03E668B9A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624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Люди этой профессии обладают «лучшими качествами няньки, дрессировщика и клоуна»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448E8-0AA2-460E-A3D2-FB03E668B9A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180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http://marinakurvits.com/kahoot/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448E8-0AA2-460E-A3D2-FB03E668B9A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448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http://marinakurvits.com/kahoot/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448E8-0AA2-460E-A3D2-FB03E668B9A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444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F710-F63A-4642-9C8D-9742D23AA4C2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95EEC-46A3-4BE7-BCC7-5D4B426916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F710-F63A-4642-9C8D-9742D23AA4C2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95EEC-46A3-4BE7-BCC7-5D4B426916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F710-F63A-4642-9C8D-9742D23AA4C2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95EEC-46A3-4BE7-BCC7-5D4B426916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F710-F63A-4642-9C8D-9742D23AA4C2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95EEC-46A3-4BE7-BCC7-5D4B426916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F710-F63A-4642-9C8D-9742D23AA4C2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95EEC-46A3-4BE7-BCC7-5D4B426916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F710-F63A-4642-9C8D-9742D23AA4C2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95EEC-46A3-4BE7-BCC7-5D4B426916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F710-F63A-4642-9C8D-9742D23AA4C2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95EEC-46A3-4BE7-BCC7-5D4B426916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F710-F63A-4642-9C8D-9742D23AA4C2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95EEC-46A3-4BE7-BCC7-5D4B426916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F710-F63A-4642-9C8D-9742D23AA4C2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95EEC-46A3-4BE7-BCC7-5D4B426916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F710-F63A-4642-9C8D-9742D23AA4C2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95EEC-46A3-4BE7-BCC7-5D4B426916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F710-F63A-4642-9C8D-9742D23AA4C2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95EEC-46A3-4BE7-BCC7-5D4B426916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4F710-F63A-4642-9C8D-9742D23AA4C2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95EEC-46A3-4BE7-BCC7-5D4B426916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kahoot.it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etkahoot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4422" y="4869160"/>
            <a:ext cx="88914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Сервис </a:t>
            </a:r>
            <a:r>
              <a:rPr lang="en-US" sz="5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Kahoot </a:t>
            </a:r>
            <a:endParaRPr lang="ru-RU" sz="5400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- </a:t>
            </a:r>
            <a:r>
              <a:rPr lang="en-US" sz="5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"</a:t>
            </a:r>
            <a:r>
              <a:rPr lang="ru-RU" sz="5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мобильный" опрос</a:t>
            </a:r>
            <a:endParaRPr lang="ru-RU" sz="5400" b="1" i="0" u="none" strike="noStrike" dirty="0">
              <a:solidFill>
                <a:srgbClr val="002060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-27384"/>
            <a:ext cx="9144000" cy="646331"/>
          </a:xfrm>
          <a:prstGeom prst="rect">
            <a:avLst/>
          </a:prstGeom>
          <a:solidFill>
            <a:srgbClr val="FFFF00">
              <a:alpha val="81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000000"/>
                </a:solidFill>
                <a:latin typeface="Playfair Display"/>
              </a:rPr>
              <a:t>Пошаговая </a:t>
            </a:r>
            <a:r>
              <a:rPr lang="ru-RU" sz="3600" b="1" dirty="0" smtClean="0">
                <a:solidFill>
                  <a:srgbClr val="000000"/>
                </a:solidFill>
                <a:latin typeface="Playfair Display"/>
              </a:rPr>
              <a:t>инструкция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4105" y="908720"/>
            <a:ext cx="6235789" cy="379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59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-1041" y="0"/>
            <a:ext cx="9133853" cy="830997"/>
          </a:xfrm>
          <a:prstGeom prst="rect">
            <a:avLst/>
          </a:prstGeom>
          <a:solidFill>
            <a:srgbClr val="FFFF00">
              <a:alpha val="81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Шаг 8</a:t>
            </a:r>
            <a:r>
              <a:rPr lang="ru-RU" sz="2400" dirty="0" smtClean="0">
                <a:latin typeface="Arial" pitchFamily="34" charset="0"/>
                <a:ea typeface="Times New Roman" pitchFamily="18" charset="0"/>
                <a:cs typeface="Calibri" pitchFamily="34" charset="0"/>
              </a:rPr>
              <a:t>. Нажимаем </a:t>
            </a:r>
            <a:r>
              <a:rPr lang="ru-RU" sz="2400" dirty="0">
                <a:latin typeface="Arial" pitchFamily="34" charset="0"/>
                <a:ea typeface="Times New Roman" pitchFamily="18" charset="0"/>
                <a:cs typeface="Calibri" pitchFamily="34" charset="0"/>
              </a:rPr>
              <a:t>«Add </a:t>
            </a:r>
            <a:r>
              <a:rPr lang="ru-RU" sz="2400" dirty="0" err="1">
                <a:latin typeface="Arial" pitchFamily="34" charset="0"/>
                <a:ea typeface="Times New Roman" pitchFamily="18" charset="0"/>
                <a:cs typeface="Calibri" pitchFamily="34" charset="0"/>
              </a:rPr>
              <a:t>question</a:t>
            </a:r>
            <a:r>
              <a:rPr lang="ru-RU" sz="2400" dirty="0">
                <a:latin typeface="Arial" pitchFamily="34" charset="0"/>
                <a:ea typeface="Times New Roman" pitchFamily="18" charset="0"/>
                <a:cs typeface="Calibri" pitchFamily="34" charset="0"/>
              </a:rPr>
              <a:t>», </a:t>
            </a:r>
            <a:r>
              <a:rPr lang="ru-RU" sz="2400" dirty="0" smtClean="0">
                <a:latin typeface="Arial" pitchFamily="34" charset="0"/>
                <a:ea typeface="Times New Roman" pitchFamily="18" charset="0"/>
                <a:cs typeface="Calibri" pitchFamily="34" charset="0"/>
              </a:rPr>
              <a:t>приступаем </a:t>
            </a:r>
            <a:r>
              <a:rPr lang="ru-RU" sz="2400" dirty="0">
                <a:latin typeface="Arial" pitchFamily="34" charset="0"/>
                <a:ea typeface="Times New Roman" pitchFamily="18" charset="0"/>
                <a:cs typeface="Calibri" pitchFamily="34" charset="0"/>
              </a:rPr>
              <a:t>к </a:t>
            </a:r>
            <a:r>
              <a:rPr lang="ru-RU" sz="2400" dirty="0" smtClean="0">
                <a:latin typeface="Arial" pitchFamily="34" charset="0"/>
                <a:ea typeface="Times New Roman" pitchFamily="18" charset="0"/>
                <a:cs typeface="Calibri" pitchFamily="34" charset="0"/>
              </a:rPr>
              <a:t>добавлению </a:t>
            </a:r>
            <a:r>
              <a:rPr lang="ru-RU" sz="2400" dirty="0">
                <a:latin typeface="Arial" pitchFamily="34" charset="0"/>
                <a:ea typeface="Times New Roman" pitchFamily="18" charset="0"/>
                <a:cs typeface="Calibri" pitchFamily="34" charset="0"/>
              </a:rPr>
              <a:t>вопросов.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96" y="764704"/>
            <a:ext cx="9108504" cy="3138736"/>
          </a:xfrm>
          <a:prstGeom prst="rect">
            <a:avLst/>
          </a:prstGeom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1331640" y="4607254"/>
            <a:ext cx="3168352" cy="693954"/>
          </a:xfrm>
          <a:prstGeom prst="wedgeRoundRectCallout">
            <a:avLst>
              <a:gd name="adj1" fmla="val 21843"/>
              <a:gd name="adj2" fmla="val -172232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Add question</a:t>
            </a:r>
            <a:endParaRPr lang="ru-RU" sz="2000" b="1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5292080" y="2204864"/>
            <a:ext cx="3600400" cy="1179537"/>
          </a:xfrm>
          <a:prstGeom prst="wedgeRoundRectCallout">
            <a:avLst>
              <a:gd name="adj1" fmla="val 2741"/>
              <a:gd name="adj2" fmla="val -70554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Эта кнопка позволяет редактировать описание викторины</a:t>
            </a:r>
            <a:endParaRPr lang="ru-RU" sz="2000" b="1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70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147" y="5715"/>
            <a:ext cx="9133853" cy="830997"/>
          </a:xfrm>
          <a:prstGeom prst="rect">
            <a:avLst/>
          </a:prstGeom>
          <a:solidFill>
            <a:srgbClr val="FFFF00">
              <a:alpha val="81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Шаг 9</a:t>
            </a:r>
            <a:r>
              <a:rPr lang="ru-RU" sz="2400" dirty="0" smtClean="0">
                <a:latin typeface="Arial" pitchFamily="34" charset="0"/>
                <a:ea typeface="Times New Roman" pitchFamily="18" charset="0"/>
                <a:cs typeface="Calibri" pitchFamily="34" charset="0"/>
              </a:rPr>
              <a:t>. Заполняем поля вопроса и вариантов ответа, указываем галочкой верный ответ: </a:t>
            </a:r>
            <a:endParaRPr lang="ru-RU" sz="2400" dirty="0">
              <a:latin typeface="Arial" pitchFamily="34" charset="0"/>
              <a:ea typeface="Times New Roman" pitchFamily="18" charset="0"/>
              <a:cs typeface="Calibri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3953" y="879752"/>
            <a:ext cx="9125150" cy="5069528"/>
            <a:chOff x="43953" y="879752"/>
            <a:chExt cx="9125150" cy="5069528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192"/>
            <a:stretch/>
          </p:blipFill>
          <p:spPr>
            <a:xfrm>
              <a:off x="43953" y="879752"/>
              <a:ext cx="9125150" cy="5069528"/>
            </a:xfrm>
            <a:prstGeom prst="rect">
              <a:avLst/>
            </a:prstGeom>
          </p:spPr>
        </p:pic>
        <p:sp>
          <p:nvSpPr>
            <p:cNvPr id="7" name="Прямоугольная выноска 6"/>
            <p:cNvSpPr/>
            <p:nvPr/>
          </p:nvSpPr>
          <p:spPr>
            <a:xfrm>
              <a:off x="3203848" y="4221089"/>
              <a:ext cx="360040" cy="360040"/>
            </a:xfrm>
            <a:prstGeom prst="wedgeRectCallout">
              <a:avLst>
                <a:gd name="adj1" fmla="val -255154"/>
                <a:gd name="adj2" fmla="val -9041"/>
              </a:avLst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" name="Прямоугольная выноска 7"/>
            <p:cNvSpPr/>
            <p:nvPr/>
          </p:nvSpPr>
          <p:spPr>
            <a:xfrm>
              <a:off x="179512" y="2996952"/>
              <a:ext cx="3096344" cy="936104"/>
            </a:xfrm>
            <a:prstGeom prst="wedgeRectCallout">
              <a:avLst>
                <a:gd name="adj1" fmla="val -3526"/>
                <a:gd name="adj2" fmla="val -84819"/>
              </a:avLst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2060"/>
                  </a:solidFill>
                  <a:latin typeface="Georgia" panose="02040502050405020303" pitchFamily="18" charset="0"/>
                </a:rPr>
                <a:t>Возможность ограничивать время выбора ответа</a:t>
              </a:r>
              <a:endParaRPr lang="en-US" b="1" dirty="0">
                <a:solidFill>
                  <a:srgbClr val="002060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9" name="Прямоугольная выноска 8"/>
            <p:cNvSpPr/>
            <p:nvPr/>
          </p:nvSpPr>
          <p:spPr>
            <a:xfrm>
              <a:off x="7020272" y="1772816"/>
              <a:ext cx="2123728" cy="1768196"/>
            </a:xfrm>
            <a:prstGeom prst="wedgeRectCallout">
              <a:avLst>
                <a:gd name="adj1" fmla="val -83600"/>
                <a:gd name="adj2" fmla="val 39345"/>
              </a:avLst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2060"/>
                  </a:solidFill>
                  <a:latin typeface="Georgia" panose="02040502050405020303" pitchFamily="18" charset="0"/>
                </a:rPr>
                <a:t>Возможность демонстрации изображения и </a:t>
              </a:r>
              <a:r>
                <a:rPr lang="ru-RU" b="1" dirty="0" err="1" smtClean="0">
                  <a:solidFill>
                    <a:srgbClr val="002060"/>
                  </a:solidFill>
                  <a:latin typeface="Georgia" panose="02040502050405020303" pitchFamily="18" charset="0"/>
                </a:rPr>
                <a:t>видеоресурса</a:t>
              </a:r>
              <a:endParaRPr lang="en-US" b="1" dirty="0">
                <a:solidFill>
                  <a:srgbClr val="002060"/>
                </a:solidFill>
                <a:latin typeface="Georgia" panose="020405020504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459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147" y="-169659"/>
            <a:ext cx="9133853" cy="830997"/>
          </a:xfrm>
          <a:prstGeom prst="rect">
            <a:avLst/>
          </a:prstGeom>
          <a:solidFill>
            <a:srgbClr val="FFFF00">
              <a:alpha val="81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Шаг 10</a:t>
            </a:r>
            <a:r>
              <a:rPr lang="ru-RU" sz="2400" dirty="0" smtClean="0">
                <a:latin typeface="Arial" pitchFamily="34" charset="0"/>
                <a:ea typeface="Times New Roman" pitchFamily="18" charset="0"/>
                <a:cs typeface="Calibri" pitchFamily="34" charset="0"/>
              </a:rPr>
              <a:t>. Викторина создана, при необходимости можно редактировать, повторять и удалять вопросы. </a:t>
            </a:r>
            <a:endParaRPr lang="ru-RU" sz="2400" b="1" dirty="0">
              <a:latin typeface="Arial" pitchFamily="34" charset="0"/>
              <a:ea typeface="Times New Roman" pitchFamily="18" charset="0"/>
              <a:cs typeface="Calibri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36712"/>
            <a:ext cx="9084152" cy="5544616"/>
          </a:xfrm>
          <a:prstGeom prst="rect">
            <a:avLst/>
          </a:prstGeom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7020272" y="1844824"/>
            <a:ext cx="1872208" cy="720080"/>
          </a:xfrm>
          <a:prstGeom prst="wedgeRoundRectCallout">
            <a:avLst>
              <a:gd name="adj1" fmla="val 35982"/>
              <a:gd name="adj2" fmla="val -170329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Сохраняем изменения</a:t>
            </a:r>
            <a:endParaRPr lang="ru-RU" sz="2000" b="1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06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147" y="-292769"/>
            <a:ext cx="9133853" cy="1077218"/>
          </a:xfrm>
          <a:prstGeom prst="rect">
            <a:avLst/>
          </a:prstGeom>
          <a:solidFill>
            <a:srgbClr val="FFFF00">
              <a:alpha val="81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0000"/>
                </a:solidFill>
                <a:latin typeface="Playfair Display"/>
              </a:rPr>
              <a:t>Игра создана!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Playfair Display"/>
              </a:rPr>
              <a:t>Приглашаем учеников в виртуальный класс.</a:t>
            </a:r>
            <a:endParaRPr lang="ru-RU" sz="3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9129" y="829145"/>
            <a:ext cx="8635887" cy="41840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Учитель через проектор выводит </a:t>
            </a: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изображение виртуальной комнаты 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на </a:t>
            </a: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большой 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экран.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Участники </a:t>
            </a: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игры должны зайти на сайт викторины со своих мобильных устройств по адресу: </a:t>
            </a: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  <a:hlinkClick r:id="rId3"/>
              </a:rPr>
              <a:t>https://kahoot.it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  <a:hlinkClick r:id="rId3"/>
              </a:rPr>
              <a:t>/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В </a:t>
            </a: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открывшееся окошко они вводят номер виртуальной комнаты, которую сообщит учитель (</a:t>
            </a:r>
            <a:r>
              <a:rPr lang="ru-RU" sz="2400" b="1" dirty="0" err="1">
                <a:solidFill>
                  <a:srgbClr val="C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Game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pin</a:t>
            </a: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) и нажимают «</a:t>
            </a:r>
            <a:r>
              <a:rPr lang="ru-RU" sz="2400" b="1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Enter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».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Каждый </a:t>
            </a: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участник представляется - заполняет окошко «</a:t>
            </a:r>
            <a:r>
              <a:rPr lang="ru-RU" sz="2400" b="1" dirty="0" err="1">
                <a:solidFill>
                  <a:srgbClr val="C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Nickname</a:t>
            </a: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» и нажимает «</a:t>
            </a:r>
            <a:r>
              <a:rPr lang="ru-RU" sz="2400" b="1" dirty="0" err="1">
                <a:solidFill>
                  <a:srgbClr val="C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Join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game</a:t>
            </a: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» 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(</a:t>
            </a: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Присоединиться к игре).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47443" y="5089430"/>
            <a:ext cx="86382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Внимание!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Учитель не может начать игру, пока в виртуальной комнате не появится хотя бы один участник (количество собравшихся и их имена отображаются в виртуальной комнате на большом экране). Как только все участники игры в сборе, учитель нажимает «</a:t>
            </a:r>
            <a:r>
              <a:rPr lang="ru-RU" b="1" dirty="0" err="1">
                <a:solidFill>
                  <a:srgbClr val="002060"/>
                </a:solidFill>
                <a:latin typeface="georgia" panose="02040502050405020303" pitchFamily="18" charset="0"/>
              </a:rPr>
              <a:t>Start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georgia" panose="02040502050405020303" pitchFamily="18" charset="0"/>
              </a:rPr>
              <a:t>now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» - и викторина начинается.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85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-27384"/>
            <a:ext cx="9144000" cy="646331"/>
          </a:xfrm>
          <a:prstGeom prst="rect">
            <a:avLst/>
          </a:prstGeom>
          <a:solidFill>
            <a:srgbClr val="FFFF00">
              <a:alpha val="81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0000"/>
                </a:solidFill>
                <a:latin typeface="Playfair Display"/>
              </a:rPr>
              <a:t>Достоинства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3235" y="1268760"/>
            <a:ext cx="89644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сервис позволяет использовать мобильные устройства </a:t>
            </a: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для обучения в игровой 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форме;</a:t>
            </a:r>
            <a:endParaRPr lang="ru-RU" sz="24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бесплатная платформа, дружелюбный интерфейс;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подходит </a:t>
            </a: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для любого учебного предмета и любого 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возраста;</a:t>
            </a:r>
            <a:endParaRPr lang="ru-RU" sz="24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игры рассчитаны </a:t>
            </a: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на участие в 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них </a:t>
            </a: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до 30 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человек;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все </a:t>
            </a: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викторины доступны для проведения в двух вариантах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: классическое 1:1, и командное;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созданными играми </a:t>
            </a: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можно поделиться в социальных сетях (</a:t>
            </a:r>
            <a:r>
              <a:rPr lang="ru-RU" sz="24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Twitter</a:t>
            </a: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Facebook</a:t>
            </a: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Google</a:t>
            </a: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+) или отправить ссылку на тест по электронной почте.</a:t>
            </a:r>
          </a:p>
        </p:txBody>
      </p:sp>
    </p:spTree>
    <p:extLst>
      <p:ext uri="{BB962C8B-B14F-4D97-AF65-F5344CB8AC3E}">
        <p14:creationId xmlns:p14="http://schemas.microsoft.com/office/powerpoint/2010/main" val="27268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solidFill>
            <a:srgbClr val="FFFF00">
              <a:alpha val="81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Шаг 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. </a:t>
            </a:r>
            <a:r>
              <a:rPr lang="ru-RU" sz="2400" dirty="0" smtClean="0">
                <a:latin typeface="Arial" pitchFamily="34" charset="0"/>
                <a:ea typeface="Times New Roman" pitchFamily="18" charset="0"/>
                <a:cs typeface="Calibri" pitchFamily="34" charset="0"/>
              </a:rPr>
              <a:t>Используйте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поисковик </a:t>
            </a:r>
            <a:r>
              <a:rPr lang="en-US" sz="2400" dirty="0" smtClean="0">
                <a:latin typeface="Arial" pitchFamily="34" charset="0"/>
                <a:ea typeface="Times New Roman" pitchFamily="18" charset="0"/>
                <a:cs typeface="Calibri" pitchFamily="34" charset="0"/>
              </a:rPr>
              <a:t>Chrome</a:t>
            </a:r>
            <a:r>
              <a:rPr lang="ru-RU" sz="2400" dirty="0" smtClean="0">
                <a:latin typeface="Arial" pitchFamily="34" charset="0"/>
                <a:ea typeface="Times New Roman" pitchFamily="18" charset="0"/>
                <a:cs typeface="Calibri" pitchFamily="34" charset="0"/>
              </a:rPr>
              <a:t>,заходим на </a:t>
            </a:r>
            <a:r>
              <a:rPr lang="ru-RU" sz="2400" dirty="0">
                <a:latin typeface="Arial" pitchFamily="34" charset="0"/>
                <a:ea typeface="Times New Roman" pitchFamily="18" charset="0"/>
                <a:cs typeface="Calibri" pitchFamily="34" charset="0"/>
              </a:rPr>
              <a:t>стартовую страницу сервиса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указываем адрес - 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Calibri" pitchFamily="34" charset="0"/>
                <a:hlinkClick r:id="rId3"/>
              </a:rPr>
              <a:t>https://getkahoot.com/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56992"/>
            <a:ext cx="9144000" cy="30300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9847" y="889394"/>
            <a:ext cx="3599968" cy="15121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504" y="912704"/>
            <a:ext cx="52565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Запустите Chrome на компьютере.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Откройте страницу на иностранном языке.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В верхней части страницы нажмите 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Перевести эту страницу.</a:t>
            </a: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467544" y="1897506"/>
            <a:ext cx="4896544" cy="646414"/>
          </a:xfrm>
          <a:prstGeom prst="wedgeRectCallout">
            <a:avLst>
              <a:gd name="adj1" fmla="val 91386"/>
              <a:gd name="adj2" fmla="val -12393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2574698"/>
            <a:ext cx="6732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«Get My Free Account»</a:t>
            </a:r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 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- регистрация</a:t>
            </a:r>
          </a:p>
          <a:p>
            <a:pPr algn="r"/>
            <a:r>
              <a:rPr lang="en-US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«</a:t>
            </a:r>
            <a:r>
              <a:rPr lang="en-US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Sign In</a:t>
            </a:r>
            <a:r>
              <a:rPr lang="en-US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»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-</a:t>
            </a:r>
            <a:r>
              <a:rPr lang="en-US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вход, если </a:t>
            </a:r>
            <a:r>
              <a:rPr lang="en-US" sz="24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аккаунт</a:t>
            </a:r>
            <a:r>
              <a:rPr lang="en-US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создан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582359"/>
            <a:ext cx="9009220" cy="5651724"/>
            <a:chOff x="-24562" y="880214"/>
            <a:chExt cx="9009220" cy="5651724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4562" y="880214"/>
              <a:ext cx="2808312" cy="5651724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94436" y="880214"/>
              <a:ext cx="3947983" cy="5651724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84168" y="880214"/>
              <a:ext cx="2900490" cy="1324650"/>
            </a:xfrm>
            <a:prstGeom prst="rect">
              <a:avLst/>
            </a:prstGeom>
          </p:spPr>
        </p:pic>
      </p:grp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453" y="0"/>
            <a:ext cx="9144000" cy="523220"/>
          </a:xfrm>
          <a:prstGeom prst="rect">
            <a:avLst/>
          </a:prstGeom>
          <a:solidFill>
            <a:srgbClr val="FFFF00">
              <a:alpha val="81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b="1" dirty="0"/>
              <a:t>Шаг 2</a:t>
            </a:r>
            <a:r>
              <a:rPr lang="ru-RU" sz="2800" dirty="0"/>
              <a:t>. </a:t>
            </a:r>
            <a:r>
              <a:rPr lang="ru-RU" sz="2800" dirty="0" smtClean="0"/>
              <a:t>Выбираем статус пользователя - учитель. </a:t>
            </a:r>
            <a:endParaRPr lang="ru-RU" sz="28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23398" y="2420888"/>
            <a:ext cx="1804586" cy="12241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137299" y="5157192"/>
            <a:ext cx="8871921" cy="1030064"/>
          </a:xfrm>
          <a:prstGeom prst="wedgeRectCallout">
            <a:avLst>
              <a:gd name="adj1" fmla="val 22257"/>
              <a:gd name="adj2" fmla="val -3602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37299" y="5164505"/>
            <a:ext cx="91352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Chrome не сохраняет переведенные страницы, </a:t>
            </a:r>
            <a:endParaRPr lang="ru-RU" sz="2400" b="1" dirty="0" smtClean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поэтому </a:t>
            </a: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это действие нужно повторять каждый раз.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8144" y="1268760"/>
            <a:ext cx="2887263" cy="54706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" y="1323586"/>
            <a:ext cx="4254688" cy="3545574"/>
          </a:xfrm>
          <a:prstGeom prst="rect">
            <a:avLst/>
          </a:prstGeom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-31314" y="-27384"/>
            <a:ext cx="9175314" cy="1384995"/>
          </a:xfrm>
          <a:prstGeom prst="rect">
            <a:avLst/>
          </a:prstGeom>
          <a:solidFill>
            <a:srgbClr val="FFFF00">
              <a:alpha val="81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Шаг 3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. </a:t>
            </a:r>
            <a:r>
              <a:rPr lang="ru-RU" sz="2800" dirty="0" smtClean="0">
                <a:latin typeface="+mj-lt"/>
              </a:rPr>
              <a:t>Выбираем способ регистрации, например, регистрация по электронной почте. </a:t>
            </a:r>
            <a:r>
              <a:rPr lang="ru-RU" sz="2800" dirty="0">
                <a:latin typeface="+mj-lt"/>
              </a:rPr>
              <a:t>В соответствующие графы вносим сведения о </a:t>
            </a:r>
            <a:r>
              <a:rPr lang="ru-RU" sz="2800" dirty="0" smtClean="0">
                <a:latin typeface="+mj-lt"/>
              </a:rPr>
              <a:t>себе- создаём </a:t>
            </a:r>
            <a:r>
              <a:rPr lang="ru-RU" sz="2800" dirty="0">
                <a:latin typeface="+mj-lt"/>
              </a:rPr>
              <a:t>аккаунт.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1409" y="3501008"/>
            <a:ext cx="3672408" cy="64807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6084167" y="1342772"/>
            <a:ext cx="3013277" cy="5470604"/>
          </a:xfrm>
          <a:prstGeom prst="wedgeRectCallout">
            <a:avLst>
              <a:gd name="adj1" fmla="val -74877"/>
              <a:gd name="adj2" fmla="val -5104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-56865" y="4162486"/>
            <a:ext cx="57971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Придумываем </a:t>
            </a:r>
            <a:r>
              <a:rPr lang="ru-RU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«</a:t>
            </a:r>
            <a:r>
              <a:rPr lang="ru-RU" sz="20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Username</a:t>
            </a:r>
            <a:r>
              <a:rPr lang="ru-RU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» </a:t>
            </a:r>
            <a:endParaRPr lang="ru-RU" sz="2000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marL="342900" indent="-342900" algn="ctr"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имя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или ник, под 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которым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Вы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работе работать в 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сервисе.</a:t>
            </a:r>
            <a:endParaRPr lang="ru-RU" sz="20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31314" y="5108148"/>
            <a:ext cx="605155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Заполняем графу </a:t>
            </a:r>
            <a:r>
              <a:rPr lang="ru-RU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«</a:t>
            </a:r>
            <a:r>
              <a:rPr lang="ru-RU" sz="20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Email</a:t>
            </a:r>
            <a:r>
              <a:rPr lang="ru-RU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»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(адрес электронной почты)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Придумываем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пароль </a:t>
            </a:r>
            <a:r>
              <a:rPr lang="ru-RU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(</a:t>
            </a:r>
            <a:r>
              <a:rPr lang="ru-RU" sz="20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Password</a:t>
            </a:r>
            <a:r>
              <a:rPr lang="ru-RU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)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Далее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нажимаем клавишу </a:t>
            </a:r>
            <a:endParaRPr lang="ru-RU" sz="20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«</a:t>
            </a:r>
            <a:r>
              <a:rPr lang="ru-RU" sz="20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Create</a:t>
            </a:r>
            <a:r>
              <a:rPr lang="ru-RU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Account</a:t>
            </a:r>
            <a:r>
              <a:rPr lang="ru-RU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»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147" y="0"/>
            <a:ext cx="9133853" cy="1200329"/>
          </a:xfrm>
          <a:prstGeom prst="rect">
            <a:avLst/>
          </a:prstGeom>
          <a:solidFill>
            <a:srgbClr val="FFFF00">
              <a:alpha val="81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Шаг 4</a:t>
            </a:r>
            <a:r>
              <a:rPr lang="ru-RU" sz="2400" dirty="0">
                <a:latin typeface="Arial" pitchFamily="34" charset="0"/>
                <a:ea typeface="Times New Roman" pitchFamily="18" charset="0"/>
                <a:cs typeface="Calibri" pitchFamily="34" charset="0"/>
              </a:rPr>
              <a:t>. </a:t>
            </a:r>
            <a:r>
              <a:rPr lang="ru-RU" sz="2400" dirty="0" smtClean="0">
                <a:latin typeface="Arial" pitchFamily="34" charset="0"/>
                <a:ea typeface="Times New Roman" pitchFamily="18" charset="0"/>
                <a:cs typeface="Calibri" pitchFamily="34" charset="0"/>
              </a:rPr>
              <a:t>При необходимости сохраните пароль для входа на этот сайт</a:t>
            </a:r>
            <a:r>
              <a:rPr lang="ru-RU" sz="2400" dirty="0">
                <a:latin typeface="Arial" pitchFamily="34" charset="0"/>
                <a:ea typeface="Times New Roman" pitchFamily="18" charset="0"/>
                <a:cs typeface="Calibri" pitchFamily="34" charset="0"/>
              </a:rPr>
              <a:t>. </a:t>
            </a:r>
            <a:r>
              <a:rPr lang="ru-RU" sz="2400" dirty="0" smtClean="0">
                <a:latin typeface="Arial" pitchFamily="34" charset="0"/>
                <a:ea typeface="Times New Roman" pitchFamily="18" charset="0"/>
                <a:cs typeface="Calibri" pitchFamily="34" charset="0"/>
              </a:rPr>
              <a:t>Будьте внимательны! Для </a:t>
            </a:r>
            <a:r>
              <a:rPr lang="ru-RU" sz="2400" dirty="0">
                <a:latin typeface="Arial" pitchFamily="34" charset="0"/>
                <a:ea typeface="Times New Roman" pitchFamily="18" charset="0"/>
                <a:cs typeface="Calibri" pitchFamily="34" charset="0"/>
              </a:rPr>
              <a:t>создания нового учебного материала нажмите </a:t>
            </a: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Calibri" pitchFamily="34" charset="0"/>
              </a:rPr>
              <a:t>«</a:t>
            </a:r>
            <a:r>
              <a:rPr lang="ru-RU" sz="2400" b="1" dirty="0">
                <a:latin typeface="Arial" pitchFamily="34" charset="0"/>
                <a:ea typeface="Times New Roman" pitchFamily="18" charset="0"/>
                <a:cs typeface="Calibri" pitchFamily="34" charset="0"/>
              </a:rPr>
              <a:t>новый К»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0" y="773821"/>
            <a:ext cx="9144000" cy="5560483"/>
            <a:chOff x="0" y="1060677"/>
            <a:chExt cx="9144000" cy="5560483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484784"/>
              <a:ext cx="9144000" cy="5136376"/>
            </a:xfrm>
            <a:prstGeom prst="rect">
              <a:avLst/>
            </a:prstGeom>
          </p:spPr>
        </p:pic>
        <p:sp>
          <p:nvSpPr>
            <p:cNvPr id="6" name="Прямоугольная выноска 5"/>
            <p:cNvSpPr/>
            <p:nvPr/>
          </p:nvSpPr>
          <p:spPr>
            <a:xfrm>
              <a:off x="6516216" y="1772816"/>
              <a:ext cx="2304256" cy="1036411"/>
            </a:xfrm>
            <a:prstGeom prst="wedgeRectCallout">
              <a:avLst>
                <a:gd name="adj1" fmla="val -21510"/>
                <a:gd name="adj2" fmla="val -41985"/>
              </a:avLst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ая выноска 7"/>
            <p:cNvSpPr/>
            <p:nvPr/>
          </p:nvSpPr>
          <p:spPr>
            <a:xfrm>
              <a:off x="3041753" y="1060677"/>
              <a:ext cx="1674263" cy="422931"/>
            </a:xfrm>
            <a:prstGeom prst="wedgeRectCallout">
              <a:avLst>
                <a:gd name="adj1" fmla="val 120752"/>
                <a:gd name="adj2" fmla="val 130979"/>
              </a:avLst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6660232" y="2522371"/>
            <a:ext cx="23397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Мы попадаем в личный кабинет.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5696" y="1200329"/>
            <a:ext cx="5000667" cy="4583945"/>
          </a:xfrm>
          <a:prstGeom prst="rect">
            <a:avLst/>
          </a:prstGeom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147" y="-10298"/>
            <a:ext cx="9133853" cy="830997"/>
          </a:xfrm>
          <a:prstGeom prst="rect">
            <a:avLst/>
          </a:prstGeom>
          <a:solidFill>
            <a:srgbClr val="FFFF00">
              <a:alpha val="81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Шаг 5</a:t>
            </a:r>
            <a:r>
              <a:rPr lang="ru-RU" sz="2400" dirty="0" smtClean="0">
                <a:latin typeface="Arial" pitchFamily="34" charset="0"/>
                <a:ea typeface="Times New Roman" pitchFamily="18" charset="0"/>
                <a:cs typeface="Calibri" pitchFamily="34" charset="0"/>
              </a:rPr>
              <a:t>. </a:t>
            </a:r>
            <a:r>
              <a:rPr lang="ru-RU" sz="2400" dirty="0">
                <a:latin typeface="Arial" pitchFamily="34" charset="0"/>
                <a:ea typeface="Times New Roman" pitchFamily="18" charset="0"/>
                <a:cs typeface="Calibri" pitchFamily="34" charset="0"/>
              </a:rPr>
              <a:t>Выберите какой </a:t>
            </a:r>
            <a:r>
              <a:rPr lang="ru-RU" sz="2400" dirty="0" smtClean="0">
                <a:latin typeface="Arial" pitchFamily="34" charset="0"/>
                <a:ea typeface="Times New Roman" pitchFamily="18" charset="0"/>
                <a:cs typeface="Calibri" pitchFamily="34" charset="0"/>
              </a:rPr>
              <a:t>тип интерактивных заданий </a:t>
            </a:r>
            <a:r>
              <a:rPr lang="ru-RU" sz="2400" dirty="0" err="1" smtClean="0">
                <a:latin typeface="Arial" pitchFamily="34" charset="0"/>
                <a:ea typeface="Times New Roman" pitchFamily="18" charset="0"/>
                <a:cs typeface="Calibri" pitchFamily="34" charset="0"/>
              </a:rPr>
              <a:t>Kahoot</a:t>
            </a:r>
            <a:r>
              <a:rPr lang="ru-RU" sz="2400" dirty="0" smtClean="0">
                <a:latin typeface="Arial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sz="2400" dirty="0">
                <a:latin typeface="Arial" pitchFamily="34" charset="0"/>
                <a:ea typeface="Times New Roman" pitchFamily="18" charset="0"/>
                <a:cs typeface="Calibri" pitchFamily="34" charset="0"/>
              </a:rPr>
              <a:t>Вам </a:t>
            </a:r>
            <a:r>
              <a:rPr lang="ru-RU" sz="2400" dirty="0" smtClean="0">
                <a:latin typeface="Arial" pitchFamily="34" charset="0"/>
                <a:ea typeface="Times New Roman" pitchFamily="18" charset="0"/>
                <a:cs typeface="Calibri" pitchFamily="34" charset="0"/>
              </a:rPr>
              <a:t>подходит.</a:t>
            </a:r>
            <a:endParaRPr lang="ru-RU" sz="2400" dirty="0">
              <a:latin typeface="Arial" pitchFamily="34" charset="0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144016" y="2557095"/>
            <a:ext cx="2051720" cy="871904"/>
          </a:xfrm>
          <a:prstGeom prst="wedgeRoundRectCallout">
            <a:avLst>
              <a:gd name="adj1" fmla="val 61662"/>
              <a:gd name="adj2" fmla="val 104010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Викторина, тест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— </a:t>
            </a:r>
            <a:r>
              <a:rPr lang="en-US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Quiz</a:t>
            </a:r>
            <a:endParaRPr lang="ru-RU" sz="20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6372200" y="5141648"/>
            <a:ext cx="2592288" cy="951648"/>
          </a:xfrm>
          <a:prstGeom prst="wedgeRoundRectCallout">
            <a:avLst>
              <a:gd name="adj1" fmla="val -61447"/>
              <a:gd name="adj2" fmla="val -78055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Опрос, анкетирование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— </a:t>
            </a:r>
            <a:r>
              <a:rPr lang="ru-RU" sz="2000" b="1" dirty="0" err="1" smtClean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Survey</a:t>
            </a:r>
            <a:endParaRPr lang="ru-RU" sz="2000" b="1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144016" y="5085184"/>
            <a:ext cx="2051720" cy="1008112"/>
          </a:xfrm>
          <a:prstGeom prst="wedgeRoundRectCallout">
            <a:avLst>
              <a:gd name="adj1" fmla="val 76468"/>
              <a:gd name="adj2" fmla="val -52392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Обсуждение, дискуссия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— </a:t>
            </a:r>
            <a:r>
              <a:rPr lang="en-US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Discussion </a:t>
            </a:r>
            <a:endParaRPr lang="ru-RU" sz="20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5868144" y="2557094"/>
            <a:ext cx="3096344" cy="871905"/>
          </a:xfrm>
          <a:prstGeom prst="wedgeRoundRectCallout">
            <a:avLst>
              <a:gd name="adj1" fmla="val -41572"/>
              <a:gd name="adj2" fmla="val 96434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Игра, последовательность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— </a:t>
            </a:r>
            <a:r>
              <a:rPr lang="ru-RU" sz="2000" b="1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Jumble</a:t>
            </a:r>
            <a:endParaRPr lang="ru-RU" sz="2000" b="1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76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64704"/>
            <a:ext cx="9052434" cy="5184576"/>
          </a:xfrm>
          <a:prstGeom prst="rect">
            <a:avLst/>
          </a:prstGeom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147" y="-11119"/>
            <a:ext cx="9133853" cy="461665"/>
          </a:xfrm>
          <a:prstGeom prst="rect">
            <a:avLst/>
          </a:prstGeom>
          <a:solidFill>
            <a:srgbClr val="FFFF00">
              <a:alpha val="81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Шаг 6</a:t>
            </a:r>
            <a:r>
              <a:rPr lang="ru-RU" sz="2400" dirty="0" smtClean="0">
                <a:latin typeface="Arial" pitchFamily="34" charset="0"/>
                <a:ea typeface="Times New Roman" pitchFamily="18" charset="0"/>
                <a:cs typeface="Calibri" pitchFamily="34" charset="0"/>
              </a:rPr>
              <a:t>. Заполните </a:t>
            </a:r>
            <a:r>
              <a:rPr lang="ru-RU" sz="2400" dirty="0">
                <a:latin typeface="Arial" pitchFamily="34" charset="0"/>
                <a:ea typeface="Times New Roman" pitchFamily="18" charset="0"/>
                <a:cs typeface="Calibri" pitchFamily="34" charset="0"/>
              </a:rPr>
              <a:t>основные данные о </a:t>
            </a:r>
            <a:r>
              <a:rPr lang="ru-RU" sz="2400" dirty="0" smtClean="0">
                <a:latin typeface="Arial" pitchFamily="34" charset="0"/>
                <a:ea typeface="Times New Roman" pitchFamily="18" charset="0"/>
                <a:cs typeface="Calibri" pitchFamily="34" charset="0"/>
              </a:rPr>
              <a:t>викторине.</a:t>
            </a:r>
            <a:endParaRPr lang="ru-RU" sz="2400" b="1" dirty="0">
              <a:latin typeface="Arial" pitchFamily="34" charset="0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179512" y="5733256"/>
            <a:ext cx="8712968" cy="1008112"/>
          </a:xfrm>
          <a:prstGeom prst="wedgeRoundRectCallout">
            <a:avLst>
              <a:gd name="adj1" fmla="val -5303"/>
              <a:gd name="adj2" fmla="val -63531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Можно добавить видео из </a:t>
            </a:r>
            <a:r>
              <a:rPr lang="ru-RU" sz="20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YouTube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, которое будет транслироваться на экране, пока участники будут присоединяться к игре.</a:t>
            </a:r>
          </a:p>
        </p:txBody>
      </p:sp>
    </p:spTree>
    <p:extLst>
      <p:ext uri="{BB962C8B-B14F-4D97-AF65-F5344CB8AC3E}">
        <p14:creationId xmlns:p14="http://schemas.microsoft.com/office/powerpoint/2010/main" val="227300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147" y="-27384"/>
            <a:ext cx="9133853" cy="461665"/>
          </a:xfrm>
          <a:prstGeom prst="rect">
            <a:avLst/>
          </a:prstGeom>
          <a:solidFill>
            <a:srgbClr val="FFFF00">
              <a:alpha val="81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Шаг 7</a:t>
            </a:r>
            <a:r>
              <a:rPr lang="ru-RU" sz="2400" dirty="0" smtClean="0">
                <a:latin typeface="Arial" pitchFamily="34" charset="0"/>
                <a:ea typeface="Times New Roman" pitchFamily="18" charset="0"/>
                <a:cs typeface="Calibri" pitchFamily="34" charset="0"/>
              </a:rPr>
              <a:t>. Сохраните внесённые изменения, нажмите 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Calibri" pitchFamily="34" charset="0"/>
              </a:rPr>
              <a:t>«Ok, go</a:t>
            </a:r>
            <a:r>
              <a:rPr lang="en-US" sz="2400" dirty="0" smtClean="0">
                <a:latin typeface="Arial" pitchFamily="34" charset="0"/>
                <a:ea typeface="Times New Roman" pitchFamily="18" charset="0"/>
                <a:cs typeface="Calibri" pitchFamily="34" charset="0"/>
              </a:rPr>
              <a:t>»</a:t>
            </a:r>
            <a:r>
              <a:rPr lang="ru-RU" sz="2400" dirty="0" smtClean="0">
                <a:latin typeface="Arial" pitchFamily="34" charset="0"/>
                <a:ea typeface="Times New Roman" pitchFamily="18" charset="0"/>
                <a:cs typeface="Calibri" pitchFamily="34" charset="0"/>
              </a:rPr>
              <a:t>. </a:t>
            </a:r>
            <a:endParaRPr lang="ru-RU" sz="2400" dirty="0">
              <a:latin typeface="Arial" pitchFamily="34" charset="0"/>
              <a:ea typeface="Times New Roman" pitchFamily="18" charset="0"/>
              <a:cs typeface="Calibri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76672"/>
            <a:ext cx="9144000" cy="4248472"/>
          </a:xfrm>
          <a:prstGeom prst="rect">
            <a:avLst/>
          </a:prstGeom>
        </p:spPr>
      </p:pic>
      <p:sp>
        <p:nvSpPr>
          <p:cNvPr id="9" name="Прямоугольная выноска 8"/>
          <p:cNvSpPr/>
          <p:nvPr/>
        </p:nvSpPr>
        <p:spPr>
          <a:xfrm>
            <a:off x="7524328" y="1196752"/>
            <a:ext cx="1512168" cy="422931"/>
          </a:xfrm>
          <a:prstGeom prst="wedgeRectCallout">
            <a:avLst>
              <a:gd name="adj1" fmla="val 6880"/>
              <a:gd name="adj2" fmla="val -161414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«Ok, go»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215516" y="4713149"/>
            <a:ext cx="8712968" cy="1008112"/>
          </a:xfrm>
          <a:prstGeom prst="wedgeRoundRectCallout">
            <a:avLst>
              <a:gd name="adj1" fmla="val -1253"/>
              <a:gd name="adj2" fmla="val -252896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На 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данном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этапе 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можно выбрать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«обложку» будущего теста (необязательно).</a:t>
            </a:r>
          </a:p>
        </p:txBody>
      </p:sp>
    </p:spTree>
    <p:extLst>
      <p:ext uri="{BB962C8B-B14F-4D97-AF65-F5344CB8AC3E}">
        <p14:creationId xmlns:p14="http://schemas.microsoft.com/office/powerpoint/2010/main" val="342710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583</Words>
  <Application>Microsoft Office PowerPoint</Application>
  <PresentationFormat>Экран (4:3)</PresentationFormat>
  <Paragraphs>71</Paragraphs>
  <Slides>13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Georgia</vt:lpstr>
      <vt:lpstr>Georgia</vt:lpstr>
      <vt:lpstr>Playfair Display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Teacher</dc:creator>
  <cp:lastModifiedBy>Оксана</cp:lastModifiedBy>
  <cp:revision>57</cp:revision>
  <dcterms:created xsi:type="dcterms:W3CDTF">2017-10-16T02:20:27Z</dcterms:created>
  <dcterms:modified xsi:type="dcterms:W3CDTF">2018-04-01T10:02:17Z</dcterms:modified>
</cp:coreProperties>
</file>