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3" r:id="rId4"/>
    <p:sldId id="273" r:id="rId5"/>
    <p:sldId id="274" r:id="rId6"/>
    <p:sldId id="260" r:id="rId7"/>
    <p:sldId id="267" r:id="rId8"/>
    <p:sldId id="271" r:id="rId9"/>
    <p:sldId id="268" r:id="rId10"/>
    <p:sldId id="275" r:id="rId11"/>
    <p:sldId id="276" r:id="rId12"/>
    <p:sldId id="269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7E06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0425"/>
            <a:ext cx="6705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82CE-0A22-4379-8665-35D48B1A1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52689-2342-4DBE-8520-6284D389D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C0257-186F-4C6A-BA27-9C8CBF908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147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147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BB44C-52A8-47EB-A41D-2B27399FD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40DFB-77A2-439D-8B9F-334323038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9C17-33CA-4D4E-9B08-62CE0AC61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A1467-E468-4C5D-AC87-4210DE81B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B3C5C-60E6-423A-BDA6-F09AAEABB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5DBC0-887F-4F20-AA94-9A8E16937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DED4A-6E4F-4FB8-BE10-8F567C6F2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E62BD-1300-4B2A-8A74-B95E11626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140B6-BC08-4D06-B71B-E372B5A48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FB787-6A0F-436B-A983-BA6446DED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05F671-8A75-4092-9F7D-FFAA00BAB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500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762000"/>
            <a:ext cx="6934200" cy="23622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Кроссенс  как метод развития познавательной инициативы, логического и творческого мышления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352800" y="4876800"/>
            <a:ext cx="4648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Черепанова О.И.,</a:t>
            </a:r>
          </a:p>
          <a:p>
            <a:pPr algn="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 учитель музыки МБОУ «СОШ №4»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-762000" y="3124200"/>
            <a:ext cx="8572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r"/>
            <a:r>
              <a:rPr lang="ru-RU" sz="2000" i="1">
                <a:latin typeface="Times New Roman" pitchFamily="18" charset="0"/>
                <a:cs typeface="Times New Roman" pitchFamily="18" charset="0"/>
              </a:rPr>
              <a:t> «Если ученик в школе не научился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49263" algn="r"/>
            <a:r>
              <a:rPr lang="ru-RU" sz="2000" i="1">
                <a:latin typeface="Times New Roman" pitchFamily="18" charset="0"/>
                <a:cs typeface="Times New Roman" pitchFamily="18" charset="0"/>
              </a:rPr>
              <a:t>сам ничего творить,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49263" algn="r"/>
            <a:r>
              <a:rPr lang="ru-RU" sz="2000" i="1">
                <a:latin typeface="Times New Roman" pitchFamily="18" charset="0"/>
                <a:cs typeface="Times New Roman" pitchFamily="18" charset="0"/>
              </a:rPr>
              <a:t> то и в жизни он всегда будет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49263" algn="r"/>
            <a:r>
              <a:rPr lang="ru-RU" sz="2000" i="1">
                <a:latin typeface="Times New Roman" pitchFamily="18" charset="0"/>
                <a:cs typeface="Times New Roman" pitchFamily="18" charset="0"/>
              </a:rPr>
              <a:t>только подражать, копировать...».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49263" algn="r"/>
            <a:r>
              <a:rPr lang="ru-RU" sz="2000">
                <a:latin typeface="Times New Roman" pitchFamily="18" charset="0"/>
                <a:cs typeface="Times New Roman" pitchFamily="18" charset="0"/>
              </a:rPr>
              <a:t>Л. Н. Толстой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90600" y="533400"/>
          <a:ext cx="6792416" cy="59513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96208"/>
                <a:gridCol w="3396208"/>
              </a:tblGrid>
              <a:tr h="297566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2.</a:t>
                      </a:r>
                      <a:endParaRPr lang="ru-RU" sz="2800" b="1" dirty="0"/>
                    </a:p>
                  </a:txBody>
                  <a:tcPr/>
                </a:tc>
              </a:tr>
              <a:tr h="2975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4.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3.</a:t>
                      </a:r>
                      <a:endParaRPr lang="ru-RU" sz="2800" b="1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77" name="Picture 2" descr="http://ru.birdwallpapers.com/content/images/big_bird_img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321945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4" descr="http://novosti-saratova.ru/wp-content/uploads/2017/03/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2857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6" descr="https://img.fonwall.ru/o/58/kosmicheskiy_korabl_planeta_zemlya_jelezo_gaz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4800"/>
            <a:ext cx="30321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8" descr="https://msktaxist.ru/wp-content/uploads/2018/02/taxi-t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9624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9"/>
          <p:cNvGraphicFramePr>
            <a:graphicFrameLocks/>
          </p:cNvGraphicFramePr>
          <p:nvPr/>
        </p:nvGraphicFramePr>
        <p:xfrm>
          <a:off x="533400" y="457200"/>
          <a:ext cx="7848600" cy="5714999"/>
        </p:xfrm>
        <a:graphic>
          <a:graphicData uri="http://schemas.openxmlformats.org/drawingml/2006/table">
            <a:tbl>
              <a:tblPr/>
              <a:tblGrid>
                <a:gridCol w="2616200"/>
                <a:gridCol w="2616200"/>
                <a:gridCol w="2616200"/>
              </a:tblGrid>
              <a:tr h="1900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Италия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3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0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56" name="Picture 2" descr="http://gate.etour.ua/catalog/tour/italiya-franciya-grand-tur-rimini-bolonya/italiya-franciya-grand-tur-rimini-bolony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AutoShape 4" descr="http://nws.su/uploads/2017-08/1503512825_Tihookeanskiiy-flot-provel-morskie-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58" name="Picture 6" descr="https://multiurok.ru/img/231195/image_5a677f61c6a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33400"/>
            <a:ext cx="12160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10" descr="http://rusmoldova.org/wp-content/uploads/2014/02/%D0%9F%D1%83%D1%88%D0%BA%D0%B8%D0%BD1.jpg"/>
          <p:cNvPicPr>
            <a:picLocks noChangeAspect="1" noChangeArrowheads="1"/>
          </p:cNvPicPr>
          <p:nvPr/>
        </p:nvPicPr>
        <p:blipFill>
          <a:blip r:embed="rId4" cstate="print"/>
          <a:srcRect l="16438" t="10387" r="27397"/>
          <a:stretch>
            <a:fillRect/>
          </a:stretch>
        </p:blipFill>
        <p:spPr bwMode="auto">
          <a:xfrm>
            <a:off x="6324600" y="4343400"/>
            <a:ext cx="15462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12" descr="http://www.playcast.ru/uploads/2013/08/20/59144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590800"/>
            <a:ext cx="25908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14" descr="http://cult-lib.ru/images/rus-cult/00779.jpg"/>
          <p:cNvPicPr>
            <a:picLocks noChangeAspect="1" noChangeArrowheads="1"/>
          </p:cNvPicPr>
          <p:nvPr/>
        </p:nvPicPr>
        <p:blipFill>
          <a:blip r:embed="rId6" cstate="print"/>
          <a:srcRect r="23750" b="23346"/>
          <a:stretch>
            <a:fillRect/>
          </a:stretch>
        </p:blipFill>
        <p:spPr bwMode="auto">
          <a:xfrm>
            <a:off x="990600" y="4419600"/>
            <a:ext cx="15240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16" descr="http://www.musictheatre.kiev.ua/logic/uploads/img/galleries/15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514600"/>
            <a:ext cx="2362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18" descr="http://1.bp.blogspot.com/-V4Tr9O4CedA/T9752StlvII/AAAAAAAABeE/QsIw5xtuF2A/s1600/IMG_601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4343400"/>
            <a:ext cx="175101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0" descr="https://www.sunhome.ru/i/dreamer/26/ukus-shmelem-byivshey-devushki.xx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2438400"/>
            <a:ext cx="20574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Памятка по работе с кроссенсом</a:t>
            </a:r>
          </a:p>
        </p:txBody>
      </p:sp>
      <p:graphicFrame>
        <p:nvGraphicFramePr>
          <p:cNvPr id="25639" name="Group 39"/>
          <p:cNvGraphicFramePr>
            <a:graphicFrameLocks noGrp="1"/>
          </p:cNvGraphicFramePr>
          <p:nvPr>
            <p:ph idx="1"/>
          </p:nvPr>
        </p:nvGraphicFramePr>
        <p:xfrm>
          <a:off x="914400" y="1752600"/>
          <a:ext cx="3886200" cy="4129089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</a:tblGrid>
              <a:tr h="1373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2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ПРОПУЩЕННОЕ СЛОВО\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СЛОВОСОЧЕТАНИЕ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3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3" name="Line 23"/>
          <p:cNvSpPr>
            <a:spLocks noChangeShapeType="1"/>
          </p:cNvSpPr>
          <p:nvPr/>
        </p:nvSpPr>
        <p:spPr bwMode="auto">
          <a:xfrm>
            <a:off x="1905000" y="25146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24"/>
          <p:cNvSpPr>
            <a:spLocks noChangeShapeType="1"/>
          </p:cNvSpPr>
          <p:nvPr/>
        </p:nvSpPr>
        <p:spPr bwMode="auto">
          <a:xfrm>
            <a:off x="3124200" y="25146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Line 25"/>
          <p:cNvSpPr>
            <a:spLocks noChangeShapeType="1"/>
          </p:cNvSpPr>
          <p:nvPr/>
        </p:nvSpPr>
        <p:spPr bwMode="auto">
          <a:xfrm>
            <a:off x="3962400" y="2971800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Line 26"/>
          <p:cNvSpPr>
            <a:spLocks noChangeShapeType="1"/>
          </p:cNvSpPr>
          <p:nvPr/>
        </p:nvSpPr>
        <p:spPr bwMode="auto">
          <a:xfrm>
            <a:off x="3962400" y="4343400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Line 27"/>
          <p:cNvSpPr>
            <a:spLocks noChangeShapeType="1"/>
          </p:cNvSpPr>
          <p:nvPr/>
        </p:nvSpPr>
        <p:spPr bwMode="auto">
          <a:xfrm flipH="1">
            <a:off x="3200400" y="51054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28"/>
          <p:cNvSpPr>
            <a:spLocks noChangeShapeType="1"/>
          </p:cNvSpPr>
          <p:nvPr/>
        </p:nvSpPr>
        <p:spPr bwMode="auto">
          <a:xfrm flipH="1">
            <a:off x="1905000" y="52578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29"/>
          <p:cNvSpPr>
            <a:spLocks noChangeShapeType="1"/>
          </p:cNvSpPr>
          <p:nvPr/>
        </p:nvSpPr>
        <p:spPr bwMode="auto">
          <a:xfrm flipH="1" flipV="1">
            <a:off x="1524000" y="42672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Line 30"/>
          <p:cNvSpPr>
            <a:spLocks noChangeShapeType="1"/>
          </p:cNvSpPr>
          <p:nvPr/>
        </p:nvSpPr>
        <p:spPr bwMode="auto">
          <a:xfrm>
            <a:off x="1905000" y="39624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Плюсы и минусы методики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«+»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</a:rPr>
              <a:t>Быстрое и образное рассмотрение больших по объему тем;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</a:rPr>
              <a:t>Развитие </a:t>
            </a:r>
            <a:r>
              <a:rPr lang="ru-RU" sz="2000" dirty="0" err="1" smtClean="0">
                <a:latin typeface="Times New Roman" pitchFamily="18" charset="0"/>
              </a:rPr>
              <a:t>метапредметных</a:t>
            </a:r>
            <a:r>
              <a:rPr lang="ru-RU" sz="2000" dirty="0" smtClean="0">
                <a:latin typeface="Times New Roman" pitchFamily="18" charset="0"/>
              </a:rPr>
              <a:t> компетенций;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</a:rPr>
              <a:t>Соответствие </a:t>
            </a:r>
            <a:r>
              <a:rPr lang="ru-RU" sz="2000" dirty="0" err="1" smtClean="0">
                <a:latin typeface="Times New Roman" pitchFamily="18" charset="0"/>
              </a:rPr>
              <a:t>ФГОСам</a:t>
            </a:r>
            <a:r>
              <a:rPr lang="ru-RU" sz="2000" dirty="0" smtClean="0">
                <a:latin typeface="Times New Roman" pitchFamily="18" charset="0"/>
              </a:rPr>
              <a:t> последнего поколения;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</a:rPr>
              <a:t>Интерес учащихся.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«-»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</a:rPr>
              <a:t>Долгая и объемная предварительная подготовка;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</a:rPr>
              <a:t>Подразумевает хорошее владение материалом учащихся;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</a:rPr>
              <a:t>Может занять гораздо больше времени, чем запланировано.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620000" cy="762000"/>
          </a:xfrm>
        </p:spPr>
        <p:txBody>
          <a:bodyPr/>
          <a:lstStyle/>
          <a:p>
            <a:pPr eaLnBrk="1" hangingPunct="1"/>
            <a:r>
              <a:rPr lang="ru-RU" sz="4000" b="1" smtClean="0"/>
              <a:t>Что такое кроссенс?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525963"/>
          </a:xfrm>
        </p:spPr>
        <p:txBody>
          <a:bodyPr/>
          <a:lstStyle/>
          <a:p>
            <a:pPr marL="0" indent="719138" algn="just" eaLnBrk="1" hangingPunct="1">
              <a:buFontTx/>
              <a:buNone/>
            </a:pPr>
            <a:r>
              <a:rPr lang="ru-RU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Кроссенс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– ассоциативная головоломка нового поколения. </a:t>
            </a:r>
          </a:p>
          <a:p>
            <a:pPr marL="0" indent="719138" algn="just" eaLnBrk="1" hangingPunct="1">
              <a:buFontTx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Слово «</a:t>
            </a:r>
            <a:r>
              <a:rPr lang="ru-RU" sz="2600" i="1" smtClean="0">
                <a:latin typeface="Times New Roman" pitchFamily="18" charset="0"/>
                <a:cs typeface="Times New Roman" pitchFamily="18" charset="0"/>
              </a:rPr>
              <a:t>кроссенс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» означает  «</a:t>
            </a:r>
            <a:r>
              <a:rPr lang="ru-RU" sz="2600" i="1" smtClean="0">
                <a:latin typeface="Times New Roman" pitchFamily="18" charset="0"/>
                <a:cs typeface="Times New Roman" pitchFamily="18" charset="0"/>
              </a:rPr>
              <a:t>пересечение смыслов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» и придумано по аналогии со словом «</a:t>
            </a:r>
            <a:r>
              <a:rPr lang="ru-RU" sz="2600" i="1" smtClean="0">
                <a:latin typeface="Times New Roman" pitchFamily="18" charset="0"/>
                <a:cs typeface="Times New Roman" pitchFamily="18" charset="0"/>
              </a:rPr>
              <a:t>кроссворд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», которое в переводе с английского языка означает «</a:t>
            </a:r>
            <a:r>
              <a:rPr lang="ru-RU" sz="2600" i="1" smtClean="0">
                <a:latin typeface="Times New Roman" pitchFamily="18" charset="0"/>
                <a:cs typeface="Times New Roman" pitchFamily="18" charset="0"/>
              </a:rPr>
              <a:t>пересечение слов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719138" algn="just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Кроссенс представляет собой ассоциативную цепочку из девяти картинок, замкнутых в стандартное поле как для игры в «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Крестики-нолики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620000" cy="762000"/>
          </a:xfrm>
        </p:spPr>
        <p:txBody>
          <a:bodyPr/>
          <a:lstStyle/>
          <a:p>
            <a:pPr eaLnBrk="1" hangingPunct="1"/>
            <a:r>
              <a:rPr lang="ru-RU" b="1" smtClean="0"/>
              <a:t>Из истории…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3000" i="1" dirty="0" smtClean="0">
                <a:solidFill>
                  <a:srgbClr val="FF0000"/>
                </a:solidFill>
              </a:rPr>
              <a:t> </a:t>
            </a:r>
            <a:r>
              <a:rPr lang="ru-RU" sz="3000" dirty="0" smtClean="0"/>
              <a:t>  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Идея головоломки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кроссенс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принадлежит нашим соотечественникам: </a:t>
            </a:r>
          </a:p>
          <a:p>
            <a:pPr indent="17463" algn="just" eaLnBrk="1" hangingPunct="1">
              <a:buFontTx/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писателю, педагогу и математику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Сергею Федину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и доктору педагогических наук, философу и художнику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Владимиру </a:t>
            </a:r>
            <a:r>
              <a:rPr lang="ru-RU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Бусленко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Головоломка впервые была опубликована в 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2002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году в журнале «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Наука и жизнь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7463" algn="ctr" eaLnBrk="1" hangingPunct="1">
              <a:buFontTx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По сравнению с кроссвордом кроссенс – это необходимые по теме и смыслу картинки. Картинки, то есть изображения – это образы.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33400" y="1066800"/>
            <a:ext cx="3657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Критическое мышление</a:t>
            </a:r>
          </a:p>
        </p:txBody>
      </p:sp>
      <p:sp>
        <p:nvSpPr>
          <p:cNvPr id="6" name="Овал 5"/>
          <p:cNvSpPr/>
          <p:nvPr/>
        </p:nvSpPr>
        <p:spPr>
          <a:xfrm>
            <a:off x="3657600" y="1981200"/>
            <a:ext cx="3657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Творческое мышление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914400" y="3048000"/>
            <a:ext cx="3657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Самостоятельное мышление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4876800" y="3581400"/>
            <a:ext cx="3657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BA7E06"/>
                </a:solidFill>
                <a:latin typeface="Times New Roman" pitchFamily="18" charset="0"/>
                <a:cs typeface="Times New Roman" pitchFamily="18" charset="0"/>
              </a:rPr>
              <a:t>Образное мышление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3200400" y="4876800"/>
            <a:ext cx="3657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Логическое мышление</a:t>
            </a: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114800"/>
            <a:ext cx="1735138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2 уровня сложности</a:t>
            </a:r>
            <a:endParaRPr lang="ru-RU" sz="4000" smtClean="0"/>
          </a:p>
        </p:txBody>
      </p:sp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4648200" y="11430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2 вариант – высокого уровня</a:t>
            </a: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381000" y="12954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1 вариант – базовый</a:t>
            </a:r>
          </a:p>
        </p:txBody>
      </p:sp>
      <p:graphicFrame>
        <p:nvGraphicFramePr>
          <p:cNvPr id="9266" name="Group 50"/>
          <p:cNvGraphicFramePr>
            <a:graphicFrameLocks noGrp="1"/>
          </p:cNvGraphicFramePr>
          <p:nvPr>
            <p:ph sz="half" idx="2"/>
          </p:nvPr>
        </p:nvGraphicFramePr>
        <p:xfrm>
          <a:off x="457200" y="1676400"/>
          <a:ext cx="4038600" cy="4525963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5" name="Line 65"/>
          <p:cNvSpPr>
            <a:spLocks noChangeShapeType="1"/>
          </p:cNvSpPr>
          <p:nvPr/>
        </p:nvSpPr>
        <p:spPr bwMode="auto">
          <a:xfrm>
            <a:off x="1524000" y="25146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6" name="Line 66"/>
          <p:cNvSpPr>
            <a:spLocks noChangeShapeType="1"/>
          </p:cNvSpPr>
          <p:nvPr/>
        </p:nvSpPr>
        <p:spPr bwMode="auto">
          <a:xfrm>
            <a:off x="2895600" y="25146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7" name="Line 67"/>
          <p:cNvSpPr>
            <a:spLocks noChangeShapeType="1"/>
          </p:cNvSpPr>
          <p:nvPr/>
        </p:nvSpPr>
        <p:spPr bwMode="auto">
          <a:xfrm>
            <a:off x="3886200" y="29718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8" name="Line 68"/>
          <p:cNvSpPr>
            <a:spLocks noChangeShapeType="1"/>
          </p:cNvSpPr>
          <p:nvPr/>
        </p:nvSpPr>
        <p:spPr bwMode="auto">
          <a:xfrm>
            <a:off x="3810000" y="44196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9" name="Line 69"/>
          <p:cNvSpPr>
            <a:spLocks noChangeShapeType="1"/>
          </p:cNvSpPr>
          <p:nvPr/>
        </p:nvSpPr>
        <p:spPr bwMode="auto">
          <a:xfrm flipH="1">
            <a:off x="2819400" y="54102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20" name="Line 70"/>
          <p:cNvSpPr>
            <a:spLocks noChangeShapeType="1"/>
          </p:cNvSpPr>
          <p:nvPr/>
        </p:nvSpPr>
        <p:spPr bwMode="auto">
          <a:xfrm flipH="1">
            <a:off x="1524000" y="54864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21" name="Line 71"/>
          <p:cNvSpPr>
            <a:spLocks noChangeShapeType="1"/>
          </p:cNvSpPr>
          <p:nvPr/>
        </p:nvSpPr>
        <p:spPr bwMode="auto">
          <a:xfrm flipV="1">
            <a:off x="1143000" y="44196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22" name="Line 73"/>
          <p:cNvSpPr>
            <a:spLocks noChangeShapeType="1"/>
          </p:cNvSpPr>
          <p:nvPr/>
        </p:nvSpPr>
        <p:spPr bwMode="auto">
          <a:xfrm>
            <a:off x="1524000" y="40386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7" name="Group 52"/>
          <p:cNvGraphicFramePr>
            <a:graphicFrameLocks/>
          </p:cNvGraphicFramePr>
          <p:nvPr/>
        </p:nvGraphicFramePr>
        <p:xfrm>
          <a:off x="4800600" y="1676400"/>
          <a:ext cx="4038600" cy="4537202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41" name="Line 53"/>
          <p:cNvSpPr>
            <a:spLocks noChangeShapeType="1"/>
          </p:cNvSpPr>
          <p:nvPr/>
        </p:nvSpPr>
        <p:spPr bwMode="auto">
          <a:xfrm>
            <a:off x="5791200" y="25908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42" name="Line 54"/>
          <p:cNvSpPr>
            <a:spLocks noChangeShapeType="1"/>
          </p:cNvSpPr>
          <p:nvPr/>
        </p:nvSpPr>
        <p:spPr bwMode="auto">
          <a:xfrm>
            <a:off x="7239000" y="25908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43" name="Line 55"/>
          <p:cNvSpPr>
            <a:spLocks noChangeShapeType="1"/>
          </p:cNvSpPr>
          <p:nvPr/>
        </p:nvSpPr>
        <p:spPr bwMode="auto">
          <a:xfrm flipH="1">
            <a:off x="5562600" y="32004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44" name="Line 56"/>
          <p:cNvSpPr>
            <a:spLocks noChangeShapeType="1"/>
          </p:cNvSpPr>
          <p:nvPr/>
        </p:nvSpPr>
        <p:spPr bwMode="auto">
          <a:xfrm>
            <a:off x="5943600" y="41910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45" name="Line 57"/>
          <p:cNvSpPr>
            <a:spLocks noChangeShapeType="1"/>
          </p:cNvSpPr>
          <p:nvPr/>
        </p:nvSpPr>
        <p:spPr bwMode="auto">
          <a:xfrm>
            <a:off x="7315200" y="41910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46" name="Line 58"/>
          <p:cNvSpPr>
            <a:spLocks noChangeShapeType="1"/>
          </p:cNvSpPr>
          <p:nvPr/>
        </p:nvSpPr>
        <p:spPr bwMode="auto">
          <a:xfrm>
            <a:off x="5867400" y="55626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47" name="Line 59"/>
          <p:cNvSpPr>
            <a:spLocks noChangeShapeType="1"/>
          </p:cNvSpPr>
          <p:nvPr/>
        </p:nvSpPr>
        <p:spPr bwMode="auto">
          <a:xfrm>
            <a:off x="7239000" y="55626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48" name="Line 60"/>
          <p:cNvSpPr>
            <a:spLocks noChangeShapeType="1"/>
          </p:cNvSpPr>
          <p:nvPr/>
        </p:nvSpPr>
        <p:spPr bwMode="auto">
          <a:xfrm flipH="1">
            <a:off x="6781800" y="32004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49" name="Line 61"/>
          <p:cNvSpPr>
            <a:spLocks noChangeShapeType="1"/>
          </p:cNvSpPr>
          <p:nvPr/>
        </p:nvSpPr>
        <p:spPr bwMode="auto">
          <a:xfrm flipH="1">
            <a:off x="8077200" y="32004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50" name="Line 62"/>
          <p:cNvSpPr>
            <a:spLocks noChangeShapeType="1"/>
          </p:cNvSpPr>
          <p:nvPr/>
        </p:nvSpPr>
        <p:spPr bwMode="auto">
          <a:xfrm flipH="1" flipV="1">
            <a:off x="5486400" y="46482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51" name="Line 63"/>
          <p:cNvSpPr>
            <a:spLocks noChangeShapeType="1"/>
          </p:cNvSpPr>
          <p:nvPr/>
        </p:nvSpPr>
        <p:spPr bwMode="auto">
          <a:xfrm flipH="1" flipV="1">
            <a:off x="6858000" y="46482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52" name="Line 64"/>
          <p:cNvSpPr>
            <a:spLocks noChangeShapeType="1"/>
          </p:cNvSpPr>
          <p:nvPr/>
        </p:nvSpPr>
        <p:spPr bwMode="auto">
          <a:xfrm flipH="1" flipV="1">
            <a:off x="8077200" y="46482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53" name="Содержимое 3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Как работать с кроссенсом?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Проверка домашнего задания</a:t>
            </a:r>
          </a:p>
          <a:p>
            <a:pPr algn="ctr" eaLnBrk="1" hangingPunct="1"/>
            <a:r>
              <a:rPr lang="ru-RU" smtClean="0"/>
              <a:t>Этап мотивации</a:t>
            </a:r>
          </a:p>
          <a:p>
            <a:pPr algn="ctr" eaLnBrk="1" hangingPunct="1"/>
            <a:r>
              <a:rPr lang="ru-RU" smtClean="0"/>
              <a:t>Изучение нового материала</a:t>
            </a:r>
          </a:p>
          <a:p>
            <a:pPr algn="ctr" eaLnBrk="1" hangingPunct="1"/>
            <a:r>
              <a:rPr lang="ru-RU" smtClean="0"/>
              <a:t>Этап закрепления</a:t>
            </a:r>
          </a:p>
          <a:p>
            <a:pPr algn="ctr" eaLnBrk="1" hangingPunct="1"/>
            <a:r>
              <a:rPr lang="ru-RU" smtClean="0"/>
              <a:t>Рефлексия</a:t>
            </a:r>
          </a:p>
          <a:p>
            <a:pPr algn="ctr" eaLnBrk="1" hangingPunct="1"/>
            <a:r>
              <a:rPr lang="ru-RU" smtClean="0"/>
              <a:t>Домашнее задание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Беседа с учителем</a:t>
            </a:r>
          </a:p>
          <a:p>
            <a:pPr eaLnBrk="1" hangingPunct="1"/>
            <a:r>
              <a:rPr lang="ru-RU" smtClean="0"/>
              <a:t>Самостоятельное составление</a:t>
            </a:r>
          </a:p>
          <a:p>
            <a:pPr eaLnBrk="1" hangingPunct="1"/>
            <a:r>
              <a:rPr lang="ru-RU" smtClean="0"/>
              <a:t>Самостоятельная работа с готовым кроссенсом</a:t>
            </a:r>
          </a:p>
        </p:txBody>
      </p:sp>
      <p:pic>
        <p:nvPicPr>
          <p:cNvPr id="9221" name="Picture 5" descr="PHOTO_17087567_173471_31107159_ap_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419600"/>
            <a:ext cx="24352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Как создать кроссенс?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Определить тематику (общую идею).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Выбрать 9 элементов (образов), имеющих отношение к теме.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Найти связи между элементами.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Определить последовательность элементов по типу связи.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Сконцентрировать смысл в одном элементе (центр – 9-й или 5-й квадрат).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Подобрать картинки, иллюстрирующие выбранные элементы (образы).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Заменить выбранные элементы (образы) картинками.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ru-RU" sz="1800" smtClean="0"/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Для облегчения создания кроссенса удобно 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сначала каждый квадрат заполнить словом (словосочетанием) по выбранной теме, а затем заменить его ассоциативной картинкой. </a:t>
            </a:r>
            <a:endParaRPr lang="ru-RU" sz="1800" b="1" smtClean="0"/>
          </a:p>
          <a:p>
            <a:pPr marL="609600" indent="-609600" eaLnBrk="1" hangingPunct="1">
              <a:lnSpc>
                <a:spcPct val="80000"/>
              </a:lnSpc>
            </a:pPr>
            <a:endParaRPr lang="ru-RU" sz="1800" b="1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90600" y="533400"/>
          <a:ext cx="6792416" cy="59513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96208"/>
                <a:gridCol w="3396208"/>
              </a:tblGrid>
              <a:tr h="297566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2.</a:t>
                      </a:r>
                      <a:endParaRPr lang="ru-RU" sz="2800" b="1" dirty="0"/>
                    </a:p>
                  </a:txBody>
                  <a:tcPr/>
                </a:tc>
              </a:tr>
              <a:tr h="2975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4.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3.</a:t>
                      </a:r>
                      <a:endParaRPr lang="ru-RU" sz="2800" b="1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53" name="Picture 5" descr="http://www.vsehpozdravil.ru/res/files/postcards/7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248285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7" descr="http://expertbani.ru/wp-content/uploads/2015/06/drova-dlya-ba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90600"/>
            <a:ext cx="29718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9" descr="http://vesti-lipetsk.ru/wp-content/uploads/2017/07/a3ce2364588ff38ef8f98ee78dc936a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267200"/>
            <a:ext cx="2819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1" descr="https://media.publika.md/ru/image/201705/full/fire1304_272521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267200"/>
            <a:ext cx="3095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338</Words>
  <Application>Microsoft Office PowerPoint</Application>
  <PresentationFormat>Экран (4:3)</PresentationFormat>
  <Paragraphs>132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Кроссенс  как метод развития познавательной инициативы, логического и творческого мышления</vt:lpstr>
      <vt:lpstr>Что такое кроссенс?</vt:lpstr>
      <vt:lpstr>Из истории…</vt:lpstr>
      <vt:lpstr>Слайд 4</vt:lpstr>
      <vt:lpstr>Слайд 5</vt:lpstr>
      <vt:lpstr>2 уровня сложности</vt:lpstr>
      <vt:lpstr>Как работать с кроссенсом?</vt:lpstr>
      <vt:lpstr>Как создать кроссенс?</vt:lpstr>
      <vt:lpstr>Слайд 9</vt:lpstr>
      <vt:lpstr>Слайд 10</vt:lpstr>
      <vt:lpstr>Слайд 11</vt:lpstr>
      <vt:lpstr>Памятка по работе с кроссенсом</vt:lpstr>
      <vt:lpstr>Плюсы и минусы методики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НИКОЛАЙ</dc:creator>
  <cp:lastModifiedBy>школа</cp:lastModifiedBy>
  <cp:revision>31</cp:revision>
  <cp:lastPrinted>1601-01-01T00:00:00Z</cp:lastPrinted>
  <dcterms:created xsi:type="dcterms:W3CDTF">1601-01-01T00:00:00Z</dcterms:created>
  <dcterms:modified xsi:type="dcterms:W3CDTF">2018-04-06T05:23:44Z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