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72" r:id="rId3"/>
    <p:sldId id="262" r:id="rId4"/>
    <p:sldId id="273" r:id="rId5"/>
    <p:sldId id="275" r:id="rId6"/>
    <p:sldId id="276" r:id="rId7"/>
    <p:sldId id="277" r:id="rId8"/>
    <p:sldId id="282" r:id="rId9"/>
    <p:sldId id="284" r:id="rId10"/>
    <p:sldId id="283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419" autoAdjust="0"/>
  </p:normalViewPr>
  <p:slideViewPr>
    <p:cSldViewPr>
      <p:cViewPr varScale="1">
        <p:scale>
          <a:sx n="101" d="100"/>
          <a:sy n="101" d="100"/>
        </p:scale>
        <p:origin x="-2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17972-D1C5-4AFB-B77F-5A3070FA540D}" type="datetimeFigureOut">
              <a:rPr lang="ru-RU" smtClean="0"/>
              <a:pPr/>
              <a:t>19.10.2018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3A143-6B84-452C-9C52-C1C10CF071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17972-D1C5-4AFB-B77F-5A3070FA540D}" type="datetimeFigureOut">
              <a:rPr lang="ru-RU" smtClean="0"/>
              <a:pPr/>
              <a:t>19.10.2018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3A143-6B84-452C-9C52-C1C10CF071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17972-D1C5-4AFB-B77F-5A3070FA540D}" type="datetimeFigureOut">
              <a:rPr lang="ru-RU" smtClean="0"/>
              <a:pPr/>
              <a:t>19.10.2018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3A143-6B84-452C-9C52-C1C10CF071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17972-D1C5-4AFB-B77F-5A3070FA540D}" type="datetimeFigureOut">
              <a:rPr lang="ru-RU" smtClean="0"/>
              <a:pPr/>
              <a:t>19.10.2018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3A143-6B84-452C-9C52-C1C10CF071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17972-D1C5-4AFB-B77F-5A3070FA540D}" type="datetimeFigureOut">
              <a:rPr lang="ru-RU" smtClean="0"/>
              <a:pPr/>
              <a:t>19.10.2018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3A143-6B84-452C-9C52-C1C10CF071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17972-D1C5-4AFB-B77F-5A3070FA540D}" type="datetimeFigureOut">
              <a:rPr lang="ru-RU" smtClean="0"/>
              <a:pPr/>
              <a:t>19.10.2018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3A143-6B84-452C-9C52-C1C10CF071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17972-D1C5-4AFB-B77F-5A3070FA540D}" type="datetimeFigureOut">
              <a:rPr lang="ru-RU" smtClean="0"/>
              <a:pPr/>
              <a:t>19.10.2018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3A143-6B84-452C-9C52-C1C10CF071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17972-D1C5-4AFB-B77F-5A3070FA540D}" type="datetimeFigureOut">
              <a:rPr lang="ru-RU" smtClean="0"/>
              <a:pPr/>
              <a:t>19.10.2018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3A143-6B84-452C-9C52-C1C10CF071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17972-D1C5-4AFB-B77F-5A3070FA540D}" type="datetimeFigureOut">
              <a:rPr lang="ru-RU" smtClean="0"/>
              <a:pPr/>
              <a:t>19.10.2018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3A143-6B84-452C-9C52-C1C10CF071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17972-D1C5-4AFB-B77F-5A3070FA540D}" type="datetimeFigureOut">
              <a:rPr lang="ru-RU" smtClean="0"/>
              <a:pPr/>
              <a:t>19.10.2018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3A143-6B84-452C-9C52-C1C10CF071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17972-D1C5-4AFB-B77F-5A3070FA540D}" type="datetimeFigureOut">
              <a:rPr lang="ru-RU" smtClean="0"/>
              <a:pPr/>
              <a:t>19.10.2018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3A143-6B84-452C-9C52-C1C10CF071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717972-D1C5-4AFB-B77F-5A3070FA540D}" type="datetimeFigureOut">
              <a:rPr lang="ru-RU" smtClean="0"/>
              <a:pPr/>
              <a:t>19.10.2018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E3A143-6B84-452C-9C52-C1C10CF0713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Прямоугольник 4"/>
          <p:cNvSpPr>
            <a:spLocks noChangeArrowheads="1"/>
          </p:cNvSpPr>
          <p:nvPr/>
        </p:nvSpPr>
        <p:spPr bwMode="auto">
          <a:xfrm>
            <a:off x="815975" y="247650"/>
            <a:ext cx="8334375" cy="223838"/>
          </a:xfrm>
          <a:prstGeom prst="rect">
            <a:avLst/>
          </a:prstGeom>
          <a:solidFill>
            <a:srgbClr val="6666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27" name="AutoShape 3"/>
          <p:cNvSpPr>
            <a:spLocks noChangeArrowheads="1"/>
          </p:cNvSpPr>
          <p:nvPr/>
        </p:nvSpPr>
        <p:spPr bwMode="auto">
          <a:xfrm>
            <a:off x="1439863" y="155575"/>
            <a:ext cx="7591425" cy="476250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  <a:defRPr/>
            </a:pPr>
            <a:r>
              <a:rPr lang="ru-RU" sz="1600" b="1" dirty="0" smtClean="0">
                <a:solidFill>
                  <a:srgbClr val="FFFFFF"/>
                </a:solidFill>
                <a:latin typeface="+mj-lt"/>
                <a:cs typeface="+mn-cs"/>
              </a:rPr>
              <a:t>МАОУ  </a:t>
            </a:r>
            <a:r>
              <a:rPr lang="ru-RU" sz="1600" b="1" dirty="0">
                <a:solidFill>
                  <a:srgbClr val="FFFFFF"/>
                </a:solidFill>
                <a:latin typeface="+mj-lt"/>
                <a:cs typeface="+mn-cs"/>
              </a:rPr>
              <a:t>«СОШ  с  углубленным  изучением  английского  языка  №27»</a:t>
            </a:r>
            <a:endParaRPr lang="en-US" sz="1600" b="1" dirty="0">
              <a:solidFill>
                <a:srgbClr val="FFFFFF"/>
              </a:solidFill>
              <a:latin typeface="+mj-lt"/>
              <a:cs typeface="+mn-cs"/>
            </a:endParaRPr>
          </a:p>
          <a:p>
            <a:pPr>
              <a:defRPr/>
            </a:pPr>
            <a:endParaRPr lang="ru-RU" dirty="0">
              <a:latin typeface="Arial" pitchFamily="34" charset="0"/>
              <a:cs typeface="+mn-cs"/>
            </a:endParaRP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307975" y="1019175"/>
            <a:ext cx="222250" cy="5838825"/>
          </a:xfrm>
          <a:prstGeom prst="rect">
            <a:avLst/>
          </a:prstGeom>
          <a:solidFill>
            <a:srgbClr val="6666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530225" y="1001713"/>
            <a:ext cx="223838" cy="5856287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900113" y="471488"/>
            <a:ext cx="8243887" cy="222250"/>
          </a:xfrm>
          <a:prstGeom prst="rect">
            <a:avLst/>
          </a:prstGeom>
          <a:solidFill>
            <a:srgbClr val="FF0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55" name="AutoShape 7"/>
          <p:cNvSpPr>
            <a:spLocks noChangeArrowheads="1"/>
          </p:cNvSpPr>
          <p:nvPr/>
        </p:nvSpPr>
        <p:spPr bwMode="auto">
          <a:xfrm>
            <a:off x="1385888" y="361950"/>
            <a:ext cx="7699375" cy="441325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en-US" sz="1600" b="1">
                <a:solidFill>
                  <a:schemeClr val="bg1"/>
                </a:solidFill>
              </a:rPr>
              <a:t>Secondary</a:t>
            </a:r>
            <a:r>
              <a:rPr lang="ru-RU" sz="1600" b="1">
                <a:solidFill>
                  <a:schemeClr val="bg1"/>
                </a:solidFill>
              </a:rPr>
              <a:t> </a:t>
            </a:r>
            <a:r>
              <a:rPr lang="en-US" sz="1600" b="1">
                <a:solidFill>
                  <a:schemeClr val="bg1"/>
                </a:solidFill>
              </a:rPr>
              <a:t> school</a:t>
            </a:r>
            <a:r>
              <a:rPr lang="ru-RU" sz="1600" b="1">
                <a:solidFill>
                  <a:schemeClr val="bg1"/>
                </a:solidFill>
              </a:rPr>
              <a:t> </a:t>
            </a:r>
            <a:r>
              <a:rPr lang="en-US" sz="1600" b="1">
                <a:solidFill>
                  <a:schemeClr val="bg1"/>
                </a:solidFill>
              </a:rPr>
              <a:t> Specializing</a:t>
            </a:r>
            <a:r>
              <a:rPr lang="ru-RU" sz="1600" b="1">
                <a:solidFill>
                  <a:schemeClr val="bg1"/>
                </a:solidFill>
              </a:rPr>
              <a:t> </a:t>
            </a:r>
            <a:r>
              <a:rPr lang="en-US" sz="1600" b="1">
                <a:solidFill>
                  <a:schemeClr val="bg1"/>
                </a:solidFill>
              </a:rPr>
              <a:t> in</a:t>
            </a:r>
            <a:r>
              <a:rPr lang="ru-RU" sz="1600" b="1">
                <a:solidFill>
                  <a:schemeClr val="bg1"/>
                </a:solidFill>
              </a:rPr>
              <a:t> </a:t>
            </a:r>
            <a:r>
              <a:rPr lang="en-US" sz="1600" b="1">
                <a:solidFill>
                  <a:schemeClr val="bg1"/>
                </a:solidFill>
              </a:rPr>
              <a:t> English</a:t>
            </a:r>
            <a:r>
              <a:rPr lang="ru-RU" sz="1600" b="1">
                <a:solidFill>
                  <a:schemeClr val="bg1"/>
                </a:solidFill>
              </a:rPr>
              <a:t> </a:t>
            </a:r>
            <a:r>
              <a:rPr lang="en-US" sz="1600" b="1">
                <a:solidFill>
                  <a:schemeClr val="bg1"/>
                </a:solidFill>
              </a:rPr>
              <a:t> # 27</a:t>
            </a:r>
            <a:endParaRPr lang="ru-RU" sz="1600">
              <a:solidFill>
                <a:schemeClr val="bg1"/>
              </a:solidFill>
            </a:endParaRPr>
          </a:p>
          <a:p>
            <a:endParaRPr lang="ru-RU" sz="1600">
              <a:latin typeface="Arial" charset="0"/>
            </a:endParaRPr>
          </a:p>
        </p:txBody>
      </p:sp>
      <p:pic>
        <p:nvPicPr>
          <p:cNvPr id="2056" name="Рисунок 31" descr="D:\МОУ СОШ № 27\Фотографии\Эмблемы и логотипы\schoollogo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962" y="38099"/>
            <a:ext cx="1419203" cy="150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 descr="http://images.easyfreeclipart.com/1653/original-lrm-svg-nominally-375-215-209-pixels-size-6-165339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4990180"/>
            <a:ext cx="3353169" cy="1867820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714348" y="1357298"/>
            <a:ext cx="8215370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spc="50" dirty="0" smtClean="0">
                <a:ln w="11430"/>
                <a:solidFill>
                  <a:schemeClr val="tx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Times New Roman" pitchFamily="18" charset="0"/>
              </a:rPr>
              <a:t>Участие в конкурсах профессионального мастерства</a:t>
            </a:r>
            <a:endParaRPr lang="ru-RU" sz="6000" b="1" spc="50" dirty="0">
              <a:ln w="11430"/>
              <a:solidFill>
                <a:schemeClr val="tx2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Times New Roman" pitchFamily="18" charset="0"/>
            </a:endParaRPr>
          </a:p>
        </p:txBody>
      </p:sp>
      <p:pic>
        <p:nvPicPr>
          <p:cNvPr id="14" name="Picture 2" descr="http://www.clipartbest.com/cliparts/ncB/XL7/ncBXL7Mei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43702" y="3571876"/>
            <a:ext cx="2232248" cy="2232248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928662" y="5072074"/>
            <a:ext cx="30718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Алфёрова К.И, молодой специалист, МАОУ «СОШ № 27»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00768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Прямоугольник 4"/>
          <p:cNvSpPr>
            <a:spLocks noChangeArrowheads="1"/>
          </p:cNvSpPr>
          <p:nvPr/>
        </p:nvSpPr>
        <p:spPr bwMode="auto">
          <a:xfrm>
            <a:off x="815975" y="247650"/>
            <a:ext cx="8334375" cy="223838"/>
          </a:xfrm>
          <a:prstGeom prst="rect">
            <a:avLst/>
          </a:prstGeom>
          <a:solidFill>
            <a:srgbClr val="6666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27" name="AutoShape 3"/>
          <p:cNvSpPr>
            <a:spLocks noChangeArrowheads="1"/>
          </p:cNvSpPr>
          <p:nvPr/>
        </p:nvSpPr>
        <p:spPr bwMode="auto">
          <a:xfrm>
            <a:off x="1439863" y="155575"/>
            <a:ext cx="7591425" cy="476250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  <a:defRPr/>
            </a:pPr>
            <a:r>
              <a:rPr lang="ru-RU" sz="1600" b="1" dirty="0" smtClean="0">
                <a:solidFill>
                  <a:srgbClr val="FFFFFF"/>
                </a:solidFill>
                <a:latin typeface="+mj-lt"/>
                <a:cs typeface="+mn-cs"/>
              </a:rPr>
              <a:t>МАОУ  </a:t>
            </a:r>
            <a:r>
              <a:rPr lang="ru-RU" sz="1600" b="1" dirty="0">
                <a:solidFill>
                  <a:srgbClr val="FFFFFF"/>
                </a:solidFill>
                <a:latin typeface="+mj-lt"/>
                <a:cs typeface="+mn-cs"/>
              </a:rPr>
              <a:t>«СОШ  с  углубленным  изучением  английского  языка  №27»</a:t>
            </a:r>
            <a:endParaRPr lang="en-US" sz="1600" b="1" dirty="0">
              <a:solidFill>
                <a:srgbClr val="FFFFFF"/>
              </a:solidFill>
              <a:latin typeface="+mj-lt"/>
              <a:cs typeface="+mn-cs"/>
            </a:endParaRPr>
          </a:p>
          <a:p>
            <a:pPr>
              <a:defRPr/>
            </a:pPr>
            <a:endParaRPr lang="ru-RU" dirty="0">
              <a:latin typeface="Arial" pitchFamily="34" charset="0"/>
              <a:cs typeface="+mn-cs"/>
            </a:endParaRP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307975" y="1019175"/>
            <a:ext cx="222250" cy="5838825"/>
          </a:xfrm>
          <a:prstGeom prst="rect">
            <a:avLst/>
          </a:prstGeom>
          <a:solidFill>
            <a:srgbClr val="6666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530225" y="1001713"/>
            <a:ext cx="223838" cy="5856287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900113" y="471488"/>
            <a:ext cx="8243887" cy="222250"/>
          </a:xfrm>
          <a:prstGeom prst="rect">
            <a:avLst/>
          </a:prstGeom>
          <a:solidFill>
            <a:srgbClr val="FF0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55" name="AutoShape 7"/>
          <p:cNvSpPr>
            <a:spLocks noChangeArrowheads="1"/>
          </p:cNvSpPr>
          <p:nvPr/>
        </p:nvSpPr>
        <p:spPr bwMode="auto">
          <a:xfrm>
            <a:off x="1385888" y="361950"/>
            <a:ext cx="7699375" cy="441325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en-US" sz="1600" b="1">
                <a:solidFill>
                  <a:schemeClr val="bg1"/>
                </a:solidFill>
              </a:rPr>
              <a:t>Secondary</a:t>
            </a:r>
            <a:r>
              <a:rPr lang="ru-RU" sz="1600" b="1">
                <a:solidFill>
                  <a:schemeClr val="bg1"/>
                </a:solidFill>
              </a:rPr>
              <a:t> </a:t>
            </a:r>
            <a:r>
              <a:rPr lang="en-US" sz="1600" b="1">
                <a:solidFill>
                  <a:schemeClr val="bg1"/>
                </a:solidFill>
              </a:rPr>
              <a:t> school</a:t>
            </a:r>
            <a:r>
              <a:rPr lang="ru-RU" sz="1600" b="1">
                <a:solidFill>
                  <a:schemeClr val="bg1"/>
                </a:solidFill>
              </a:rPr>
              <a:t> </a:t>
            </a:r>
            <a:r>
              <a:rPr lang="en-US" sz="1600" b="1">
                <a:solidFill>
                  <a:schemeClr val="bg1"/>
                </a:solidFill>
              </a:rPr>
              <a:t> Specializing</a:t>
            </a:r>
            <a:r>
              <a:rPr lang="ru-RU" sz="1600" b="1">
                <a:solidFill>
                  <a:schemeClr val="bg1"/>
                </a:solidFill>
              </a:rPr>
              <a:t> </a:t>
            </a:r>
            <a:r>
              <a:rPr lang="en-US" sz="1600" b="1">
                <a:solidFill>
                  <a:schemeClr val="bg1"/>
                </a:solidFill>
              </a:rPr>
              <a:t> in</a:t>
            </a:r>
            <a:r>
              <a:rPr lang="ru-RU" sz="1600" b="1">
                <a:solidFill>
                  <a:schemeClr val="bg1"/>
                </a:solidFill>
              </a:rPr>
              <a:t> </a:t>
            </a:r>
            <a:r>
              <a:rPr lang="en-US" sz="1600" b="1">
                <a:solidFill>
                  <a:schemeClr val="bg1"/>
                </a:solidFill>
              </a:rPr>
              <a:t> English</a:t>
            </a:r>
            <a:r>
              <a:rPr lang="ru-RU" sz="1600" b="1">
                <a:solidFill>
                  <a:schemeClr val="bg1"/>
                </a:solidFill>
              </a:rPr>
              <a:t> </a:t>
            </a:r>
            <a:r>
              <a:rPr lang="en-US" sz="1600" b="1">
                <a:solidFill>
                  <a:schemeClr val="bg1"/>
                </a:solidFill>
              </a:rPr>
              <a:t> # 27</a:t>
            </a:r>
            <a:endParaRPr lang="ru-RU" sz="1600">
              <a:solidFill>
                <a:schemeClr val="bg1"/>
              </a:solidFill>
            </a:endParaRPr>
          </a:p>
          <a:p>
            <a:endParaRPr lang="ru-RU" sz="1600">
              <a:latin typeface="Arial" charset="0"/>
            </a:endParaRPr>
          </a:p>
        </p:txBody>
      </p:sp>
      <p:pic>
        <p:nvPicPr>
          <p:cNvPr id="2056" name="Рисунок 31" descr="D:\МОУ СОШ № 27\Фотографии\Эмблемы и логотипы\schoollogo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962" y="38099"/>
            <a:ext cx="1419203" cy="150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928662" y="2214554"/>
            <a:ext cx="807249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/>
            <a:endParaRPr lang="ru-RU" sz="3600" i="1" dirty="0" smtClean="0">
              <a:latin typeface="Times New Roman" pitchFamily="18" charset="0"/>
              <a:cs typeface="Times New Roman" pitchFamily="18" charset="0"/>
            </a:endParaRPr>
          </a:p>
          <a:p>
            <a:pPr marL="742950" indent="-742950">
              <a:buAutoNum type="arabicPeriod"/>
            </a:pPr>
            <a:endParaRPr lang="ru-RU" sz="3600" i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endParaRPr lang="ru-RU" sz="3600" dirty="0" smtClean="0"/>
          </a:p>
        </p:txBody>
      </p:sp>
      <p:sp>
        <p:nvSpPr>
          <p:cNvPr id="14" name="TextBox 13"/>
          <p:cNvSpPr txBox="1"/>
          <p:nvPr/>
        </p:nvSpPr>
        <p:spPr>
          <a:xfrm>
            <a:off x="785786" y="2357430"/>
            <a:ext cx="807249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/>
            <a:endParaRPr lang="ru-RU" sz="3600" i="1" dirty="0" smtClean="0">
              <a:latin typeface="Times New Roman" pitchFamily="18" charset="0"/>
              <a:cs typeface="Times New Roman" pitchFamily="18" charset="0"/>
            </a:endParaRPr>
          </a:p>
          <a:p>
            <a:pPr marL="742950" indent="-742950">
              <a:buAutoNum type="arabicPeriod"/>
            </a:pPr>
            <a:endParaRPr lang="ru-RU" sz="3600" i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endParaRPr lang="ru-RU" sz="3600" dirty="0" smtClean="0"/>
          </a:p>
        </p:txBody>
      </p:sp>
      <p:sp>
        <p:nvSpPr>
          <p:cNvPr id="16" name="Заголовок 15"/>
          <p:cNvSpPr>
            <a:spLocks noGrp="1"/>
          </p:cNvSpPr>
          <p:nvPr>
            <p:ph type="title"/>
          </p:nvPr>
        </p:nvSpPr>
        <p:spPr>
          <a:xfrm>
            <a:off x="914400" y="35004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«Учитель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до тех пор способен на самом деле воспитывать и образовывать, пока сам работает над своим собственным воспитанием и образованием».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4714812" y="5000636"/>
            <a:ext cx="44291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Адольф </a:t>
            </a:r>
            <a:r>
              <a:rPr lang="ru-RU" sz="3600" b="1" i="1" dirty="0" err="1" smtClean="0">
                <a:latin typeface="Times New Roman" pitchFamily="18" charset="0"/>
                <a:cs typeface="Times New Roman" pitchFamily="18" charset="0"/>
              </a:rPr>
              <a:t>Дистервег</a:t>
            </a:r>
            <a:r>
              <a:rPr lang="ru-RU" b="1" i="1" dirty="0" smtClean="0"/>
              <a:t/>
            </a:r>
            <a:br>
              <a:rPr lang="ru-RU" b="1" i="1" dirty="0" smtClean="0"/>
            </a:b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xmlns="" val="3100768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0" y="0"/>
            <a:ext cx="9144000" cy="6858000"/>
            <a:chOff x="214282" y="214290"/>
            <a:chExt cx="8715436" cy="6429420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285720" y="285728"/>
              <a:ext cx="8572560" cy="62865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Заголовок 5"/>
            <p:cNvSpPr txBox="1">
              <a:spLocks/>
            </p:cNvSpPr>
            <p:nvPr/>
          </p:nvSpPr>
          <p:spPr>
            <a:xfrm>
              <a:off x="1643042" y="1000108"/>
              <a:ext cx="7143800" cy="857256"/>
            </a:xfrm>
            <a:prstGeom prst="rect">
              <a:avLst/>
            </a:prstGeom>
          </p:spPr>
          <p:txBody>
            <a:bodyPr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4000" b="1" u="none" strike="noStrike" kern="1200" spc="50" normalizeH="0" baseline="0" noProof="0" dirty="0" smtClean="0">
                  <a:ln w="11430"/>
                  <a:solidFill>
                    <a:srgbClr val="FF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uLnTx/>
                  <a:uFillTx/>
                  <a:latin typeface="Calibri" pitchFamily="34" charset="0"/>
                  <a:ea typeface="+mj-ea"/>
                  <a:cs typeface="Times New Roman" pitchFamily="18" charset="0"/>
                </a:rPr>
                <a:t>Алфёрова Ксения Ивановна</a:t>
              </a:r>
              <a:endParaRPr kumimoji="0" lang="ru-RU" sz="4000" b="1" u="none" strike="noStrike" kern="1200" spc="50" normalizeH="0" baseline="0" noProof="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Calibri" pitchFamily="34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6" name="Группа 18"/>
            <p:cNvGrpSpPr/>
            <p:nvPr/>
          </p:nvGrpSpPr>
          <p:grpSpPr>
            <a:xfrm>
              <a:off x="674664" y="428604"/>
              <a:ext cx="8250237" cy="647700"/>
              <a:chOff x="674664" y="428604"/>
              <a:chExt cx="8250237" cy="647700"/>
            </a:xfrm>
          </p:grpSpPr>
          <p:sp>
            <p:nvSpPr>
              <p:cNvPr id="11" name="Прямоугольник 4"/>
              <p:cNvSpPr>
                <a:spLocks noChangeArrowheads="1"/>
              </p:cNvSpPr>
              <p:nvPr/>
            </p:nvSpPr>
            <p:spPr bwMode="auto">
              <a:xfrm>
                <a:off x="703213" y="520679"/>
                <a:ext cx="8221688" cy="252392"/>
              </a:xfrm>
              <a:prstGeom prst="rect">
                <a:avLst/>
              </a:prstGeom>
              <a:solidFill>
                <a:srgbClr val="66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31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" name="AutoShape 3"/>
              <p:cNvSpPr>
                <a:spLocks noChangeArrowheads="1"/>
              </p:cNvSpPr>
              <p:nvPr/>
            </p:nvSpPr>
            <p:spPr bwMode="auto">
              <a:xfrm>
                <a:off x="1214414" y="428604"/>
                <a:ext cx="7591425" cy="476250"/>
              </a:xfrm>
              <a:prstGeom prst="roundRect">
                <a:avLst>
                  <a:gd name="adj" fmla="val 16667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spcAft>
                    <a:spcPts val="1000"/>
                  </a:spcAft>
                  <a:defRPr/>
                </a:pPr>
                <a:r>
                  <a:rPr lang="ru-RU" sz="1600" b="1" dirty="0" smtClean="0">
                    <a:solidFill>
                      <a:srgbClr val="FFFFFF"/>
                    </a:solidFill>
                    <a:latin typeface="+mj-lt"/>
                    <a:cs typeface="+mn-cs"/>
                  </a:rPr>
                  <a:t>МАОУ  </a:t>
                </a:r>
                <a:r>
                  <a:rPr lang="ru-RU" sz="1600" b="1" dirty="0">
                    <a:solidFill>
                      <a:srgbClr val="FFFFFF"/>
                    </a:solidFill>
                    <a:latin typeface="+mj-lt"/>
                    <a:cs typeface="+mn-cs"/>
                  </a:rPr>
                  <a:t>«СОШ  с  углубленным  изучением  английского  языка  №27»</a:t>
                </a:r>
                <a:endParaRPr lang="en-US" sz="1600" b="1" dirty="0">
                  <a:solidFill>
                    <a:srgbClr val="FFFFFF"/>
                  </a:solidFill>
                  <a:latin typeface="+mj-lt"/>
                  <a:cs typeface="+mn-cs"/>
                </a:endParaRPr>
              </a:p>
              <a:p>
                <a:pPr>
                  <a:defRPr/>
                </a:pPr>
                <a:endParaRPr lang="ru-RU" dirty="0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13" name="Прямоугольник 12"/>
              <p:cNvSpPr/>
              <p:nvPr/>
            </p:nvSpPr>
            <p:spPr>
              <a:xfrm>
                <a:off x="674664" y="744517"/>
                <a:ext cx="8243887" cy="222250"/>
              </a:xfrm>
              <a:prstGeom prst="rect">
                <a:avLst/>
              </a:prstGeom>
              <a:solidFill>
                <a:srgbClr val="FF0000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4" name="AutoShape 7"/>
              <p:cNvSpPr>
                <a:spLocks noChangeArrowheads="1"/>
              </p:cNvSpPr>
              <p:nvPr/>
            </p:nvSpPr>
            <p:spPr bwMode="auto">
              <a:xfrm>
                <a:off x="1160439" y="634979"/>
                <a:ext cx="7699375" cy="441325"/>
              </a:xfrm>
              <a:prstGeom prst="roundRect">
                <a:avLst>
                  <a:gd name="adj" fmla="val 16667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r>
                  <a:rPr lang="en-US" sz="1600" b="1" dirty="0">
                    <a:solidFill>
                      <a:schemeClr val="bg1"/>
                    </a:solidFill>
                  </a:rPr>
                  <a:t>Secondary</a:t>
                </a:r>
                <a:r>
                  <a:rPr lang="ru-RU" sz="1600" b="1" dirty="0">
                    <a:solidFill>
                      <a:schemeClr val="bg1"/>
                    </a:solidFill>
                  </a:rPr>
                  <a:t> </a:t>
                </a:r>
                <a:r>
                  <a:rPr lang="en-US" sz="1600" b="1" dirty="0">
                    <a:solidFill>
                      <a:schemeClr val="bg1"/>
                    </a:solidFill>
                  </a:rPr>
                  <a:t> school</a:t>
                </a:r>
                <a:r>
                  <a:rPr lang="ru-RU" sz="1600" b="1" dirty="0">
                    <a:solidFill>
                      <a:schemeClr val="bg1"/>
                    </a:solidFill>
                  </a:rPr>
                  <a:t> </a:t>
                </a:r>
                <a:r>
                  <a:rPr lang="en-US" sz="1600" b="1" dirty="0">
                    <a:solidFill>
                      <a:schemeClr val="bg1"/>
                    </a:solidFill>
                  </a:rPr>
                  <a:t> Specializing</a:t>
                </a:r>
                <a:r>
                  <a:rPr lang="ru-RU" sz="1600" b="1" dirty="0">
                    <a:solidFill>
                      <a:schemeClr val="bg1"/>
                    </a:solidFill>
                  </a:rPr>
                  <a:t> </a:t>
                </a:r>
                <a:r>
                  <a:rPr lang="en-US" sz="1600" b="1" dirty="0">
                    <a:solidFill>
                      <a:schemeClr val="bg1"/>
                    </a:solidFill>
                  </a:rPr>
                  <a:t> in</a:t>
                </a:r>
                <a:r>
                  <a:rPr lang="ru-RU" sz="1600" b="1" dirty="0">
                    <a:solidFill>
                      <a:schemeClr val="bg1"/>
                    </a:solidFill>
                  </a:rPr>
                  <a:t> </a:t>
                </a:r>
                <a:r>
                  <a:rPr lang="en-US" sz="1600" b="1" dirty="0">
                    <a:solidFill>
                      <a:schemeClr val="bg1"/>
                    </a:solidFill>
                  </a:rPr>
                  <a:t> English</a:t>
                </a:r>
                <a:r>
                  <a:rPr lang="ru-RU" sz="1600" b="1" dirty="0">
                    <a:solidFill>
                      <a:schemeClr val="bg1"/>
                    </a:solidFill>
                  </a:rPr>
                  <a:t> </a:t>
                </a:r>
                <a:r>
                  <a:rPr lang="en-US" sz="1600" b="1" dirty="0">
                    <a:solidFill>
                      <a:schemeClr val="bg1"/>
                    </a:solidFill>
                  </a:rPr>
                  <a:t> # 27</a:t>
                </a:r>
                <a:endParaRPr lang="ru-RU" sz="1600" dirty="0">
                  <a:solidFill>
                    <a:schemeClr val="bg1"/>
                  </a:solidFill>
                </a:endParaRPr>
              </a:p>
              <a:p>
                <a:endParaRPr lang="ru-RU" sz="1600" dirty="0">
                  <a:latin typeface="Arial" charset="0"/>
                </a:endParaRPr>
              </a:p>
            </p:txBody>
          </p:sp>
        </p:grpSp>
        <p:pic>
          <p:nvPicPr>
            <p:cNvPr id="7" name="Picture 2" descr="http://www.xn-----6kcalbbrfn0iijf7msb.xn--p1ai/wp-content/uploads/2015/06/Globus.jpg">
              <a:hlinkClick r:id="rId2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60563" t="10644" b="4347"/>
            <a:stretch>
              <a:fillRect/>
            </a:stretch>
          </p:blipFill>
          <p:spPr bwMode="auto">
            <a:xfrm>
              <a:off x="285720" y="214290"/>
              <a:ext cx="2000264" cy="4419458"/>
            </a:xfrm>
            <a:prstGeom prst="rect">
              <a:avLst/>
            </a:prstGeom>
            <a:noFill/>
          </p:spPr>
        </p:pic>
        <p:sp>
          <p:nvSpPr>
            <p:cNvPr id="8" name="Рамка 7"/>
            <p:cNvSpPr/>
            <p:nvPr/>
          </p:nvSpPr>
          <p:spPr>
            <a:xfrm>
              <a:off x="214282" y="214290"/>
              <a:ext cx="8715436" cy="6429420"/>
            </a:xfrm>
            <a:prstGeom prst="frame">
              <a:avLst>
                <a:gd name="adj1" fmla="val 3019"/>
              </a:avLst>
            </a:prstGeom>
            <a:solidFill>
              <a:schemeClr val="bg1"/>
            </a:solidFill>
            <a:ln>
              <a:solidFill>
                <a:srgbClr val="0000FF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57224" y="4000504"/>
              <a:ext cx="4643470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b="1" dirty="0" smtClean="0">
                  <a:solidFill>
                    <a:srgbClr val="0000FF"/>
                  </a:solidFill>
                  <a:latin typeface="Calibri" pitchFamily="34" charset="0"/>
                  <a:cs typeface="Times New Roman" pitchFamily="18" charset="0"/>
                </a:rPr>
                <a:t>Должность: </a:t>
              </a:r>
              <a:r>
                <a:rPr lang="ru-RU" sz="3600" b="1" dirty="0" smtClean="0">
                  <a:latin typeface="Calibri" pitchFamily="34" charset="0"/>
                  <a:cs typeface="Times New Roman" pitchFamily="18" charset="0"/>
                </a:rPr>
                <a:t>учитель начальных классов</a:t>
              </a:r>
            </a:p>
            <a:p>
              <a:r>
                <a:rPr lang="ru-RU" sz="3600" b="1" dirty="0" smtClean="0">
                  <a:solidFill>
                    <a:srgbClr val="0000FF"/>
                  </a:solidFill>
                  <a:latin typeface="Calibri" pitchFamily="34" charset="0"/>
                  <a:cs typeface="Times New Roman" pitchFamily="18" charset="0"/>
                </a:rPr>
                <a:t>Педагогический стаж:</a:t>
              </a:r>
            </a:p>
            <a:p>
              <a:r>
                <a:rPr lang="ru-RU" sz="3600" b="1" dirty="0" smtClean="0">
                  <a:latin typeface="Calibri" pitchFamily="34" charset="0"/>
                  <a:cs typeface="Times New Roman" pitchFamily="18" charset="0"/>
                </a:rPr>
                <a:t>2 года 2 месяца</a:t>
              </a:r>
              <a:endParaRPr lang="ru-RU" sz="3600" b="1" dirty="0">
                <a:latin typeface="Calibri" pitchFamily="34" charset="0"/>
                <a:cs typeface="Times New Roman" pitchFamily="18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928794" y="1714488"/>
              <a:ext cx="4143404" cy="2862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b="1" dirty="0" smtClean="0">
                  <a:solidFill>
                    <a:srgbClr val="0000FF"/>
                  </a:solidFill>
                  <a:cs typeface="Times New Roman" pitchFamily="18" charset="0"/>
                </a:rPr>
                <a:t>Окончила: </a:t>
              </a:r>
              <a:r>
                <a:rPr lang="ru-RU" sz="3600" b="1" dirty="0" smtClean="0">
                  <a:cs typeface="Times New Roman" pitchFamily="18" charset="0"/>
                </a:rPr>
                <a:t>ГБПОУ «Ангарский педагогический колледж», 2016 г.</a:t>
              </a:r>
            </a:p>
            <a:p>
              <a:endParaRPr lang="ru-RU" sz="3600" dirty="0"/>
            </a:p>
          </p:txBody>
        </p:sp>
      </p:grpSp>
      <p:pic>
        <p:nvPicPr>
          <p:cNvPr id="15" name="Рисунок 14" descr="W-dXmUt-BZ8.jpg"/>
          <p:cNvPicPr>
            <a:picLocks noChangeAspect="1"/>
          </p:cNvPicPr>
          <p:nvPr/>
        </p:nvPicPr>
        <p:blipFill>
          <a:blip r:embed="rId4" cstate="print"/>
          <a:srcRect r="17999" b="4545"/>
          <a:stretch>
            <a:fillRect/>
          </a:stretch>
        </p:blipFill>
        <p:spPr>
          <a:xfrm>
            <a:off x="5500694" y="1614475"/>
            <a:ext cx="3357586" cy="47006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20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photos.wikimapia.org/p/00/04/20/78/67_big.jpg"/>
          <p:cNvPicPr>
            <a:picLocks noChangeAspect="1" noChangeArrowheads="1"/>
          </p:cNvPicPr>
          <p:nvPr/>
        </p:nvPicPr>
        <p:blipFill>
          <a:blip r:embed="rId2" cstate="print"/>
          <a:srcRect l="14187"/>
          <a:stretch>
            <a:fillRect/>
          </a:stretch>
        </p:blipFill>
        <p:spPr bwMode="auto">
          <a:xfrm>
            <a:off x="1857356" y="-25128"/>
            <a:ext cx="7286644" cy="6883128"/>
          </a:xfrm>
          <a:prstGeom prst="rect">
            <a:avLst/>
          </a:prstGeom>
          <a:noFill/>
        </p:spPr>
      </p:pic>
      <p:grpSp>
        <p:nvGrpSpPr>
          <p:cNvPr id="4" name="Группа 39"/>
          <p:cNvGrpSpPr/>
          <p:nvPr/>
        </p:nvGrpSpPr>
        <p:grpSpPr>
          <a:xfrm>
            <a:off x="6072198" y="3643314"/>
            <a:ext cx="2714644" cy="2857520"/>
            <a:chOff x="785786" y="571480"/>
            <a:chExt cx="2714644" cy="2857520"/>
          </a:xfrm>
        </p:grpSpPr>
        <p:sp>
          <p:nvSpPr>
            <p:cNvPr id="5" name="Овал 4"/>
            <p:cNvSpPr/>
            <p:nvPr/>
          </p:nvSpPr>
          <p:spPr>
            <a:xfrm>
              <a:off x="785786" y="571480"/>
              <a:ext cx="2643206" cy="285752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Picture 4" descr="https://pp.userapi.com/c310918/v310918098/497f/FafQwTlWUxI.jpg">
              <a:hlinkClick r:id="" action="ppaction://hlinkshowjump?jump=nextslide"/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57224" y="571480"/>
              <a:ext cx="2643206" cy="2662853"/>
            </a:xfrm>
            <a:prstGeom prst="rect">
              <a:avLst/>
            </a:prstGeom>
            <a:noFill/>
          </p:spPr>
        </p:pic>
      </p:grpSp>
      <p:pic>
        <p:nvPicPr>
          <p:cNvPr id="7" name="Picture 22" descr="https://static-maps.yandex.ru/1.x/?l=map&amp;lang=ru-Ru&amp;size=600,306&amp;z=13&amp;ll=103.880358,52.544411&amp;pt=103.880358,52.544411,pm2rdl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 l="38672" t="20238" r="35312" b="26078"/>
          <a:stretch>
            <a:fillRect/>
          </a:stretch>
        </p:blipFill>
        <p:spPr bwMode="auto">
          <a:xfrm>
            <a:off x="0" y="2000240"/>
            <a:ext cx="1897664" cy="2643206"/>
          </a:xfrm>
          <a:prstGeom prst="rect">
            <a:avLst/>
          </a:prstGeom>
          <a:noFill/>
        </p:spPr>
      </p:pic>
      <p:pic>
        <p:nvPicPr>
          <p:cNvPr id="3075" name="Picture 3" descr="C:\Documents and Settings\Солнышкин\Рабочий стол\Flag_of_Angarsk_(Irkutsk_oblast)_2003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643446"/>
            <a:ext cx="1928794" cy="2214554"/>
          </a:xfrm>
          <a:prstGeom prst="rect">
            <a:avLst/>
          </a:prstGeom>
          <a:noFill/>
        </p:spPr>
      </p:pic>
      <p:pic>
        <p:nvPicPr>
          <p:cNvPr id="8" name="Picture 8" descr="http://xn--d1afok.xn--p1ai/sites/default/files/foto/City/%D0%90%D0%BD%D0%B3%D0%B0%D1%80%D1%81%D0%BA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928794" cy="2301695"/>
          </a:xfrm>
          <a:prstGeom prst="rect">
            <a:avLst/>
          </a:prstGeom>
          <a:noFill/>
        </p:spPr>
      </p:pic>
      <p:cxnSp>
        <p:nvCxnSpPr>
          <p:cNvPr id="12" name="Прямая соединительная линия 11"/>
          <p:cNvCxnSpPr/>
          <p:nvPr/>
        </p:nvCxnSpPr>
        <p:spPr>
          <a:xfrm rot="16200000" flipH="1">
            <a:off x="-1535925" y="3393281"/>
            <a:ext cx="6858000" cy="71438"/>
          </a:xfrm>
          <a:prstGeom prst="line">
            <a:avLst/>
          </a:prstGeom>
          <a:ln w="1016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Прямоугольник 4"/>
          <p:cNvSpPr>
            <a:spLocks noChangeArrowheads="1"/>
          </p:cNvSpPr>
          <p:nvPr/>
        </p:nvSpPr>
        <p:spPr bwMode="auto">
          <a:xfrm>
            <a:off x="815975" y="247650"/>
            <a:ext cx="8334375" cy="223838"/>
          </a:xfrm>
          <a:prstGeom prst="rect">
            <a:avLst/>
          </a:prstGeom>
          <a:solidFill>
            <a:srgbClr val="6666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27" name="AutoShape 3"/>
          <p:cNvSpPr>
            <a:spLocks noChangeArrowheads="1"/>
          </p:cNvSpPr>
          <p:nvPr/>
        </p:nvSpPr>
        <p:spPr bwMode="auto">
          <a:xfrm>
            <a:off x="1439863" y="155575"/>
            <a:ext cx="7591425" cy="476250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  <a:defRPr/>
            </a:pPr>
            <a:r>
              <a:rPr lang="ru-RU" sz="1600" b="1" dirty="0" smtClean="0">
                <a:solidFill>
                  <a:srgbClr val="FFFFFF"/>
                </a:solidFill>
                <a:latin typeface="+mj-lt"/>
                <a:cs typeface="+mn-cs"/>
              </a:rPr>
              <a:t>МАОУ  </a:t>
            </a:r>
            <a:r>
              <a:rPr lang="ru-RU" sz="1600" b="1" dirty="0">
                <a:solidFill>
                  <a:srgbClr val="FFFFFF"/>
                </a:solidFill>
                <a:latin typeface="+mj-lt"/>
                <a:cs typeface="+mn-cs"/>
              </a:rPr>
              <a:t>«СОШ  с  углубленным  изучением  английского  языка  №27»</a:t>
            </a:r>
            <a:endParaRPr lang="en-US" sz="1600" b="1" dirty="0">
              <a:solidFill>
                <a:srgbClr val="FFFFFF"/>
              </a:solidFill>
              <a:latin typeface="+mj-lt"/>
              <a:cs typeface="+mn-cs"/>
            </a:endParaRPr>
          </a:p>
          <a:p>
            <a:pPr>
              <a:defRPr/>
            </a:pPr>
            <a:endParaRPr lang="ru-RU" dirty="0">
              <a:latin typeface="Arial" pitchFamily="34" charset="0"/>
              <a:cs typeface="+mn-cs"/>
            </a:endParaRP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307975" y="1019175"/>
            <a:ext cx="222250" cy="5838825"/>
          </a:xfrm>
          <a:prstGeom prst="rect">
            <a:avLst/>
          </a:prstGeom>
          <a:solidFill>
            <a:srgbClr val="6666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530225" y="1001713"/>
            <a:ext cx="223838" cy="5856287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900113" y="471488"/>
            <a:ext cx="8243887" cy="222250"/>
          </a:xfrm>
          <a:prstGeom prst="rect">
            <a:avLst/>
          </a:prstGeom>
          <a:solidFill>
            <a:srgbClr val="FF0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55" name="AutoShape 7"/>
          <p:cNvSpPr>
            <a:spLocks noChangeArrowheads="1"/>
          </p:cNvSpPr>
          <p:nvPr/>
        </p:nvSpPr>
        <p:spPr bwMode="auto">
          <a:xfrm>
            <a:off x="1385888" y="361950"/>
            <a:ext cx="7699375" cy="441325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en-US" sz="1600" b="1">
                <a:solidFill>
                  <a:schemeClr val="bg1"/>
                </a:solidFill>
              </a:rPr>
              <a:t>Secondary</a:t>
            </a:r>
            <a:r>
              <a:rPr lang="ru-RU" sz="1600" b="1">
                <a:solidFill>
                  <a:schemeClr val="bg1"/>
                </a:solidFill>
              </a:rPr>
              <a:t> </a:t>
            </a:r>
            <a:r>
              <a:rPr lang="en-US" sz="1600" b="1">
                <a:solidFill>
                  <a:schemeClr val="bg1"/>
                </a:solidFill>
              </a:rPr>
              <a:t> school</a:t>
            </a:r>
            <a:r>
              <a:rPr lang="ru-RU" sz="1600" b="1">
                <a:solidFill>
                  <a:schemeClr val="bg1"/>
                </a:solidFill>
              </a:rPr>
              <a:t> </a:t>
            </a:r>
            <a:r>
              <a:rPr lang="en-US" sz="1600" b="1">
                <a:solidFill>
                  <a:schemeClr val="bg1"/>
                </a:solidFill>
              </a:rPr>
              <a:t> Specializing</a:t>
            </a:r>
            <a:r>
              <a:rPr lang="ru-RU" sz="1600" b="1">
                <a:solidFill>
                  <a:schemeClr val="bg1"/>
                </a:solidFill>
              </a:rPr>
              <a:t> </a:t>
            </a:r>
            <a:r>
              <a:rPr lang="en-US" sz="1600" b="1">
                <a:solidFill>
                  <a:schemeClr val="bg1"/>
                </a:solidFill>
              </a:rPr>
              <a:t> in</a:t>
            </a:r>
            <a:r>
              <a:rPr lang="ru-RU" sz="1600" b="1">
                <a:solidFill>
                  <a:schemeClr val="bg1"/>
                </a:solidFill>
              </a:rPr>
              <a:t> </a:t>
            </a:r>
            <a:r>
              <a:rPr lang="en-US" sz="1600" b="1">
                <a:solidFill>
                  <a:schemeClr val="bg1"/>
                </a:solidFill>
              </a:rPr>
              <a:t> English</a:t>
            </a:r>
            <a:r>
              <a:rPr lang="ru-RU" sz="1600" b="1">
                <a:solidFill>
                  <a:schemeClr val="bg1"/>
                </a:solidFill>
              </a:rPr>
              <a:t> </a:t>
            </a:r>
            <a:r>
              <a:rPr lang="en-US" sz="1600" b="1">
                <a:solidFill>
                  <a:schemeClr val="bg1"/>
                </a:solidFill>
              </a:rPr>
              <a:t> # 27</a:t>
            </a:r>
            <a:endParaRPr lang="ru-RU" sz="1600">
              <a:solidFill>
                <a:schemeClr val="bg1"/>
              </a:solidFill>
            </a:endParaRPr>
          </a:p>
          <a:p>
            <a:endParaRPr lang="ru-RU" sz="1600">
              <a:latin typeface="Arial" charset="0"/>
            </a:endParaRPr>
          </a:p>
        </p:txBody>
      </p:sp>
      <p:pic>
        <p:nvPicPr>
          <p:cNvPr id="2056" name="Рисунок 31" descr="D:\МОУ СОШ № 27\Фотографии\Эмблемы и логотипы\schoollogo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962" y="38099"/>
            <a:ext cx="1419203" cy="150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 descr="http://images.easyfreeclipart.com/1653/original-lrm-svg-nominally-375-215-209-pixels-size-6-165339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4786322"/>
            <a:ext cx="3353169" cy="1867820"/>
          </a:xfrm>
          <a:prstGeom prst="rect">
            <a:avLst/>
          </a:prstGeom>
          <a:noFill/>
        </p:spPr>
      </p:pic>
      <p:pic>
        <p:nvPicPr>
          <p:cNvPr id="14" name="Picture 2" descr="http://www.clipartbest.com/cliparts/ncB/XL7/ncBXL7Mei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86050" y="3643314"/>
            <a:ext cx="1857388" cy="1857388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857224" y="1357298"/>
            <a:ext cx="828677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i="1" dirty="0" smtClean="0">
                <a:latin typeface="Times New Roman" pitchFamily="18" charset="0"/>
                <a:cs typeface="Times New Roman" pitchFamily="18" charset="0"/>
              </a:rPr>
              <a:t>Учитель живет до тех пор, пока учится.</a:t>
            </a:r>
          </a:p>
          <a:p>
            <a:pPr algn="r"/>
            <a:r>
              <a:rPr lang="ru-RU" sz="4800" b="1" i="1" dirty="0" smtClean="0">
                <a:latin typeface="Times New Roman" pitchFamily="18" charset="0"/>
                <a:cs typeface="Times New Roman" pitchFamily="18" charset="0"/>
              </a:rPr>
              <a:t>К.Д. Ушинский</a:t>
            </a:r>
            <a:endParaRPr lang="ru-RU" sz="48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00768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Прямоугольник 4"/>
          <p:cNvSpPr>
            <a:spLocks noChangeArrowheads="1"/>
          </p:cNvSpPr>
          <p:nvPr/>
        </p:nvSpPr>
        <p:spPr bwMode="auto">
          <a:xfrm>
            <a:off x="815975" y="247650"/>
            <a:ext cx="8334375" cy="223838"/>
          </a:xfrm>
          <a:prstGeom prst="rect">
            <a:avLst/>
          </a:prstGeom>
          <a:solidFill>
            <a:srgbClr val="6666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27" name="AutoShape 3"/>
          <p:cNvSpPr>
            <a:spLocks noChangeArrowheads="1"/>
          </p:cNvSpPr>
          <p:nvPr/>
        </p:nvSpPr>
        <p:spPr bwMode="auto">
          <a:xfrm>
            <a:off x="1439863" y="155575"/>
            <a:ext cx="7591425" cy="476250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  <a:defRPr/>
            </a:pPr>
            <a:r>
              <a:rPr lang="ru-RU" sz="1600" b="1" dirty="0" smtClean="0">
                <a:solidFill>
                  <a:srgbClr val="FFFFFF"/>
                </a:solidFill>
                <a:latin typeface="+mj-lt"/>
                <a:cs typeface="+mn-cs"/>
              </a:rPr>
              <a:t>МАОУ  </a:t>
            </a:r>
            <a:r>
              <a:rPr lang="ru-RU" sz="1600" b="1" dirty="0">
                <a:solidFill>
                  <a:srgbClr val="FFFFFF"/>
                </a:solidFill>
                <a:latin typeface="+mj-lt"/>
                <a:cs typeface="+mn-cs"/>
              </a:rPr>
              <a:t>«СОШ  с  углубленным  изучением  английского  языка  №27»</a:t>
            </a:r>
            <a:endParaRPr lang="en-US" sz="1600" b="1" dirty="0">
              <a:solidFill>
                <a:srgbClr val="FFFFFF"/>
              </a:solidFill>
              <a:latin typeface="+mj-lt"/>
              <a:cs typeface="+mn-cs"/>
            </a:endParaRPr>
          </a:p>
          <a:p>
            <a:pPr>
              <a:defRPr/>
            </a:pPr>
            <a:endParaRPr lang="ru-RU" dirty="0">
              <a:latin typeface="Arial" pitchFamily="34" charset="0"/>
              <a:cs typeface="+mn-cs"/>
            </a:endParaRP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307975" y="1019175"/>
            <a:ext cx="222250" cy="5838825"/>
          </a:xfrm>
          <a:prstGeom prst="rect">
            <a:avLst/>
          </a:prstGeom>
          <a:solidFill>
            <a:srgbClr val="6666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530225" y="1001713"/>
            <a:ext cx="223838" cy="5856287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900113" y="471488"/>
            <a:ext cx="8243887" cy="222250"/>
          </a:xfrm>
          <a:prstGeom prst="rect">
            <a:avLst/>
          </a:prstGeom>
          <a:solidFill>
            <a:srgbClr val="FF0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55" name="AutoShape 7"/>
          <p:cNvSpPr>
            <a:spLocks noChangeArrowheads="1"/>
          </p:cNvSpPr>
          <p:nvPr/>
        </p:nvSpPr>
        <p:spPr bwMode="auto">
          <a:xfrm>
            <a:off x="1385888" y="361950"/>
            <a:ext cx="7699375" cy="441325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en-US" sz="1600" b="1">
                <a:solidFill>
                  <a:schemeClr val="bg1"/>
                </a:solidFill>
              </a:rPr>
              <a:t>Secondary</a:t>
            </a:r>
            <a:r>
              <a:rPr lang="ru-RU" sz="1600" b="1">
                <a:solidFill>
                  <a:schemeClr val="bg1"/>
                </a:solidFill>
              </a:rPr>
              <a:t> </a:t>
            </a:r>
            <a:r>
              <a:rPr lang="en-US" sz="1600" b="1">
                <a:solidFill>
                  <a:schemeClr val="bg1"/>
                </a:solidFill>
              </a:rPr>
              <a:t> school</a:t>
            </a:r>
            <a:r>
              <a:rPr lang="ru-RU" sz="1600" b="1">
                <a:solidFill>
                  <a:schemeClr val="bg1"/>
                </a:solidFill>
              </a:rPr>
              <a:t> </a:t>
            </a:r>
            <a:r>
              <a:rPr lang="en-US" sz="1600" b="1">
                <a:solidFill>
                  <a:schemeClr val="bg1"/>
                </a:solidFill>
              </a:rPr>
              <a:t> Specializing</a:t>
            </a:r>
            <a:r>
              <a:rPr lang="ru-RU" sz="1600" b="1">
                <a:solidFill>
                  <a:schemeClr val="bg1"/>
                </a:solidFill>
              </a:rPr>
              <a:t> </a:t>
            </a:r>
            <a:r>
              <a:rPr lang="en-US" sz="1600" b="1">
                <a:solidFill>
                  <a:schemeClr val="bg1"/>
                </a:solidFill>
              </a:rPr>
              <a:t> in</a:t>
            </a:r>
            <a:r>
              <a:rPr lang="ru-RU" sz="1600" b="1">
                <a:solidFill>
                  <a:schemeClr val="bg1"/>
                </a:solidFill>
              </a:rPr>
              <a:t> </a:t>
            </a:r>
            <a:r>
              <a:rPr lang="en-US" sz="1600" b="1">
                <a:solidFill>
                  <a:schemeClr val="bg1"/>
                </a:solidFill>
              </a:rPr>
              <a:t> English</a:t>
            </a:r>
            <a:r>
              <a:rPr lang="ru-RU" sz="1600" b="1">
                <a:solidFill>
                  <a:schemeClr val="bg1"/>
                </a:solidFill>
              </a:rPr>
              <a:t> </a:t>
            </a:r>
            <a:r>
              <a:rPr lang="en-US" sz="1600" b="1">
                <a:solidFill>
                  <a:schemeClr val="bg1"/>
                </a:solidFill>
              </a:rPr>
              <a:t> # 27</a:t>
            </a:r>
            <a:endParaRPr lang="ru-RU" sz="1600">
              <a:solidFill>
                <a:schemeClr val="bg1"/>
              </a:solidFill>
            </a:endParaRPr>
          </a:p>
          <a:p>
            <a:endParaRPr lang="ru-RU" sz="1600">
              <a:latin typeface="Arial" charset="0"/>
            </a:endParaRPr>
          </a:p>
        </p:txBody>
      </p:sp>
      <p:pic>
        <p:nvPicPr>
          <p:cNvPr id="2056" name="Рисунок 31" descr="D:\МОУ СОШ № 27\Фотографии\Эмблемы и логотипы\schoollogo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962" y="38099"/>
            <a:ext cx="1419203" cy="150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 descr="http://images.easyfreeclipart.com/1653/original-lrm-svg-nominally-375-215-209-pixels-size-6-165339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70" y="4786322"/>
            <a:ext cx="3353169" cy="1867820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1142944" y="1643050"/>
            <a:ext cx="778677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1.Что мне дало участие в конкурсе?</a:t>
            </a:r>
            <a:endParaRPr lang="ru-RU" sz="4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71506" y="3286124"/>
            <a:ext cx="78582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2. Зачем нужно участвовать в конкурсе профессионального мастерства?</a:t>
            </a:r>
            <a:endParaRPr lang="ru-RU" sz="40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00768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allAtOnce"/>
      <p:bldP spid="13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Прямоугольник 4"/>
          <p:cNvSpPr>
            <a:spLocks noChangeArrowheads="1"/>
          </p:cNvSpPr>
          <p:nvPr/>
        </p:nvSpPr>
        <p:spPr bwMode="auto">
          <a:xfrm>
            <a:off x="815975" y="247650"/>
            <a:ext cx="8334375" cy="223838"/>
          </a:xfrm>
          <a:prstGeom prst="rect">
            <a:avLst/>
          </a:prstGeom>
          <a:solidFill>
            <a:srgbClr val="6666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27" name="AutoShape 3"/>
          <p:cNvSpPr>
            <a:spLocks noChangeArrowheads="1"/>
          </p:cNvSpPr>
          <p:nvPr/>
        </p:nvSpPr>
        <p:spPr bwMode="auto">
          <a:xfrm>
            <a:off x="1439863" y="155575"/>
            <a:ext cx="7591425" cy="476250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  <a:defRPr/>
            </a:pPr>
            <a:r>
              <a:rPr lang="ru-RU" sz="1600" b="1" dirty="0" smtClean="0">
                <a:solidFill>
                  <a:srgbClr val="FFFFFF"/>
                </a:solidFill>
                <a:latin typeface="+mj-lt"/>
                <a:cs typeface="+mn-cs"/>
              </a:rPr>
              <a:t>МАОУ  </a:t>
            </a:r>
            <a:r>
              <a:rPr lang="ru-RU" sz="1600" b="1" dirty="0">
                <a:solidFill>
                  <a:srgbClr val="FFFFFF"/>
                </a:solidFill>
                <a:latin typeface="+mj-lt"/>
                <a:cs typeface="+mn-cs"/>
              </a:rPr>
              <a:t>«СОШ  с  углубленным  изучением  английского  языка  №27»</a:t>
            </a:r>
            <a:endParaRPr lang="en-US" sz="1600" b="1" dirty="0">
              <a:solidFill>
                <a:srgbClr val="FFFFFF"/>
              </a:solidFill>
              <a:latin typeface="+mj-lt"/>
              <a:cs typeface="+mn-cs"/>
            </a:endParaRPr>
          </a:p>
          <a:p>
            <a:pPr>
              <a:defRPr/>
            </a:pPr>
            <a:endParaRPr lang="ru-RU" dirty="0">
              <a:latin typeface="Arial" pitchFamily="34" charset="0"/>
              <a:cs typeface="+mn-cs"/>
            </a:endParaRP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307975" y="1019175"/>
            <a:ext cx="222250" cy="5838825"/>
          </a:xfrm>
          <a:prstGeom prst="rect">
            <a:avLst/>
          </a:prstGeom>
          <a:solidFill>
            <a:srgbClr val="6666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530225" y="1001713"/>
            <a:ext cx="223838" cy="5856287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900113" y="471488"/>
            <a:ext cx="8243887" cy="222250"/>
          </a:xfrm>
          <a:prstGeom prst="rect">
            <a:avLst/>
          </a:prstGeom>
          <a:solidFill>
            <a:srgbClr val="FF0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55" name="AutoShape 7"/>
          <p:cNvSpPr>
            <a:spLocks noChangeArrowheads="1"/>
          </p:cNvSpPr>
          <p:nvPr/>
        </p:nvSpPr>
        <p:spPr bwMode="auto">
          <a:xfrm>
            <a:off x="1385888" y="361950"/>
            <a:ext cx="7699375" cy="441325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en-US" sz="1600" b="1">
                <a:solidFill>
                  <a:schemeClr val="bg1"/>
                </a:solidFill>
              </a:rPr>
              <a:t>Secondary</a:t>
            </a:r>
            <a:r>
              <a:rPr lang="ru-RU" sz="1600" b="1">
                <a:solidFill>
                  <a:schemeClr val="bg1"/>
                </a:solidFill>
              </a:rPr>
              <a:t> </a:t>
            </a:r>
            <a:r>
              <a:rPr lang="en-US" sz="1600" b="1">
                <a:solidFill>
                  <a:schemeClr val="bg1"/>
                </a:solidFill>
              </a:rPr>
              <a:t> school</a:t>
            </a:r>
            <a:r>
              <a:rPr lang="ru-RU" sz="1600" b="1">
                <a:solidFill>
                  <a:schemeClr val="bg1"/>
                </a:solidFill>
              </a:rPr>
              <a:t> </a:t>
            </a:r>
            <a:r>
              <a:rPr lang="en-US" sz="1600" b="1">
                <a:solidFill>
                  <a:schemeClr val="bg1"/>
                </a:solidFill>
              </a:rPr>
              <a:t> Specializing</a:t>
            </a:r>
            <a:r>
              <a:rPr lang="ru-RU" sz="1600" b="1">
                <a:solidFill>
                  <a:schemeClr val="bg1"/>
                </a:solidFill>
              </a:rPr>
              <a:t> </a:t>
            </a:r>
            <a:r>
              <a:rPr lang="en-US" sz="1600" b="1">
                <a:solidFill>
                  <a:schemeClr val="bg1"/>
                </a:solidFill>
              </a:rPr>
              <a:t> in</a:t>
            </a:r>
            <a:r>
              <a:rPr lang="ru-RU" sz="1600" b="1">
                <a:solidFill>
                  <a:schemeClr val="bg1"/>
                </a:solidFill>
              </a:rPr>
              <a:t> </a:t>
            </a:r>
            <a:r>
              <a:rPr lang="en-US" sz="1600" b="1">
                <a:solidFill>
                  <a:schemeClr val="bg1"/>
                </a:solidFill>
              </a:rPr>
              <a:t> English</a:t>
            </a:r>
            <a:r>
              <a:rPr lang="ru-RU" sz="1600" b="1">
                <a:solidFill>
                  <a:schemeClr val="bg1"/>
                </a:solidFill>
              </a:rPr>
              <a:t> </a:t>
            </a:r>
            <a:r>
              <a:rPr lang="en-US" sz="1600" b="1">
                <a:solidFill>
                  <a:schemeClr val="bg1"/>
                </a:solidFill>
              </a:rPr>
              <a:t> # 27</a:t>
            </a:r>
            <a:endParaRPr lang="ru-RU" sz="1600">
              <a:solidFill>
                <a:schemeClr val="bg1"/>
              </a:solidFill>
            </a:endParaRPr>
          </a:p>
          <a:p>
            <a:endParaRPr lang="ru-RU" sz="1600">
              <a:latin typeface="Arial" charset="0"/>
            </a:endParaRPr>
          </a:p>
        </p:txBody>
      </p:sp>
      <p:pic>
        <p:nvPicPr>
          <p:cNvPr id="2056" name="Рисунок 31" descr="D:\МОУ СОШ № 27\Фотографии\Эмблемы и логотипы\schoollogo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962" y="38099"/>
            <a:ext cx="1419203" cy="150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 descr="http://images.easyfreeclipart.com/1653/original-lrm-svg-nominally-375-215-209-pixels-size-6-165339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26" y="4643446"/>
            <a:ext cx="3353169" cy="1867820"/>
          </a:xfrm>
          <a:prstGeom prst="rect">
            <a:avLst/>
          </a:prstGeom>
          <a:noFill/>
        </p:spPr>
      </p:pic>
      <p:pic>
        <p:nvPicPr>
          <p:cNvPr id="14" name="Picture 2" descr="http://www.clipartbest.com/cliparts/ncB/XL7/ncBXL7Mei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90" y="3429000"/>
            <a:ext cx="1857388" cy="1857388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857224" y="2428868"/>
            <a:ext cx="82867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i="1" dirty="0" smtClean="0">
                <a:latin typeface="Times New Roman" pitchFamily="18" charset="0"/>
                <a:cs typeface="Times New Roman" pitchFamily="18" charset="0"/>
              </a:rPr>
              <a:t>Конкурс - испытание?</a:t>
            </a:r>
            <a:endParaRPr lang="ru-RU" sz="48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00768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Прямоугольник 4"/>
          <p:cNvSpPr>
            <a:spLocks noChangeArrowheads="1"/>
          </p:cNvSpPr>
          <p:nvPr/>
        </p:nvSpPr>
        <p:spPr bwMode="auto">
          <a:xfrm>
            <a:off x="815975" y="247650"/>
            <a:ext cx="8334375" cy="223838"/>
          </a:xfrm>
          <a:prstGeom prst="rect">
            <a:avLst/>
          </a:prstGeom>
          <a:solidFill>
            <a:srgbClr val="6666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27" name="AutoShape 3"/>
          <p:cNvSpPr>
            <a:spLocks noChangeArrowheads="1"/>
          </p:cNvSpPr>
          <p:nvPr/>
        </p:nvSpPr>
        <p:spPr bwMode="auto">
          <a:xfrm>
            <a:off x="1439863" y="155575"/>
            <a:ext cx="7591425" cy="476250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  <a:defRPr/>
            </a:pPr>
            <a:r>
              <a:rPr lang="ru-RU" sz="1600" b="1" dirty="0" smtClean="0">
                <a:solidFill>
                  <a:srgbClr val="FFFFFF"/>
                </a:solidFill>
                <a:latin typeface="+mj-lt"/>
                <a:cs typeface="+mn-cs"/>
              </a:rPr>
              <a:t>МАОУ  </a:t>
            </a:r>
            <a:r>
              <a:rPr lang="ru-RU" sz="1600" b="1" dirty="0">
                <a:solidFill>
                  <a:srgbClr val="FFFFFF"/>
                </a:solidFill>
                <a:latin typeface="+mj-lt"/>
                <a:cs typeface="+mn-cs"/>
              </a:rPr>
              <a:t>«СОШ  с  углубленным  изучением  английского  языка  №27»</a:t>
            </a:r>
            <a:endParaRPr lang="en-US" sz="1600" b="1" dirty="0">
              <a:solidFill>
                <a:srgbClr val="FFFFFF"/>
              </a:solidFill>
              <a:latin typeface="+mj-lt"/>
              <a:cs typeface="+mn-cs"/>
            </a:endParaRPr>
          </a:p>
          <a:p>
            <a:pPr>
              <a:defRPr/>
            </a:pPr>
            <a:endParaRPr lang="ru-RU" dirty="0">
              <a:latin typeface="Arial" pitchFamily="34" charset="0"/>
              <a:cs typeface="+mn-cs"/>
            </a:endParaRP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307975" y="1019175"/>
            <a:ext cx="222250" cy="5838825"/>
          </a:xfrm>
          <a:prstGeom prst="rect">
            <a:avLst/>
          </a:prstGeom>
          <a:solidFill>
            <a:srgbClr val="6666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530225" y="1001713"/>
            <a:ext cx="223838" cy="5856287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900113" y="471488"/>
            <a:ext cx="8243887" cy="222250"/>
          </a:xfrm>
          <a:prstGeom prst="rect">
            <a:avLst/>
          </a:prstGeom>
          <a:solidFill>
            <a:srgbClr val="FF0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55" name="AutoShape 7"/>
          <p:cNvSpPr>
            <a:spLocks noChangeArrowheads="1"/>
          </p:cNvSpPr>
          <p:nvPr/>
        </p:nvSpPr>
        <p:spPr bwMode="auto">
          <a:xfrm>
            <a:off x="1385888" y="361950"/>
            <a:ext cx="7699375" cy="441325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en-US" sz="1600" b="1">
                <a:solidFill>
                  <a:schemeClr val="bg1"/>
                </a:solidFill>
              </a:rPr>
              <a:t>Secondary</a:t>
            </a:r>
            <a:r>
              <a:rPr lang="ru-RU" sz="1600" b="1">
                <a:solidFill>
                  <a:schemeClr val="bg1"/>
                </a:solidFill>
              </a:rPr>
              <a:t> </a:t>
            </a:r>
            <a:r>
              <a:rPr lang="en-US" sz="1600" b="1">
                <a:solidFill>
                  <a:schemeClr val="bg1"/>
                </a:solidFill>
              </a:rPr>
              <a:t> school</a:t>
            </a:r>
            <a:r>
              <a:rPr lang="ru-RU" sz="1600" b="1">
                <a:solidFill>
                  <a:schemeClr val="bg1"/>
                </a:solidFill>
              </a:rPr>
              <a:t> </a:t>
            </a:r>
            <a:r>
              <a:rPr lang="en-US" sz="1600" b="1">
                <a:solidFill>
                  <a:schemeClr val="bg1"/>
                </a:solidFill>
              </a:rPr>
              <a:t> Specializing</a:t>
            </a:r>
            <a:r>
              <a:rPr lang="ru-RU" sz="1600" b="1">
                <a:solidFill>
                  <a:schemeClr val="bg1"/>
                </a:solidFill>
              </a:rPr>
              <a:t> </a:t>
            </a:r>
            <a:r>
              <a:rPr lang="en-US" sz="1600" b="1">
                <a:solidFill>
                  <a:schemeClr val="bg1"/>
                </a:solidFill>
              </a:rPr>
              <a:t> in</a:t>
            </a:r>
            <a:r>
              <a:rPr lang="ru-RU" sz="1600" b="1">
                <a:solidFill>
                  <a:schemeClr val="bg1"/>
                </a:solidFill>
              </a:rPr>
              <a:t> </a:t>
            </a:r>
            <a:r>
              <a:rPr lang="en-US" sz="1600" b="1">
                <a:solidFill>
                  <a:schemeClr val="bg1"/>
                </a:solidFill>
              </a:rPr>
              <a:t> English</a:t>
            </a:r>
            <a:r>
              <a:rPr lang="ru-RU" sz="1600" b="1">
                <a:solidFill>
                  <a:schemeClr val="bg1"/>
                </a:solidFill>
              </a:rPr>
              <a:t> </a:t>
            </a:r>
            <a:r>
              <a:rPr lang="en-US" sz="1600" b="1">
                <a:solidFill>
                  <a:schemeClr val="bg1"/>
                </a:solidFill>
              </a:rPr>
              <a:t> # 27</a:t>
            </a:r>
            <a:endParaRPr lang="ru-RU" sz="1600">
              <a:solidFill>
                <a:schemeClr val="bg1"/>
              </a:solidFill>
            </a:endParaRPr>
          </a:p>
          <a:p>
            <a:endParaRPr lang="ru-RU" sz="1600">
              <a:latin typeface="Arial" charset="0"/>
            </a:endParaRPr>
          </a:p>
        </p:txBody>
      </p:sp>
      <p:pic>
        <p:nvPicPr>
          <p:cNvPr id="2056" name="Рисунок 31" descr="D:\МОУ СОШ № 27\Фотографии\Эмблемы и логотипы\schoollogo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962" y="38099"/>
            <a:ext cx="1419203" cy="150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1691680" y="620688"/>
            <a:ext cx="728667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Я научилась</a:t>
            </a:r>
            <a:endParaRPr lang="ru-RU" sz="4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99592" y="1412776"/>
            <a:ext cx="80724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Нестандартно мыслить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99592" y="2060848"/>
            <a:ext cx="7992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/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2. Показывать 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себя в выгодном свете.</a:t>
            </a:r>
            <a:endParaRPr lang="ru-RU" sz="3600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99592" y="2708920"/>
            <a:ext cx="81369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3. Грамотно выстраивать современный урок.</a:t>
            </a:r>
            <a:endParaRPr lang="ru-RU" sz="36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99592" y="3933056"/>
            <a:ext cx="81369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4. Видеть свои сильные и слабые стороны.</a:t>
            </a:r>
            <a:endParaRPr lang="ru-RU" sz="36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99592" y="5157192"/>
            <a:ext cx="79928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5. Чувствовать уверенность на сцене или при проведении открытого урока. </a:t>
            </a:r>
            <a:endParaRPr lang="ru-RU" sz="36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00768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allAtOnce"/>
      <p:bldP spid="11" grpId="0" build="allAtOnce"/>
      <p:bldP spid="14" grpId="0" build="allAtOnce"/>
      <p:bldP spid="16" grpId="0" build="allAtOnce"/>
      <p:bldP spid="18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Прямоугольник 4"/>
          <p:cNvSpPr>
            <a:spLocks noChangeArrowheads="1"/>
          </p:cNvSpPr>
          <p:nvPr/>
        </p:nvSpPr>
        <p:spPr bwMode="auto">
          <a:xfrm>
            <a:off x="815975" y="247650"/>
            <a:ext cx="8334375" cy="223838"/>
          </a:xfrm>
          <a:prstGeom prst="rect">
            <a:avLst/>
          </a:prstGeom>
          <a:solidFill>
            <a:srgbClr val="6666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27" name="AutoShape 3"/>
          <p:cNvSpPr>
            <a:spLocks noChangeArrowheads="1"/>
          </p:cNvSpPr>
          <p:nvPr/>
        </p:nvSpPr>
        <p:spPr bwMode="auto">
          <a:xfrm>
            <a:off x="1439863" y="155575"/>
            <a:ext cx="7591425" cy="476250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  <a:defRPr/>
            </a:pPr>
            <a:r>
              <a:rPr lang="ru-RU" sz="1600" b="1" dirty="0" smtClean="0">
                <a:solidFill>
                  <a:srgbClr val="FFFFFF"/>
                </a:solidFill>
                <a:latin typeface="+mj-lt"/>
                <a:cs typeface="+mn-cs"/>
              </a:rPr>
              <a:t>МАОУ  </a:t>
            </a:r>
            <a:r>
              <a:rPr lang="ru-RU" sz="1600" b="1" dirty="0">
                <a:solidFill>
                  <a:srgbClr val="FFFFFF"/>
                </a:solidFill>
                <a:latin typeface="+mj-lt"/>
                <a:cs typeface="+mn-cs"/>
              </a:rPr>
              <a:t>«СОШ  с  углубленным  изучением  английского  языка  №27»</a:t>
            </a:r>
            <a:endParaRPr lang="en-US" sz="1600" b="1" dirty="0">
              <a:solidFill>
                <a:srgbClr val="FFFFFF"/>
              </a:solidFill>
              <a:latin typeface="+mj-lt"/>
              <a:cs typeface="+mn-cs"/>
            </a:endParaRPr>
          </a:p>
          <a:p>
            <a:pPr>
              <a:defRPr/>
            </a:pPr>
            <a:endParaRPr lang="ru-RU" dirty="0">
              <a:latin typeface="Arial" pitchFamily="34" charset="0"/>
              <a:cs typeface="+mn-cs"/>
            </a:endParaRP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307975" y="1019175"/>
            <a:ext cx="222250" cy="5838825"/>
          </a:xfrm>
          <a:prstGeom prst="rect">
            <a:avLst/>
          </a:prstGeom>
          <a:solidFill>
            <a:srgbClr val="6666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530225" y="1001713"/>
            <a:ext cx="223838" cy="5856287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900113" y="471488"/>
            <a:ext cx="8243887" cy="222250"/>
          </a:xfrm>
          <a:prstGeom prst="rect">
            <a:avLst/>
          </a:prstGeom>
          <a:solidFill>
            <a:srgbClr val="FF0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55" name="AutoShape 7"/>
          <p:cNvSpPr>
            <a:spLocks noChangeArrowheads="1"/>
          </p:cNvSpPr>
          <p:nvPr/>
        </p:nvSpPr>
        <p:spPr bwMode="auto">
          <a:xfrm>
            <a:off x="1385888" y="361950"/>
            <a:ext cx="7699375" cy="441325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en-US" sz="1600" b="1">
                <a:solidFill>
                  <a:schemeClr val="bg1"/>
                </a:solidFill>
              </a:rPr>
              <a:t>Secondary</a:t>
            </a:r>
            <a:r>
              <a:rPr lang="ru-RU" sz="1600" b="1">
                <a:solidFill>
                  <a:schemeClr val="bg1"/>
                </a:solidFill>
              </a:rPr>
              <a:t> </a:t>
            </a:r>
            <a:r>
              <a:rPr lang="en-US" sz="1600" b="1">
                <a:solidFill>
                  <a:schemeClr val="bg1"/>
                </a:solidFill>
              </a:rPr>
              <a:t> school</a:t>
            </a:r>
            <a:r>
              <a:rPr lang="ru-RU" sz="1600" b="1">
                <a:solidFill>
                  <a:schemeClr val="bg1"/>
                </a:solidFill>
              </a:rPr>
              <a:t> </a:t>
            </a:r>
            <a:r>
              <a:rPr lang="en-US" sz="1600" b="1">
                <a:solidFill>
                  <a:schemeClr val="bg1"/>
                </a:solidFill>
              </a:rPr>
              <a:t> Specializing</a:t>
            </a:r>
            <a:r>
              <a:rPr lang="ru-RU" sz="1600" b="1">
                <a:solidFill>
                  <a:schemeClr val="bg1"/>
                </a:solidFill>
              </a:rPr>
              <a:t> </a:t>
            </a:r>
            <a:r>
              <a:rPr lang="en-US" sz="1600" b="1">
                <a:solidFill>
                  <a:schemeClr val="bg1"/>
                </a:solidFill>
              </a:rPr>
              <a:t> in</a:t>
            </a:r>
            <a:r>
              <a:rPr lang="ru-RU" sz="1600" b="1">
                <a:solidFill>
                  <a:schemeClr val="bg1"/>
                </a:solidFill>
              </a:rPr>
              <a:t> </a:t>
            </a:r>
            <a:r>
              <a:rPr lang="en-US" sz="1600" b="1">
                <a:solidFill>
                  <a:schemeClr val="bg1"/>
                </a:solidFill>
              </a:rPr>
              <a:t> English</a:t>
            </a:r>
            <a:r>
              <a:rPr lang="ru-RU" sz="1600" b="1">
                <a:solidFill>
                  <a:schemeClr val="bg1"/>
                </a:solidFill>
              </a:rPr>
              <a:t> </a:t>
            </a:r>
            <a:r>
              <a:rPr lang="en-US" sz="1600" b="1">
                <a:solidFill>
                  <a:schemeClr val="bg1"/>
                </a:solidFill>
              </a:rPr>
              <a:t> # 27</a:t>
            </a:r>
            <a:endParaRPr lang="ru-RU" sz="1600">
              <a:solidFill>
                <a:schemeClr val="bg1"/>
              </a:solidFill>
            </a:endParaRPr>
          </a:p>
          <a:p>
            <a:endParaRPr lang="ru-RU" sz="1600">
              <a:latin typeface="Arial" charset="0"/>
            </a:endParaRPr>
          </a:p>
        </p:txBody>
      </p:sp>
      <p:pic>
        <p:nvPicPr>
          <p:cNvPr id="2056" name="Рисунок 31" descr="D:\МОУ СОШ № 27\Фотографии\Эмблемы и логотипы\schoollogo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962" y="38099"/>
            <a:ext cx="1419203" cy="150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1643042" y="500042"/>
            <a:ext cx="72866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i="1" dirty="0" smtClean="0">
                <a:latin typeface="Times New Roman" pitchFamily="18" charset="0"/>
                <a:cs typeface="Times New Roman" pitchFamily="18" charset="0"/>
              </a:rPr>
              <a:t>Региональный конкурс «Новая волна 2018»</a:t>
            </a:r>
            <a:endParaRPr lang="ru-RU" sz="48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IMG_8034.JPG"/>
          <p:cNvPicPr>
            <a:picLocks noChangeAspect="1"/>
          </p:cNvPicPr>
          <p:nvPr/>
        </p:nvPicPr>
        <p:blipFill>
          <a:blip r:embed="rId3" cstate="print"/>
          <a:srcRect l="3125" t="6250" r="3125"/>
          <a:stretch>
            <a:fillRect/>
          </a:stretch>
        </p:blipFill>
        <p:spPr>
          <a:xfrm rot="5400000">
            <a:off x="675648" y="2646162"/>
            <a:ext cx="4595822" cy="34468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Рисунок 13" descr="IMG_803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43504" y="2095490"/>
            <a:ext cx="3429024" cy="45720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100768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Прямоугольник 4"/>
          <p:cNvSpPr>
            <a:spLocks noChangeArrowheads="1"/>
          </p:cNvSpPr>
          <p:nvPr/>
        </p:nvSpPr>
        <p:spPr bwMode="auto">
          <a:xfrm>
            <a:off x="815975" y="247650"/>
            <a:ext cx="8334375" cy="223838"/>
          </a:xfrm>
          <a:prstGeom prst="rect">
            <a:avLst/>
          </a:prstGeom>
          <a:solidFill>
            <a:srgbClr val="6666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27" name="AutoShape 3"/>
          <p:cNvSpPr>
            <a:spLocks noChangeArrowheads="1"/>
          </p:cNvSpPr>
          <p:nvPr/>
        </p:nvSpPr>
        <p:spPr bwMode="auto">
          <a:xfrm>
            <a:off x="1439863" y="155575"/>
            <a:ext cx="7591425" cy="476250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  <a:defRPr/>
            </a:pPr>
            <a:r>
              <a:rPr lang="ru-RU" sz="1600" b="1" dirty="0" smtClean="0">
                <a:solidFill>
                  <a:srgbClr val="FFFFFF"/>
                </a:solidFill>
                <a:latin typeface="+mj-lt"/>
                <a:cs typeface="+mn-cs"/>
              </a:rPr>
              <a:t>МАОУ  </a:t>
            </a:r>
            <a:r>
              <a:rPr lang="ru-RU" sz="1600" b="1" dirty="0">
                <a:solidFill>
                  <a:srgbClr val="FFFFFF"/>
                </a:solidFill>
                <a:latin typeface="+mj-lt"/>
                <a:cs typeface="+mn-cs"/>
              </a:rPr>
              <a:t>«СОШ  с  углубленным  изучением  английского  языка  №27»</a:t>
            </a:r>
            <a:endParaRPr lang="en-US" sz="1600" b="1" dirty="0">
              <a:solidFill>
                <a:srgbClr val="FFFFFF"/>
              </a:solidFill>
              <a:latin typeface="+mj-lt"/>
              <a:cs typeface="+mn-cs"/>
            </a:endParaRPr>
          </a:p>
          <a:p>
            <a:pPr>
              <a:defRPr/>
            </a:pPr>
            <a:endParaRPr lang="ru-RU" dirty="0">
              <a:latin typeface="Arial" pitchFamily="34" charset="0"/>
              <a:cs typeface="+mn-cs"/>
            </a:endParaRP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307975" y="1019175"/>
            <a:ext cx="222250" cy="5838825"/>
          </a:xfrm>
          <a:prstGeom prst="rect">
            <a:avLst/>
          </a:prstGeom>
          <a:solidFill>
            <a:srgbClr val="6666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530225" y="1001713"/>
            <a:ext cx="223838" cy="5856287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900113" y="471488"/>
            <a:ext cx="8243887" cy="222250"/>
          </a:xfrm>
          <a:prstGeom prst="rect">
            <a:avLst/>
          </a:prstGeom>
          <a:solidFill>
            <a:srgbClr val="FF0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55" name="AutoShape 7"/>
          <p:cNvSpPr>
            <a:spLocks noChangeArrowheads="1"/>
          </p:cNvSpPr>
          <p:nvPr/>
        </p:nvSpPr>
        <p:spPr bwMode="auto">
          <a:xfrm>
            <a:off x="1385888" y="361950"/>
            <a:ext cx="7699375" cy="441325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en-US" sz="1600" b="1">
                <a:solidFill>
                  <a:schemeClr val="bg1"/>
                </a:solidFill>
              </a:rPr>
              <a:t>Secondary</a:t>
            </a:r>
            <a:r>
              <a:rPr lang="ru-RU" sz="1600" b="1">
                <a:solidFill>
                  <a:schemeClr val="bg1"/>
                </a:solidFill>
              </a:rPr>
              <a:t> </a:t>
            </a:r>
            <a:r>
              <a:rPr lang="en-US" sz="1600" b="1">
                <a:solidFill>
                  <a:schemeClr val="bg1"/>
                </a:solidFill>
              </a:rPr>
              <a:t> school</a:t>
            </a:r>
            <a:r>
              <a:rPr lang="ru-RU" sz="1600" b="1">
                <a:solidFill>
                  <a:schemeClr val="bg1"/>
                </a:solidFill>
              </a:rPr>
              <a:t> </a:t>
            </a:r>
            <a:r>
              <a:rPr lang="en-US" sz="1600" b="1">
                <a:solidFill>
                  <a:schemeClr val="bg1"/>
                </a:solidFill>
              </a:rPr>
              <a:t> Specializing</a:t>
            </a:r>
            <a:r>
              <a:rPr lang="ru-RU" sz="1600" b="1">
                <a:solidFill>
                  <a:schemeClr val="bg1"/>
                </a:solidFill>
              </a:rPr>
              <a:t> </a:t>
            </a:r>
            <a:r>
              <a:rPr lang="en-US" sz="1600" b="1">
                <a:solidFill>
                  <a:schemeClr val="bg1"/>
                </a:solidFill>
              </a:rPr>
              <a:t> in</a:t>
            </a:r>
            <a:r>
              <a:rPr lang="ru-RU" sz="1600" b="1">
                <a:solidFill>
                  <a:schemeClr val="bg1"/>
                </a:solidFill>
              </a:rPr>
              <a:t> </a:t>
            </a:r>
            <a:r>
              <a:rPr lang="en-US" sz="1600" b="1">
                <a:solidFill>
                  <a:schemeClr val="bg1"/>
                </a:solidFill>
              </a:rPr>
              <a:t> English</a:t>
            </a:r>
            <a:r>
              <a:rPr lang="ru-RU" sz="1600" b="1">
                <a:solidFill>
                  <a:schemeClr val="bg1"/>
                </a:solidFill>
              </a:rPr>
              <a:t> </a:t>
            </a:r>
            <a:r>
              <a:rPr lang="en-US" sz="1600" b="1">
                <a:solidFill>
                  <a:schemeClr val="bg1"/>
                </a:solidFill>
              </a:rPr>
              <a:t> # 27</a:t>
            </a:r>
            <a:endParaRPr lang="ru-RU" sz="1600">
              <a:solidFill>
                <a:schemeClr val="bg1"/>
              </a:solidFill>
            </a:endParaRPr>
          </a:p>
          <a:p>
            <a:endParaRPr lang="ru-RU" sz="1600">
              <a:latin typeface="Arial" charset="0"/>
            </a:endParaRPr>
          </a:p>
        </p:txBody>
      </p:sp>
      <p:pic>
        <p:nvPicPr>
          <p:cNvPr id="2056" name="Рисунок 31" descr="D:\МОУ СОШ № 27\Фотографии\Эмблемы и логотипы\schoollogo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962" y="38099"/>
            <a:ext cx="1419203" cy="150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6" name="AutoShape 2" descr="https://im0-tub-ru.yandex.net/i?id=1880a5c6272e1a2741260c27730e7c08-l&amp;n=1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8" name="Picture 4" descr="https://im0-tub-ru.yandex.net/i?id=1880a5c6272e1a2741260c27730e7c08-l&amp;n=13"/>
          <p:cNvPicPr>
            <a:picLocks noChangeAspect="1" noChangeArrowheads="1"/>
          </p:cNvPicPr>
          <p:nvPr/>
        </p:nvPicPr>
        <p:blipFill>
          <a:blip r:embed="rId3" cstate="print"/>
          <a:srcRect t="3976" b="1906"/>
          <a:stretch>
            <a:fillRect/>
          </a:stretch>
        </p:blipFill>
        <p:spPr bwMode="auto">
          <a:xfrm>
            <a:off x="1043608" y="1484784"/>
            <a:ext cx="3888432" cy="51364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0" name="Picture 6" descr="https://im0-tub-ru.yandex.net/i?id=958c2e086395ab55d5abbf772ccd3bb9-l&amp;n=13"/>
          <p:cNvPicPr>
            <a:picLocks noChangeAspect="1" noChangeArrowheads="1"/>
          </p:cNvPicPr>
          <p:nvPr/>
        </p:nvPicPr>
        <p:blipFill>
          <a:blip r:embed="rId4" cstate="print"/>
          <a:srcRect l="4110" t="4528" r="4110" b="6568"/>
          <a:stretch>
            <a:fillRect/>
          </a:stretch>
        </p:blipFill>
        <p:spPr bwMode="auto">
          <a:xfrm>
            <a:off x="5148064" y="2852936"/>
            <a:ext cx="3837700" cy="2520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TextBox 15"/>
          <p:cNvSpPr txBox="1"/>
          <p:nvPr/>
        </p:nvSpPr>
        <p:spPr>
          <a:xfrm>
            <a:off x="4788024" y="1484784"/>
            <a:ext cx="42484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Стандарт</a:t>
            </a:r>
            <a:endParaRPr lang="ru-RU" sz="44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00768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614</TotalTime>
  <Words>312</Words>
  <Application>Microsoft Office PowerPoint</Application>
  <PresentationFormat>Экран (4:3)</PresentationFormat>
  <Paragraphs>42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«Учитель до тех пор способен на самом деле воспитывать и образовывать, пока сам работает над своим собственным воспитанием и образованием».   </vt:lpstr>
    </vt:vector>
  </TitlesOfParts>
  <Company>квартира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Андрей</dc:creator>
  <cp:lastModifiedBy>школа</cp:lastModifiedBy>
  <cp:revision>92</cp:revision>
  <dcterms:created xsi:type="dcterms:W3CDTF">2018-03-26T08:58:57Z</dcterms:created>
  <dcterms:modified xsi:type="dcterms:W3CDTF">2018-10-19T06:04:43Z</dcterms:modified>
</cp:coreProperties>
</file>