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1" r:id="rId3"/>
    <p:sldId id="270" r:id="rId4"/>
    <p:sldId id="293" r:id="rId5"/>
    <p:sldId id="292" r:id="rId6"/>
    <p:sldId id="285" r:id="rId7"/>
    <p:sldId id="286" r:id="rId8"/>
    <p:sldId id="272" r:id="rId9"/>
    <p:sldId id="276" r:id="rId10"/>
    <p:sldId id="287" r:id="rId11"/>
    <p:sldId id="288" r:id="rId12"/>
    <p:sldId id="277" r:id="rId13"/>
    <p:sldId id="284" r:id="rId14"/>
    <p:sldId id="275" r:id="rId15"/>
    <p:sldId id="273" r:id="rId16"/>
    <p:sldId id="278" r:id="rId17"/>
    <p:sldId id="279" r:id="rId18"/>
    <p:sldId id="290" r:id="rId19"/>
    <p:sldId id="282" r:id="rId20"/>
    <p:sldId id="269" r:id="rId21"/>
    <p:sldId id="268" r:id="rId22"/>
    <p:sldId id="258" r:id="rId23"/>
    <p:sldId id="264" r:id="rId24"/>
    <p:sldId id="265" r:id="rId25"/>
    <p:sldId id="266" r:id="rId26"/>
    <p:sldId id="26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F8C89-E1E0-4B92-A74E-A89D17C05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FED778-EC30-45BB-8C43-958A4CB08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2BA66C-DC95-4CA1-A2D5-DF964381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A2971-62B6-40F4-81CA-7CA02E46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DE46B-5C5E-4E9E-9E22-7BC713DD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6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A5AA2-CDE9-441F-8207-7C48B463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0D4429-36C1-44D7-BDE6-11D38F5C6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576F0B-3729-41CE-93C7-C707A21A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82F1E0-C576-4520-9C90-C3BEC932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D70B6-9FFB-471A-86F6-784AFD7E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3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B2C124-ABC7-4AB1-92CD-B8C9B924A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D62428-E400-4D9D-BB50-91194D3DC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7186D-2507-44BA-8DE1-B15E232A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E1C88-3423-417E-9327-53A4575F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A30FD2-175A-45CA-B9DD-BF35C14D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1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6B60A-1BCA-41F1-B0EC-CABD7C5D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AFB28-EA39-47A6-8E17-71125314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F187C-6618-4EEC-8287-1409F20B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EE08E-D1ED-469F-924A-E7CC2E6C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B86700-395A-4321-8959-C1F8EE8E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3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157F5-5F6A-40F1-89EA-142431A0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4E0751-74BD-4737-8F82-C39225A28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DF415-8922-496C-9060-14ADD8E5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56859-D238-4439-821D-A9BC7292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C1627-10CD-4EBF-AC09-E6C2D3E7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6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69EFD-FE4A-4367-9E3A-68BBF774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7AE14-BECB-4137-9DC9-5A328D47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8B0FDF-BCFB-4463-BCC4-73027FDCE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DB1230-CF64-4E10-8051-BF438FE3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51BF94-E867-42F4-BD42-58F9E86F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8320DB-6580-4316-871B-57F26C6E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2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9C6A4-66A3-413F-98B5-E7FB71C0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743C68-8718-41A2-9BAC-0579814E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49B27B-4A05-475E-AEB6-D36CE50E6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06692E-D76E-4BB1-826B-83A8F58FB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43C8E3-A413-4A87-BC8A-2ECC2CAF8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C2E183-ED8A-4FA0-AA4E-13C8B211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9BDDC4-9406-4032-9B3D-5389D342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A0E64E-2AE5-4A2A-BC5D-E681CC55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3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69CE4-3024-4FBF-87BF-6E30E1E9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E8FF7D-7A1C-4853-98B8-D2D65FC1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5B04C-9CBB-405B-9C32-AED9520D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A2507B-8B52-4587-B06C-8031CDDD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B720F6-E21C-441D-88FF-86C0360A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129EAC-04DC-4E20-BA92-D8B0AA30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B72D2A-42C5-4E68-B818-3C0F310E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8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221AE-C750-4ABE-BE0B-F1AA20F9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A61EF-7120-45FA-8858-400EF8230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34EB9D-F5F7-49EE-B968-5E8A884B7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F4D075-B0B5-464D-9BB6-9FEE9410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4C778-61D7-4C74-ACD1-E963CC28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3E0BF-79A8-4339-81DF-753F0D7B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7580B-7C82-40BF-8038-037F3AFC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24C582-8894-4E1B-AA49-13A62B764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932FDB-3160-4907-9009-31CCDA90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6B645-2217-4CDF-AC74-CFCBBA22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E896FA-C9D2-421F-B376-E14CE188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376E90-64CA-4564-A5BA-C2C0324F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5EDB2-2B4B-431E-9CD7-C78FECA4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66C085-327A-424D-887C-AA053CE3E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2A7BA-EB3D-4E4A-8801-F47A9B900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C670-6D01-45B8-AC77-F0E1C0799204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480D1-FB45-46C6-AC7B-3A591AF3E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52E1E2-224E-4253-A9D7-ECC27D666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3C1F-49D6-47F2-B525-16CCE2B20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fogrammka.ru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952596" y="714357"/>
            <a:ext cx="83582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Эссе: </a:t>
            </a:r>
          </a:p>
          <a:p>
            <a:pPr algn="ctr"/>
            <a:r>
              <a:rPr lang="ru-RU" sz="54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«сочинение» для взрослых…</a:t>
            </a:r>
            <a:b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</a:t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https://www.passion.ru/imgs/2017/05/12/13/733311/e44eca498b6541f5dc72bae6605f418cc9b485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84" y="3571876"/>
            <a:ext cx="4714908" cy="282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238348" y="31432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…Очередной открытый урок. Сколько их уже было! Сколько раз сердце загнанно сжималось в груди — не счесть. Казалось бы, можно уже привыкнуть, но нет! Вот и сегодня знакомая дрожь пробежала по коже у двери класса, где сегодня на меня будут устремлены не только глаза моих учеников, но и коллег из других школ... 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9206" y="4857760"/>
            <a:ext cx="1608092" cy="160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095472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Помню себя маленькой девочкой детсадовского возраста. В подъезде нашей пятиэтажки летом ребята нашего двора играли в школу. Каждый из них хотел быть учителем, а из обучаемых малышей нас было двое, я и моя подружка Тамара. Я уже знала цифры, но складывать их не умела. До сих пор помню, как мои «учителя» смеялись и перечеркивали мои ответы. Возможно, уже тогда я решила — вырасту и стану Учителем</a:t>
            </a:r>
            <a:r>
              <a:rPr lang="ru-RU" sz="2800" dirty="0">
                <a:latin typeface="Comic Sans MS" pitchFamily="66" charset="0"/>
              </a:rPr>
              <a:t>.</a:t>
            </a:r>
          </a:p>
        </p:txBody>
      </p:sp>
      <p:pic>
        <p:nvPicPr>
          <p:cNvPr id="24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68" y="5249908"/>
            <a:ext cx="1608092" cy="160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024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Основная часть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>
          <a:xfrm>
            <a:off x="2381224" y="1142984"/>
            <a:ext cx="7858180" cy="5000660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Тезис (Т) –аргументация (А), Т- А, </a:t>
            </a:r>
          </a:p>
          <a:p>
            <a:pPr lvl="0">
              <a:buNone/>
            </a:pPr>
            <a:r>
              <a:rPr lang="ru-RU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Т – А и т.д. </a:t>
            </a:r>
            <a:r>
              <a:rPr lang="ru-RU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начала фиксируем мысль, затем ее доказываем.</a:t>
            </a:r>
          </a:p>
          <a:p>
            <a:pPr lvl="0" algn="just"/>
            <a:r>
              <a:rPr lang="ru-RU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Обратная структура (Ф   В).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Описываем ситуацию или приводим факты, делаем вывод. </a:t>
            </a:r>
          </a:p>
          <a:p>
            <a:pPr algn="just"/>
            <a:r>
              <a:rPr lang="ru-RU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Тезис и несколько аргументов (фактов). Т – А (Ф), Т – А(Ф), Т – А(Ф)</a:t>
            </a:r>
            <a:endParaRPr lang="ru-RU" i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Одну мысль подтверждаем несколькими иллюстрациями. 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239008" y="2928934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0644" y="5249908"/>
            <a:ext cx="1608092" cy="160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2381224" y="500043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Заключение</a:t>
            </a:r>
          </a:p>
        </p:txBody>
      </p:sp>
      <p:sp>
        <p:nvSpPr>
          <p:cNvPr id="24" name="Подзаголовок 23"/>
          <p:cNvSpPr>
            <a:spLocks noGrp="1"/>
          </p:cNvSpPr>
          <p:nvPr>
            <p:ph type="subTitle" idx="1"/>
          </p:nvPr>
        </p:nvSpPr>
        <p:spPr>
          <a:xfrm>
            <a:off x="2524100" y="2571744"/>
            <a:ext cx="7715304" cy="17526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Добавить целостность общей картине, оставить произведение в памяти читателя и натолкнуть на размышления. </a:t>
            </a:r>
          </a:p>
        </p:txBody>
      </p:sp>
      <p:pic>
        <p:nvPicPr>
          <p:cNvPr id="27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6330" y="4786322"/>
            <a:ext cx="1608092" cy="160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2595538" y="571481"/>
            <a:ext cx="7000924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Требования к структуре: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Подзаголовок 23"/>
          <p:cNvSpPr>
            <a:spLocks noGrp="1"/>
          </p:cNvSpPr>
          <p:nvPr>
            <p:ph type="subTitle" idx="1"/>
          </p:nvPr>
        </p:nvSpPr>
        <p:spPr>
          <a:xfrm>
            <a:off x="2381224" y="1643050"/>
            <a:ext cx="8072462" cy="4495816"/>
          </a:xfrm>
        </p:spPr>
        <p:txBody>
          <a:bodyPr>
            <a:normAutofit/>
          </a:bodyPr>
          <a:lstStyle/>
          <a:p>
            <a:pPr lvl="0"/>
            <a:r>
              <a:rPr lang="ru-RU" sz="4400" dirty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Эссе – единое целое, </a:t>
            </a:r>
          </a:p>
          <a:p>
            <a:pPr lvl="0"/>
            <a:r>
              <a:rPr lang="ru-RU" sz="4400" dirty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идея ясная и понятная.</a:t>
            </a:r>
          </a:p>
          <a:p>
            <a:pPr lvl="0" algn="just">
              <a:buFont typeface="Arial" pitchFamily="34" charset="0"/>
              <a:buChar char="•"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novzhizn.ru/wp-content/uploads/2016/05/%D0%BF%D0%B0%D0%B7%D0%B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772" y="3714752"/>
            <a:ext cx="396480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031988" y="17935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Структура аргументации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3024166" y="1500174"/>
            <a:ext cx="6500858" cy="3929090"/>
            <a:chOff x="1500166" y="1643050"/>
            <a:chExt cx="6500858" cy="392909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928926" y="1643050"/>
              <a:ext cx="3929090" cy="7143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ТЕЗИС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500166" y="3143248"/>
              <a:ext cx="2857520" cy="9286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АРГУМЕНТ 1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428992" y="4643446"/>
              <a:ext cx="2500330" cy="9286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ВЫВОД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143504" y="3143248"/>
              <a:ext cx="2857520" cy="9286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АРГУМЕНТ 2</a:t>
              </a:r>
            </a:p>
          </p:txBody>
        </p:sp>
        <p:cxnSp>
          <p:nvCxnSpPr>
            <p:cNvPr id="32" name="Прямая со стрелкой 31"/>
            <p:cNvCxnSpPr>
              <a:stCxn id="24" idx="2"/>
            </p:cNvCxnSpPr>
            <p:nvPr/>
          </p:nvCxnSpPr>
          <p:spPr>
            <a:xfrm rot="5400000">
              <a:off x="3661166" y="1839505"/>
              <a:ext cx="714380" cy="1750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4857752" y="2357430"/>
              <a:ext cx="1714512" cy="7143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1679109" y="4678719"/>
              <a:ext cx="1213652" cy="16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285984" y="5286388"/>
              <a:ext cx="114300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6323025" y="4678371"/>
              <a:ext cx="121444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929322" y="5286388"/>
              <a:ext cx="1000132" cy="17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/>
          <p:cNvSpPr/>
          <p:nvPr/>
        </p:nvSpPr>
        <p:spPr>
          <a:xfrm>
            <a:off x="3952861" y="5572140"/>
            <a:ext cx="5442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Убедительность!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52662" y="1357299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Писать коротко и ясно</a:t>
            </a:r>
            <a:endParaRPr lang="ru-RU" sz="48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14" name="Picture 2" descr="http://write-read.ru/wp-content/uploads/2015/12/18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84" y="2643182"/>
            <a:ext cx="4786346" cy="35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5506" y="1071547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ГРАМОТНОЕ </a:t>
            </a:r>
          </a:p>
          <a:p>
            <a:pPr lvl="0" algn="just"/>
            <a:r>
              <a:rPr lang="ru-RU" sz="40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композиционное построение </a:t>
            </a:r>
          </a:p>
        </p:txBody>
      </p:sp>
      <p:pic>
        <p:nvPicPr>
          <p:cNvPr id="12292" name="Picture 4" descr="https://fs00.infourok.ru/images/doc/305/304930/img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13" y="2786059"/>
            <a:ext cx="4584699" cy="343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452662" y="928670"/>
            <a:ext cx="8215338" cy="56436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Критерии оценивания</a:t>
            </a:r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2166910" y="857232"/>
            <a:ext cx="8501090" cy="492922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omic Sans MS" pitchFamily="66" charset="0"/>
              </a:rPr>
              <a:t>Собственная точка зрения при раскрытии темы эссе</a:t>
            </a:r>
          </a:p>
          <a:p>
            <a:r>
              <a:rPr lang="ru-RU" dirty="0">
                <a:latin typeface="Comic Sans MS" pitchFamily="66" charset="0"/>
              </a:rPr>
              <a:t>Аргументированность и обоснованность собственных позиций</a:t>
            </a:r>
          </a:p>
          <a:p>
            <a:r>
              <a:rPr lang="ru-RU" dirty="0">
                <a:latin typeface="Comic Sans MS" pitchFamily="66" charset="0"/>
              </a:rPr>
              <a:t>Описание проблем молодого педагогического работника, причин, их обуславливающих, и рациональных путей их решения</a:t>
            </a:r>
          </a:p>
          <a:p>
            <a:r>
              <a:rPr lang="ru-RU" dirty="0">
                <a:latin typeface="Comic Sans MS" pitchFamily="66" charset="0"/>
              </a:rPr>
              <a:t>Оригинальность изложения (художественный стиль и нестандартность изложения: яркость и образность изложения; ясность и целесообразность изложения)</a:t>
            </a:r>
          </a:p>
          <a:p>
            <a:r>
              <a:rPr lang="ru-RU" dirty="0">
                <a:latin typeface="Comic Sans MS" pitchFamily="66" charset="0"/>
              </a:rPr>
              <a:t>Языковая грамотность текста(грамматическая, орфографическая и синтаксическая)</a:t>
            </a:r>
          </a:p>
        </p:txBody>
      </p:sp>
      <p:sp>
        <p:nvSpPr>
          <p:cNvPr id="28" name="Заголовок 23"/>
          <p:cNvSpPr txBox="1">
            <a:spLocks/>
          </p:cNvSpPr>
          <p:nvPr/>
        </p:nvSpPr>
        <p:spPr>
          <a:xfrm>
            <a:off x="2438400" y="5429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9" name="Заголовок 23"/>
          <p:cNvSpPr txBox="1">
            <a:spLocks/>
          </p:cNvSpPr>
          <p:nvPr/>
        </p:nvSpPr>
        <p:spPr>
          <a:xfrm>
            <a:off x="2095472" y="5357826"/>
            <a:ext cx="8229600" cy="128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endParaRPr lang="ru-RU" sz="4400" dirty="0"/>
          </a:p>
          <a:p>
            <a:pPr algn="ctr"/>
            <a:r>
              <a:rPr lang="ru-RU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представлена в полном объеме – 2 балла</a:t>
            </a:r>
          </a:p>
          <a:p>
            <a:pPr algn="ctr"/>
            <a:r>
              <a:rPr lang="ru-RU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представлена не в полном объеме – 1 балл</a:t>
            </a:r>
          </a:p>
          <a:p>
            <a:pPr algn="ctr"/>
            <a:r>
              <a:rPr lang="ru-RU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не представлена – 0 баллов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452662" y="928670"/>
            <a:ext cx="8215338" cy="56436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Начните писать!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Вспомните любимые афоризмы, цитаты, высказывания.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Можно почитать готовые эссе 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(</a:t>
            </a:r>
            <a:r>
              <a:rPr lang="ru-RU" sz="32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И.Я.Бражнин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«Сумка волшебника»).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60363" lvl="4" indent="-360363">
              <a:spcBef>
                <a:spcPct val="20000"/>
              </a:spcBef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Задумайтесь о том, что вы представляете из себя как личность?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60363" lvl="4" indent="-360363">
              <a:spcBef>
                <a:spcPct val="20000"/>
              </a:spcBef>
              <a:tabLst>
                <a:tab pos="360363" algn="l"/>
                <a:tab pos="630238" algn="l"/>
              </a:tabLst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Не забывайте, что написание эссе – это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АКТ ТВОРЧЕСТВА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а не перечисление заученных чужих фраз.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  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Рекомендации:</a:t>
            </a:r>
          </a:p>
        </p:txBody>
      </p:sp>
      <p:pic>
        <p:nvPicPr>
          <p:cNvPr id="27" name="Picture 2" descr="http://cliparts.co/cliparts/pTo/5pE/pTo5pEk9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663" y="714357"/>
            <a:ext cx="1071569" cy="714379"/>
          </a:xfrm>
          <a:prstGeom prst="rect">
            <a:avLst/>
          </a:prstGeom>
          <a:noFill/>
        </p:spPr>
      </p:pic>
      <p:pic>
        <p:nvPicPr>
          <p:cNvPr id="28" name="Picture 2" descr="http://cliparts.co/cliparts/pTo/5pE/pTo5pEk9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787" y="1500175"/>
            <a:ext cx="1071569" cy="714379"/>
          </a:xfrm>
          <a:prstGeom prst="rect">
            <a:avLst/>
          </a:prstGeom>
          <a:noFill/>
        </p:spPr>
      </p:pic>
      <p:pic>
        <p:nvPicPr>
          <p:cNvPr id="29" name="Picture 2" descr="http://cliparts.co/cliparts/pTo/5pE/pTo5pEk9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911" y="2500307"/>
            <a:ext cx="1071569" cy="714379"/>
          </a:xfrm>
          <a:prstGeom prst="rect">
            <a:avLst/>
          </a:prstGeom>
          <a:noFill/>
        </p:spPr>
      </p:pic>
      <p:pic>
        <p:nvPicPr>
          <p:cNvPr id="30" name="Picture 2" descr="http://cliparts.co/cliparts/pTo/5pE/pTo5pEk9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49" y="3643315"/>
            <a:ext cx="1071569" cy="714379"/>
          </a:xfrm>
          <a:prstGeom prst="rect">
            <a:avLst/>
          </a:prstGeom>
          <a:noFill/>
        </p:spPr>
      </p:pic>
      <p:pic>
        <p:nvPicPr>
          <p:cNvPr id="31" name="Picture 2" descr="http://cliparts.co/cliparts/pTo/5pE/pTo5pEk9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911" y="4714885"/>
            <a:ext cx="1071569" cy="714379"/>
          </a:xfrm>
          <a:prstGeom prst="rect">
            <a:avLst/>
          </a:prstGeom>
          <a:noFill/>
        </p:spPr>
      </p:pic>
      <p:pic>
        <p:nvPicPr>
          <p:cNvPr id="32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2082" y="214290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95472" y="1285861"/>
            <a:ext cx="83582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«Хорошо писать – это в то же время хорошо мыслить, </a:t>
            </a:r>
          </a:p>
          <a:p>
            <a:pPr algn="ctr"/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хорошо чувствовать и </a:t>
            </a:r>
          </a:p>
          <a:p>
            <a:pPr algn="ctr"/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хорошо передавать, </a:t>
            </a:r>
          </a:p>
          <a:p>
            <a:pPr algn="ctr"/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это иметь ум, душу и вкус».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</a:t>
            </a: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Жан-Луи Бюффон</a:t>
            </a:r>
            <a:br>
              <a:rPr lang="ru-RU" dirty="0"/>
            </a:br>
            <a:endParaRPr lang="ru-RU" dirty="0"/>
          </a:p>
        </p:txBody>
      </p:sp>
      <p:pic>
        <p:nvPicPr>
          <p:cNvPr id="18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54" y="4929198"/>
            <a:ext cx="1608092" cy="160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http://more-cliparts.net/images/Lid5bbo4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52" y="428604"/>
            <a:ext cx="7500990" cy="428628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881290" y="1000109"/>
            <a:ext cx="7429552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«Вредные советы для написания эссе»</a:t>
            </a:r>
          </a:p>
        </p:txBody>
      </p:sp>
      <p:pic>
        <p:nvPicPr>
          <p:cNvPr id="23554" name="Picture 2" descr="http://clipart-db.ru/file_content/rastr/scrap_05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554" y="5286388"/>
            <a:ext cx="1285884" cy="1210874"/>
          </a:xfrm>
          <a:prstGeom prst="rect">
            <a:avLst/>
          </a:prstGeom>
          <a:noFill/>
        </p:spPr>
      </p:pic>
      <p:pic>
        <p:nvPicPr>
          <p:cNvPr id="32" name="Picture 2" descr="http://clipart-db.ru/file_content/rastr/scrap_05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84874">
            <a:off x="6640786" y="5633251"/>
            <a:ext cx="861946" cy="811666"/>
          </a:xfrm>
          <a:prstGeom prst="rect">
            <a:avLst/>
          </a:prstGeom>
          <a:noFill/>
        </p:spPr>
      </p:pic>
      <p:pic>
        <p:nvPicPr>
          <p:cNvPr id="23556" name="Picture 4" descr="http://www.clipartbest.com/cliparts/Kcn/o88/Kcno88R9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4426">
            <a:off x="2809852" y="5286388"/>
            <a:ext cx="1309670" cy="1309670"/>
          </a:xfrm>
          <a:prstGeom prst="rect">
            <a:avLst/>
          </a:prstGeom>
          <a:noFill/>
        </p:spPr>
      </p:pic>
      <p:pic>
        <p:nvPicPr>
          <p:cNvPr id="30" name="Picture 2" descr="https://ritarussell.files.wordpress.com/2012/03/spoiled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539" y="3357562"/>
            <a:ext cx="3119913" cy="2786082"/>
          </a:xfrm>
          <a:prstGeom prst="rect">
            <a:avLst/>
          </a:prstGeom>
          <a:noFill/>
        </p:spPr>
      </p:pic>
      <p:pic>
        <p:nvPicPr>
          <p:cNvPr id="34" name="Picture 2" descr="http://clipart-db.ru/file_content/rastr/scrap_05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685730" y="4613199"/>
            <a:ext cx="861946" cy="811666"/>
          </a:xfrm>
          <a:prstGeom prst="rect">
            <a:avLst/>
          </a:prstGeom>
          <a:noFill/>
        </p:spPr>
      </p:pic>
      <p:pic>
        <p:nvPicPr>
          <p:cNvPr id="24" name="Picture 13" descr="C:\Documents and Settings\Татьяна\Рабочий стол\NeedleLeftYellow_icon-icons.com_7491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04" y="285728"/>
            <a:ext cx="866764" cy="866764"/>
          </a:xfrm>
          <a:prstGeom prst="rect">
            <a:avLst/>
          </a:prstGeom>
          <a:noFill/>
        </p:spPr>
      </p:pic>
      <p:pic>
        <p:nvPicPr>
          <p:cNvPr id="26" name="Picture 13" descr="C:\Documents and Settings\Татьяна\Рабочий стол\NeedleLeftYellow_icon-icons.com_7491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710" y="3500438"/>
            <a:ext cx="866764" cy="866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2952729" y="142852"/>
            <a:ext cx="6955791" cy="2357454"/>
            <a:chOff x="1428728" y="142852"/>
            <a:chExt cx="6955791" cy="2357454"/>
          </a:xfrm>
        </p:grpSpPr>
        <p:grpSp>
          <p:nvGrpSpPr>
            <p:cNvPr id="4" name="Группа 17"/>
            <p:cNvGrpSpPr/>
            <p:nvPr/>
          </p:nvGrpSpPr>
          <p:grpSpPr>
            <a:xfrm>
              <a:off x="1500166" y="428604"/>
              <a:ext cx="6884353" cy="2071702"/>
              <a:chOff x="1214414" y="142852"/>
              <a:chExt cx="6884353" cy="2571768"/>
            </a:xfrm>
          </p:grpSpPr>
          <p:pic>
            <p:nvPicPr>
              <p:cNvPr id="5126" name="Picture 6" descr="http://more-cliparts.net/images/Lid5bbo4T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4414" y="142852"/>
                <a:ext cx="6884353" cy="2571768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428728" y="408897"/>
                <a:ext cx="6429420" cy="1642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Чем больше вступление, тем лучше</a:t>
                </a:r>
              </a:p>
            </p:txBody>
          </p:sp>
        </p:grpSp>
        <p:pic>
          <p:nvPicPr>
            <p:cNvPr id="5133" name="Picture 13" descr="C:\Documents and Settings\Татьяна\Рабочий стол\NeedleLeftYellow_icon-icons.com_7491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142852"/>
              <a:ext cx="866764" cy="866764"/>
            </a:xfrm>
            <a:prstGeom prst="rect">
              <a:avLst/>
            </a:prstGeom>
            <a:noFill/>
          </p:spPr>
        </p:pic>
      </p:grpSp>
      <p:grpSp>
        <p:nvGrpSpPr>
          <p:cNvPr id="6" name="Группа 5"/>
          <p:cNvGrpSpPr/>
          <p:nvPr/>
        </p:nvGrpSpPr>
        <p:grpSpPr>
          <a:xfrm>
            <a:off x="9167834" y="1857364"/>
            <a:ext cx="1143008" cy="1143008"/>
            <a:chOff x="7358082" y="1428736"/>
            <a:chExt cx="1428760" cy="1357322"/>
          </a:xfrm>
        </p:grpSpPr>
        <p:sp>
          <p:nvSpPr>
            <p:cNvPr id="3" name="Овал 2"/>
            <p:cNvSpPr/>
            <p:nvPr/>
          </p:nvSpPr>
          <p:spPr>
            <a:xfrm>
              <a:off x="7358082" y="1428736"/>
              <a:ext cx="1428760" cy="135732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600" b="1" dirty="0">
                <a:latin typeface="Lobster" pitchFamily="2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7643834" y="2143116"/>
              <a:ext cx="857256" cy="1588"/>
            </a:xfrm>
            <a:prstGeom prst="line">
              <a:avLst/>
            </a:prstGeom>
            <a:ln w="2540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3"/>
          <p:cNvGrpSpPr/>
          <p:nvPr/>
        </p:nvGrpSpPr>
        <p:grpSpPr>
          <a:xfrm>
            <a:off x="3024167" y="3214686"/>
            <a:ext cx="6884353" cy="2643206"/>
            <a:chOff x="1500166" y="3214686"/>
            <a:chExt cx="6884353" cy="2643206"/>
          </a:xfrm>
        </p:grpSpPr>
        <p:grpSp>
          <p:nvGrpSpPr>
            <p:cNvPr id="8" name="Группа 25"/>
            <p:cNvGrpSpPr/>
            <p:nvPr/>
          </p:nvGrpSpPr>
          <p:grpSpPr>
            <a:xfrm>
              <a:off x="1500166" y="3500438"/>
              <a:ext cx="6884353" cy="2357454"/>
              <a:chOff x="1214414" y="142852"/>
              <a:chExt cx="6884353" cy="2926495"/>
            </a:xfrm>
          </p:grpSpPr>
          <p:pic>
            <p:nvPicPr>
              <p:cNvPr id="27" name="Picture 6" descr="http://more-cliparts.net/images/Lid5bbo4T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4414" y="142852"/>
                <a:ext cx="6884353" cy="2926495"/>
              </a:xfrm>
              <a:prstGeom prst="rect">
                <a:avLst/>
              </a:prstGeom>
              <a:noFill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571604" y="674942"/>
                <a:ext cx="6183551" cy="1948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8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Небольшой объём,</a:t>
                </a:r>
              </a:p>
              <a:p>
                <a:pPr algn="ctr"/>
                <a:r>
                  <a:rPr lang="ru-RU" sz="48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краткость</a:t>
                </a:r>
              </a:p>
            </p:txBody>
          </p:sp>
        </p:grpSp>
        <p:pic>
          <p:nvPicPr>
            <p:cNvPr id="33" name="Picture 13" descr="C:\Documents and Settings\Татьяна\Рабочий стол\NeedleLeftYellow_icon-icons.com_7491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3214686"/>
              <a:ext cx="866764" cy="86676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ryfa.edusite.ru/images/check-24849_128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835" y="5286389"/>
            <a:ext cx="1144503" cy="1143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2952729" y="142852"/>
            <a:ext cx="6955791" cy="2357454"/>
            <a:chOff x="1428728" y="142852"/>
            <a:chExt cx="6955791" cy="235745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500166" y="428604"/>
              <a:ext cx="6884353" cy="2071702"/>
              <a:chOff x="1214414" y="142852"/>
              <a:chExt cx="6884353" cy="2571768"/>
            </a:xfrm>
          </p:grpSpPr>
          <p:pic>
            <p:nvPicPr>
              <p:cNvPr id="5126" name="Picture 6" descr="http://more-cliparts.net/images/Lid5bbo4T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4414" y="142852"/>
                <a:ext cx="6884353" cy="2571768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714480" y="763624"/>
                <a:ext cx="5917389" cy="1146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ru-RU" sz="54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Больше лирики!</a:t>
                </a:r>
              </a:p>
            </p:txBody>
          </p:sp>
        </p:grpSp>
        <p:pic>
          <p:nvPicPr>
            <p:cNvPr id="5133" name="Picture 13" descr="C:\Documents and Settings\Татьяна\Рабочий стол\NeedleLeftYellow_icon-icons.com_7491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142852"/>
              <a:ext cx="866764" cy="866764"/>
            </a:xfrm>
            <a:prstGeom prst="rect">
              <a:avLst/>
            </a:prstGeom>
            <a:noFill/>
          </p:spPr>
        </p:pic>
      </p:grpSp>
      <p:grpSp>
        <p:nvGrpSpPr>
          <p:cNvPr id="6" name="Группа 5"/>
          <p:cNvGrpSpPr/>
          <p:nvPr/>
        </p:nvGrpSpPr>
        <p:grpSpPr>
          <a:xfrm>
            <a:off x="9167834" y="1643050"/>
            <a:ext cx="1143008" cy="1143008"/>
            <a:chOff x="7358082" y="1428736"/>
            <a:chExt cx="1428760" cy="1357322"/>
          </a:xfrm>
        </p:grpSpPr>
        <p:sp>
          <p:nvSpPr>
            <p:cNvPr id="3" name="Овал 2"/>
            <p:cNvSpPr/>
            <p:nvPr/>
          </p:nvSpPr>
          <p:spPr>
            <a:xfrm>
              <a:off x="7358082" y="1428736"/>
              <a:ext cx="1428760" cy="135732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600" b="1" dirty="0">
                <a:latin typeface="Lobster" pitchFamily="2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7643834" y="2143116"/>
              <a:ext cx="857256" cy="1588"/>
            </a:xfrm>
            <a:prstGeom prst="line">
              <a:avLst/>
            </a:prstGeom>
            <a:ln w="2540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3024167" y="3214686"/>
            <a:ext cx="6884353" cy="2643206"/>
            <a:chOff x="1500166" y="3214686"/>
            <a:chExt cx="6884353" cy="264320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500166" y="3500438"/>
              <a:ext cx="6884353" cy="2357454"/>
              <a:chOff x="1214414" y="142852"/>
              <a:chExt cx="6884353" cy="2926495"/>
            </a:xfrm>
          </p:grpSpPr>
          <p:pic>
            <p:nvPicPr>
              <p:cNvPr id="27" name="Picture 6" descr="http://more-cliparts.net/images/Lid5bbo4T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4414" y="142852"/>
                <a:ext cx="6884353" cy="2926495"/>
              </a:xfrm>
              <a:prstGeom prst="rect">
                <a:avLst/>
              </a:prstGeom>
              <a:noFill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643042" y="320215"/>
                <a:ext cx="6249147" cy="2177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Конкретность</a:t>
                </a:r>
              </a:p>
              <a:p>
                <a:pPr algn="ctr"/>
                <a:r>
                  <a:rPr lang="ru-RU" sz="54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Избегаем «воды»</a:t>
                </a:r>
              </a:p>
            </p:txBody>
          </p:sp>
        </p:grpSp>
        <p:pic>
          <p:nvPicPr>
            <p:cNvPr id="33" name="Picture 13" descr="C:\Documents and Settings\Татьяна\Рабочий стол\NeedleLeftYellow_icon-icons.com_7491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3214686"/>
              <a:ext cx="866764" cy="86676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ryfa.edusite.ru/images/check-24849_128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835" y="5286389"/>
            <a:ext cx="1144503" cy="1143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2881290" y="142852"/>
            <a:ext cx="7215238" cy="2786082"/>
            <a:chOff x="1357290" y="142852"/>
            <a:chExt cx="7215238" cy="2786082"/>
          </a:xfrm>
        </p:grpSpPr>
        <p:grpSp>
          <p:nvGrpSpPr>
            <p:cNvPr id="4" name="Группа 17"/>
            <p:cNvGrpSpPr/>
            <p:nvPr/>
          </p:nvGrpSpPr>
          <p:grpSpPr>
            <a:xfrm>
              <a:off x="1357290" y="428604"/>
              <a:ext cx="7215238" cy="2500330"/>
              <a:chOff x="1071538" y="142852"/>
              <a:chExt cx="7215238" cy="3103857"/>
            </a:xfrm>
          </p:grpSpPr>
          <p:pic>
            <p:nvPicPr>
              <p:cNvPr id="5126" name="Picture 6" descr="http://more-cliparts.net/images/Lid5bbo4T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538" y="142852"/>
                <a:ext cx="7215238" cy="310385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357290" y="320215"/>
                <a:ext cx="6643734" cy="240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Чем длиннее предложения, тем «умнее» выглядит автор</a:t>
                </a:r>
              </a:p>
            </p:txBody>
          </p:sp>
        </p:grpSp>
        <p:pic>
          <p:nvPicPr>
            <p:cNvPr id="5133" name="Picture 13" descr="C:\Documents and Settings\Татьяна\Рабочий стол\NeedleLeftYellow_icon-icons.com_7491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142852"/>
              <a:ext cx="866764" cy="866764"/>
            </a:xfrm>
            <a:prstGeom prst="rect">
              <a:avLst/>
            </a:prstGeom>
            <a:noFill/>
          </p:spPr>
        </p:pic>
      </p:grpSp>
      <p:grpSp>
        <p:nvGrpSpPr>
          <p:cNvPr id="6" name="Группа 5"/>
          <p:cNvGrpSpPr/>
          <p:nvPr/>
        </p:nvGrpSpPr>
        <p:grpSpPr>
          <a:xfrm>
            <a:off x="9167834" y="2500306"/>
            <a:ext cx="1143008" cy="1143008"/>
            <a:chOff x="7358082" y="1428736"/>
            <a:chExt cx="1428760" cy="1357322"/>
          </a:xfrm>
        </p:grpSpPr>
        <p:sp>
          <p:nvSpPr>
            <p:cNvPr id="3" name="Овал 2"/>
            <p:cNvSpPr/>
            <p:nvPr/>
          </p:nvSpPr>
          <p:spPr>
            <a:xfrm>
              <a:off x="7358082" y="1428736"/>
              <a:ext cx="1428760" cy="135732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600" b="1" dirty="0">
                <a:latin typeface="Lobster" pitchFamily="2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7643834" y="2143116"/>
              <a:ext cx="857256" cy="1588"/>
            </a:xfrm>
            <a:prstGeom prst="line">
              <a:avLst/>
            </a:prstGeom>
            <a:ln w="2540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3"/>
          <p:cNvGrpSpPr/>
          <p:nvPr/>
        </p:nvGrpSpPr>
        <p:grpSpPr>
          <a:xfrm>
            <a:off x="2881290" y="3429000"/>
            <a:ext cx="7215238" cy="2928958"/>
            <a:chOff x="1357290" y="3214686"/>
            <a:chExt cx="7215238" cy="2928958"/>
          </a:xfrm>
        </p:grpSpPr>
        <p:grpSp>
          <p:nvGrpSpPr>
            <p:cNvPr id="8" name="Группа 25"/>
            <p:cNvGrpSpPr/>
            <p:nvPr/>
          </p:nvGrpSpPr>
          <p:grpSpPr>
            <a:xfrm>
              <a:off x="1357290" y="3500438"/>
              <a:ext cx="7215238" cy="2643206"/>
              <a:chOff x="1071538" y="142852"/>
              <a:chExt cx="7215238" cy="3281222"/>
            </a:xfrm>
          </p:grpSpPr>
          <p:pic>
            <p:nvPicPr>
              <p:cNvPr id="27" name="Picture 6" descr="http://more-cliparts.net/images/Lid5bbo4T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538" y="142852"/>
                <a:ext cx="7215238" cy="3281222"/>
              </a:xfrm>
              <a:prstGeom prst="rect">
                <a:avLst/>
              </a:prstGeom>
              <a:noFill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500166" y="408897"/>
                <a:ext cx="6429420" cy="2636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4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Предложения не должны быть «перегружены»</a:t>
                </a:r>
              </a:p>
            </p:txBody>
          </p:sp>
        </p:grpSp>
        <p:pic>
          <p:nvPicPr>
            <p:cNvPr id="33" name="Picture 13" descr="C:\Documents and Settings\Татьяна\Рабочий стол\NeedleLeftYellow_icon-icons.com_7491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3214686"/>
              <a:ext cx="866764" cy="86676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ryfa.edusite.ru/images/check-24849_128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835" y="5286389"/>
            <a:ext cx="1144503" cy="1143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2881290" y="222486"/>
            <a:ext cx="7215238" cy="2214578"/>
            <a:chOff x="1357290" y="142852"/>
            <a:chExt cx="7215238" cy="2786082"/>
          </a:xfrm>
        </p:grpSpPr>
        <p:grpSp>
          <p:nvGrpSpPr>
            <p:cNvPr id="4" name="Группа 17"/>
            <p:cNvGrpSpPr/>
            <p:nvPr/>
          </p:nvGrpSpPr>
          <p:grpSpPr>
            <a:xfrm>
              <a:off x="1357290" y="428604"/>
              <a:ext cx="7215238" cy="2500330"/>
              <a:chOff x="1071538" y="142852"/>
              <a:chExt cx="7215238" cy="3103857"/>
            </a:xfrm>
          </p:grpSpPr>
          <p:pic>
            <p:nvPicPr>
              <p:cNvPr id="5126" name="Picture 6" descr="http://more-cliparts.net/images/Lid5bbo4T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538" y="142852"/>
                <a:ext cx="7215238" cy="310385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357290" y="457529"/>
                <a:ext cx="6643734" cy="225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4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Не будьте оригинальными!</a:t>
                </a:r>
              </a:p>
            </p:txBody>
          </p:sp>
        </p:grpSp>
        <p:pic>
          <p:nvPicPr>
            <p:cNvPr id="5133" name="Picture 13" descr="C:\Documents and Settings\Татьяна\Рабочий стол\NeedleLeftYellow_icon-icons.com_7491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142852"/>
              <a:ext cx="866764" cy="866764"/>
            </a:xfrm>
            <a:prstGeom prst="rect">
              <a:avLst/>
            </a:prstGeom>
            <a:noFill/>
          </p:spPr>
        </p:pic>
      </p:grpSp>
      <p:grpSp>
        <p:nvGrpSpPr>
          <p:cNvPr id="6" name="Группа 5"/>
          <p:cNvGrpSpPr/>
          <p:nvPr/>
        </p:nvGrpSpPr>
        <p:grpSpPr>
          <a:xfrm>
            <a:off x="9024957" y="1876502"/>
            <a:ext cx="1143008" cy="1143008"/>
            <a:chOff x="7358082" y="1451462"/>
            <a:chExt cx="1428760" cy="1357322"/>
          </a:xfrm>
        </p:grpSpPr>
        <p:sp>
          <p:nvSpPr>
            <p:cNvPr id="3" name="Овал 2"/>
            <p:cNvSpPr/>
            <p:nvPr/>
          </p:nvSpPr>
          <p:spPr>
            <a:xfrm>
              <a:off x="7358082" y="1451462"/>
              <a:ext cx="1428760" cy="135732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600" b="1" dirty="0">
                <a:latin typeface="Lobster" pitchFamily="2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7643834" y="2143116"/>
              <a:ext cx="857256" cy="1588"/>
            </a:xfrm>
            <a:prstGeom prst="line">
              <a:avLst/>
            </a:prstGeom>
            <a:ln w="2540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3"/>
          <p:cNvGrpSpPr/>
          <p:nvPr/>
        </p:nvGrpSpPr>
        <p:grpSpPr>
          <a:xfrm>
            <a:off x="2881290" y="3143248"/>
            <a:ext cx="7215238" cy="2714644"/>
            <a:chOff x="1357290" y="3214686"/>
            <a:chExt cx="7215238" cy="2714644"/>
          </a:xfrm>
        </p:grpSpPr>
        <p:grpSp>
          <p:nvGrpSpPr>
            <p:cNvPr id="8" name="Группа 25"/>
            <p:cNvGrpSpPr/>
            <p:nvPr/>
          </p:nvGrpSpPr>
          <p:grpSpPr>
            <a:xfrm>
              <a:off x="1357290" y="3500438"/>
              <a:ext cx="7215238" cy="2428892"/>
              <a:chOff x="1071538" y="142852"/>
              <a:chExt cx="7215238" cy="3015177"/>
            </a:xfrm>
          </p:grpSpPr>
          <p:pic>
            <p:nvPicPr>
              <p:cNvPr id="27" name="Picture 6" descr="http://more-cliparts.net/images/Lid5bbo4T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538" y="142852"/>
                <a:ext cx="7215238" cy="3015177"/>
              </a:xfrm>
              <a:prstGeom prst="rect">
                <a:avLst/>
              </a:prstGeom>
              <a:noFill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357290" y="674942"/>
                <a:ext cx="6572296" cy="1719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2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Эссе должно быть персонализированным</a:t>
                </a:r>
              </a:p>
            </p:txBody>
          </p:sp>
        </p:grpSp>
        <p:pic>
          <p:nvPicPr>
            <p:cNvPr id="33" name="Picture 13" descr="C:\Documents and Settings\Татьяна\Рабочий стол\NeedleLeftYellow_icon-icons.com_7491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3214686"/>
              <a:ext cx="866764" cy="86676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ryfa.edusite.ru/images/check-24849_12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835" y="5286389"/>
            <a:ext cx="1144503" cy="1143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2881290" y="142852"/>
            <a:ext cx="7215238" cy="2786082"/>
            <a:chOff x="1357290" y="142852"/>
            <a:chExt cx="7215238" cy="2786082"/>
          </a:xfrm>
        </p:grpSpPr>
        <p:grpSp>
          <p:nvGrpSpPr>
            <p:cNvPr id="4" name="Группа 17"/>
            <p:cNvGrpSpPr/>
            <p:nvPr/>
          </p:nvGrpSpPr>
          <p:grpSpPr>
            <a:xfrm>
              <a:off x="1357290" y="428604"/>
              <a:ext cx="7215238" cy="2500330"/>
              <a:chOff x="1071538" y="142852"/>
              <a:chExt cx="7215238" cy="3103857"/>
            </a:xfrm>
          </p:grpSpPr>
          <p:pic>
            <p:nvPicPr>
              <p:cNvPr id="5126" name="Picture 6" descr="http://more-cliparts.net/images/Lid5bbo4T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538" y="142852"/>
                <a:ext cx="7215238" cy="310385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357290" y="497579"/>
                <a:ext cx="6643734" cy="217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Никогда и ни при каких обстоятельствах не перечитывайте свой текст</a:t>
                </a:r>
              </a:p>
            </p:txBody>
          </p:sp>
        </p:grpSp>
        <p:pic>
          <p:nvPicPr>
            <p:cNvPr id="5133" name="Picture 13" descr="C:\Documents and Settings\Татьяна\Рабочий стол\NeedleLeftYellow_icon-icons.com_7491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142852"/>
              <a:ext cx="866764" cy="866764"/>
            </a:xfrm>
            <a:prstGeom prst="rect">
              <a:avLst/>
            </a:prstGeom>
            <a:noFill/>
          </p:spPr>
        </p:pic>
      </p:grpSp>
      <p:grpSp>
        <p:nvGrpSpPr>
          <p:cNvPr id="6" name="Группа 5"/>
          <p:cNvGrpSpPr/>
          <p:nvPr/>
        </p:nvGrpSpPr>
        <p:grpSpPr>
          <a:xfrm>
            <a:off x="9167834" y="2500306"/>
            <a:ext cx="1143008" cy="1143008"/>
            <a:chOff x="7358082" y="1428736"/>
            <a:chExt cx="1428760" cy="1357322"/>
          </a:xfrm>
        </p:grpSpPr>
        <p:sp>
          <p:nvSpPr>
            <p:cNvPr id="3" name="Овал 2"/>
            <p:cNvSpPr/>
            <p:nvPr/>
          </p:nvSpPr>
          <p:spPr>
            <a:xfrm>
              <a:off x="7358082" y="1428736"/>
              <a:ext cx="1428760" cy="135732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600" b="1" dirty="0">
                <a:latin typeface="Lobster" pitchFamily="2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7643834" y="2143116"/>
              <a:ext cx="857256" cy="1588"/>
            </a:xfrm>
            <a:prstGeom prst="line">
              <a:avLst/>
            </a:prstGeom>
            <a:ln w="2540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3"/>
          <p:cNvGrpSpPr/>
          <p:nvPr/>
        </p:nvGrpSpPr>
        <p:grpSpPr>
          <a:xfrm>
            <a:off x="2809852" y="3714752"/>
            <a:ext cx="7215238" cy="2286016"/>
            <a:chOff x="1357290" y="3214686"/>
            <a:chExt cx="7215238" cy="2286016"/>
          </a:xfrm>
        </p:grpSpPr>
        <p:grpSp>
          <p:nvGrpSpPr>
            <p:cNvPr id="8" name="Группа 25"/>
            <p:cNvGrpSpPr/>
            <p:nvPr/>
          </p:nvGrpSpPr>
          <p:grpSpPr>
            <a:xfrm>
              <a:off x="1357290" y="3500438"/>
              <a:ext cx="7215238" cy="2000264"/>
              <a:chOff x="1071538" y="142852"/>
              <a:chExt cx="7215238" cy="2483087"/>
            </a:xfrm>
          </p:grpSpPr>
          <p:pic>
            <p:nvPicPr>
              <p:cNvPr id="27" name="Picture 6" descr="http://more-cliparts.net/images/Lid5bbo4T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538" y="142852"/>
                <a:ext cx="7215238" cy="2483087"/>
              </a:xfrm>
              <a:prstGeom prst="rect">
                <a:avLst/>
              </a:prstGeom>
              <a:noFill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500166" y="763624"/>
                <a:ext cx="6429420" cy="1146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spc="50" dirty="0">
                    <a:ln w="11430"/>
                    <a:solidFill>
                      <a:srgbClr val="99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Проверяем эссе</a:t>
                </a:r>
              </a:p>
            </p:txBody>
          </p:sp>
        </p:grpSp>
        <p:pic>
          <p:nvPicPr>
            <p:cNvPr id="33" name="Picture 13" descr="C:\Documents and Settings\Татьяна\Рабочий стол\NeedleLeftYellow_icon-icons.com_7491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3214686"/>
              <a:ext cx="866764" cy="86676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ryfa.edusite.ru/images/check-24849_128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835" y="5286389"/>
            <a:ext cx="1144503" cy="1143609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3881422" y="5929331"/>
            <a:ext cx="4921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990000"/>
                </a:solidFill>
                <a:hlinkClick r:id="rId6"/>
              </a:rPr>
              <a:t>https://orfogrammka.ru</a:t>
            </a:r>
            <a:r>
              <a:rPr lang="ru-RU" sz="3600" b="1" dirty="0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3238480" y="500042"/>
            <a:ext cx="4500594" cy="4286280"/>
          </a:xfrm>
          <a:prstGeom prst="ellipse">
            <a:avLst/>
          </a:prstGeom>
          <a:noFill/>
          <a:ln w="190500">
            <a:solidFill>
              <a:srgbClr val="E6A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952993" y="3500438"/>
            <a:ext cx="4214841" cy="773912"/>
          </a:xfrm>
          <a:prstGeom prst="roundRect">
            <a:avLst/>
          </a:prstGeom>
          <a:solidFill>
            <a:srgbClr val="FABE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Урок/самоанализ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52992" y="928670"/>
            <a:ext cx="4214842" cy="773912"/>
          </a:xfrm>
          <a:prstGeom prst="roundRect">
            <a:avLst/>
          </a:prstGeom>
          <a:solidFill>
            <a:srgbClr val="FABE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Самопрезентация</a:t>
            </a:r>
            <a:r>
              <a:rPr lang="ru-RU" sz="32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52993" y="2285992"/>
            <a:ext cx="4214841" cy="773912"/>
          </a:xfrm>
          <a:prstGeom prst="roundRect">
            <a:avLst/>
          </a:prstGeom>
          <a:solidFill>
            <a:srgbClr val="FABE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Выступление </a:t>
            </a:r>
          </a:p>
        </p:txBody>
      </p:sp>
      <p:sp>
        <p:nvSpPr>
          <p:cNvPr id="37" name="Овал 36"/>
          <p:cNvSpPr/>
          <p:nvPr/>
        </p:nvSpPr>
        <p:spPr>
          <a:xfrm>
            <a:off x="2595538" y="1785926"/>
            <a:ext cx="1857388" cy="1785950"/>
          </a:xfrm>
          <a:prstGeom prst="ellipse">
            <a:avLst/>
          </a:prstGeom>
          <a:solidFill>
            <a:srgbClr val="FABE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ЭССЕ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2166910" y="928671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ЭССЕ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ru-RU" sz="3600" dirty="0">
                <a:latin typeface="Comic Sans MS" pitchFamily="66" charset="0"/>
              </a:rPr>
            </a:br>
            <a:br>
              <a:rPr lang="ru-RU" sz="3600" dirty="0">
                <a:latin typeface="Comic Sans MS" pitchFamily="66" charset="0"/>
              </a:rPr>
            </a:br>
            <a:endParaRPr lang="ru-RU" sz="3600" dirty="0">
              <a:latin typeface="Comic Sans MS" pitchFamily="66" charset="0"/>
            </a:endParaRPr>
          </a:p>
        </p:txBody>
      </p:sp>
      <p:sp>
        <p:nvSpPr>
          <p:cNvPr id="24" name="Подзаголовок 23"/>
          <p:cNvSpPr>
            <a:spLocks noGrp="1"/>
          </p:cNvSpPr>
          <p:nvPr>
            <p:ph type="subTitle" idx="1"/>
          </p:nvPr>
        </p:nvSpPr>
        <p:spPr>
          <a:xfrm>
            <a:off x="2452662" y="1357298"/>
            <a:ext cx="7858180" cy="507209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один из основных компонентов пакета документов при трудоустройстве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конкурс эссе в дистанционных мероприятиях разного уровня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один из этапов конкурсов профессионального мастерства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algn="just"/>
            <a:endParaRPr lang="ru-RU" dirty="0"/>
          </a:p>
        </p:txBody>
      </p:sp>
      <p:pic>
        <p:nvPicPr>
          <p:cNvPr id="24578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54" y="4929198"/>
            <a:ext cx="1608092" cy="160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095472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ЭССЕ </a:t>
            </a:r>
            <a:b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выступает одновременно в качестве </a:t>
            </a:r>
            <a:r>
              <a:rPr 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и измерителя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знаний, умений, навыков конкурсанта, и </a:t>
            </a:r>
            <a:r>
              <a:rPr 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инструмента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 </a:t>
            </a:r>
            <a:r>
              <a:rPr 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позволяющего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конкурсанту </a:t>
            </a:r>
            <a:r>
              <a:rPr 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через рефлексию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 привлечение собственного опыта </a:t>
            </a:r>
            <a:r>
              <a:rPr 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освоить и расширить профессиональные знания </a:t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2082" y="5072074"/>
            <a:ext cx="1608092" cy="160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166910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ЭССЕ </a:t>
            </a:r>
            <a:b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В переводе с французского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essai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означает «очерк, проба, попытка».</a:t>
            </a:r>
            <a:endParaRPr lang="ru-RU" dirty="0"/>
          </a:p>
        </p:txBody>
      </p:sp>
      <p:pic>
        <p:nvPicPr>
          <p:cNvPr id="24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92" y="4786322"/>
            <a:ext cx="1608092" cy="160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309786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3952860" y="500042"/>
            <a:ext cx="4500594" cy="4286280"/>
          </a:xfrm>
          <a:prstGeom prst="ellipse">
            <a:avLst/>
          </a:prstGeom>
          <a:noFill/>
          <a:ln w="190500">
            <a:solidFill>
              <a:srgbClr val="E6A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81290" y="1500174"/>
            <a:ext cx="2143140" cy="1928826"/>
          </a:xfrm>
          <a:prstGeom prst="ellipse">
            <a:avLst/>
          </a:prstGeom>
          <a:solidFill>
            <a:srgbClr val="FABE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ЭССЕ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10380" y="785794"/>
            <a:ext cx="3143272" cy="773912"/>
          </a:xfrm>
          <a:prstGeom prst="roundRect">
            <a:avLst/>
          </a:prstGeom>
          <a:solidFill>
            <a:srgbClr val="FABE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</a:t>
            </a:r>
            <a:r>
              <a:rPr lang="ru-RU" sz="32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моции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10380" y="1714488"/>
            <a:ext cx="3143272" cy="773912"/>
          </a:xfrm>
          <a:prstGeom prst="roundRect">
            <a:avLst/>
          </a:prstGeom>
          <a:solidFill>
            <a:srgbClr val="FABE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32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убъект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10380" y="2714620"/>
            <a:ext cx="3143272" cy="773912"/>
          </a:xfrm>
          <a:prstGeom prst="roundRect">
            <a:avLst/>
          </a:prstGeom>
          <a:solidFill>
            <a:srgbClr val="FABE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32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вобода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10380" y="3643314"/>
            <a:ext cx="3143272" cy="773912"/>
          </a:xfrm>
          <a:prstGeom prst="roundRect">
            <a:avLst/>
          </a:prstGeom>
          <a:solidFill>
            <a:srgbClr val="FABE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ru-RU" sz="32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динство 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2024034" y="5214950"/>
            <a:ext cx="8643966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Эссе – </a:t>
            </a:r>
            <a:r>
              <a:rPr lang="ru-RU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Times New Roman" pitchFamily="18" charset="0"/>
              </a:rPr>
              <a:t>свободное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Times New Roman" pitchFamily="18" charset="0"/>
              </a:rPr>
              <a:t>сочинение, основанное на эмоциях и личных впечатлениях субъекта, но при этом  имеющее свою </a:t>
            </a:r>
            <a:r>
              <a:rPr lang="ru-RU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Times New Roman" pitchFamily="18" charset="0"/>
              </a:rPr>
              <a:t>структуру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Times New Roman" pitchFamily="18" charset="0"/>
              </a:rPr>
              <a:t>, а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Times New Roman" pitchFamily="18" charset="0"/>
              </a:rPr>
              <a:t>такжеотражающее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Times New Roman" pitchFamily="18" charset="0"/>
              </a:rPr>
              <a:t> нечто </a:t>
            </a:r>
            <a:r>
              <a:rPr lang="ru-RU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Times New Roman" pitchFamily="18" charset="0"/>
              </a:rPr>
              <a:t>единое и  целое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452662" y="214290"/>
            <a:ext cx="7715304" cy="50006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ОСНОВНЫЕ ПРИЗНАКИ ЭССЕ</a:t>
            </a: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101600" y="857232"/>
            <a:ext cx="12090400" cy="7572428"/>
          </a:xfrm>
        </p:spPr>
        <p:txBody>
          <a:bodyPr>
            <a:normAutofit fontScale="62500" lnSpcReduction="20000"/>
          </a:bodyPr>
          <a:lstStyle/>
          <a:p>
            <a:pPr lvl="0" algn="l">
              <a:buFont typeface="Wingdings" pitchFamily="2" charset="2"/>
              <a:buChar char="Ø"/>
            </a:pPr>
            <a:r>
              <a:rPr lang="ru-RU" sz="58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Конкретная тема </a:t>
            </a:r>
            <a:r>
              <a:rPr lang="ru-RU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(«Когда я вхожу в класс...»; «Мой первый педагогический успех»; «Мой первый урок»; «Мои ученики - мои учителя»; «Мой идеал учителя»)</a:t>
            </a:r>
          </a:p>
          <a:p>
            <a:pPr algn="l">
              <a:buFont typeface="Wingdings" pitchFamily="2" charset="2"/>
              <a:buChar char="Ø"/>
            </a:pPr>
            <a:r>
              <a:rPr lang="ru-RU" sz="58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Малый объём </a:t>
            </a:r>
            <a:r>
              <a:rPr lang="ru-RU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(В рамках конкурса не более 3-х страниц)</a:t>
            </a:r>
          </a:p>
          <a:p>
            <a:pPr algn="l">
              <a:buFont typeface="Wingdings" pitchFamily="2" charset="2"/>
              <a:buChar char="Ø"/>
            </a:pPr>
            <a:r>
              <a:rPr lang="ru-RU" sz="58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Свободная форма </a:t>
            </a:r>
            <a:r>
              <a:rPr lang="ru-RU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(Никаких формальных рамок, только внутренняя логика авторских размышлений)</a:t>
            </a:r>
          </a:p>
          <a:p>
            <a:pPr algn="l">
              <a:buFont typeface="Wingdings" pitchFamily="2" charset="2"/>
              <a:buChar char="Ø"/>
            </a:pPr>
            <a:r>
              <a:rPr lang="ru-RU" sz="58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Склонность к парадоксам </a:t>
            </a:r>
            <a:r>
              <a:rPr lang="ru-RU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(Призвано удивить)</a:t>
            </a:r>
          </a:p>
          <a:p>
            <a:pPr algn="l">
              <a:buFont typeface="Wingdings" pitchFamily="2" charset="2"/>
              <a:buChar char="Ø"/>
            </a:pPr>
            <a:r>
              <a:rPr lang="ru-RU" sz="58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Субъективность</a:t>
            </a:r>
            <a:r>
              <a:rPr lang="ru-RU" sz="5800" dirty="0"/>
              <a:t>  </a:t>
            </a:r>
            <a:r>
              <a:rPr lang="ru-RU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(Скучно читать эссе, которые изобилуют общими фразами - это пустая трата времени)</a:t>
            </a:r>
          </a:p>
          <a:p>
            <a:pPr algn="l">
              <a:buFont typeface="Wingdings" pitchFamily="2" charset="2"/>
              <a:buChar char="Ø"/>
            </a:pPr>
            <a:r>
              <a:rPr lang="ru-RU" sz="58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Новизна </a:t>
            </a:r>
            <a:r>
              <a:rPr lang="ru-RU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(Не нужно прописных истин)</a:t>
            </a:r>
          </a:p>
          <a:p>
            <a:pPr algn="l">
              <a:buFont typeface="Wingdings" pitchFamily="2" charset="2"/>
              <a:buChar char="Ø"/>
            </a:pPr>
            <a:r>
              <a:rPr lang="ru-RU" sz="58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Честность </a:t>
            </a:r>
            <a:r>
              <a:rPr lang="ru-RU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(Надо быть честным, но позитивным)</a:t>
            </a:r>
          </a:p>
          <a:p>
            <a:pPr algn="l">
              <a:buFont typeface="Wingdings" pitchFamily="2" charset="2"/>
              <a:buChar char="Ø"/>
            </a:pPr>
            <a:endParaRPr lang="ru-RU" dirty="0"/>
          </a:p>
          <a:p>
            <a:pPr algn="l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524100" y="928671"/>
          <a:ext cx="7858180" cy="5537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Элемент структуры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 общему объему </a:t>
                      </a: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работы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4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Введение 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(формулировка проблемы (смысла) высказывания, выражение собственного отношения)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20%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Основная часть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(тезисы и </a:t>
                      </a: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их аргументация, выражение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личного мнения)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40%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Заключение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(Выводы,  умозаключения)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20%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Структура эссе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24034" y="1571612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2381224" y="500043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Введение</a:t>
            </a:r>
          </a:p>
        </p:txBody>
      </p:sp>
      <p:sp>
        <p:nvSpPr>
          <p:cNvPr id="24" name="Подзаголовок 23"/>
          <p:cNvSpPr>
            <a:spLocks noGrp="1"/>
          </p:cNvSpPr>
          <p:nvPr>
            <p:ph type="subTitle" idx="1"/>
          </p:nvPr>
        </p:nvSpPr>
        <p:spPr>
          <a:xfrm>
            <a:off x="2524100" y="2571744"/>
            <a:ext cx="7715304" cy="17526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333300"/>
                </a:solidFill>
                <a:latin typeface="Comic Sans MS" pitchFamily="66" charset="0"/>
              </a:rPr>
              <a:t>Хорошо написанное введение заставляет читателя заинтересоваться и прочитать эссе до конца.</a:t>
            </a:r>
            <a:endParaRPr lang="ru-RU" sz="40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6" name="Picture 2" descr="https://previews.123rf.com/images/lhfgraphics/lhfgraphics1112/lhfgraphics111200162/11575070-Doodle-style-feather-quill-pen-and-ink-well-illustration-in-vector-format-Stock-Illustra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68" y="4786322"/>
            <a:ext cx="1608092" cy="160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707</Words>
  <Application>Microsoft Office PowerPoint</Application>
  <PresentationFormat>Широкоэкранный</PresentationFormat>
  <Paragraphs>112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Lobster</vt:lpstr>
      <vt:lpstr>Times New Roman</vt:lpstr>
      <vt:lpstr>Wingdings</vt:lpstr>
      <vt:lpstr>Тема Office</vt:lpstr>
      <vt:lpstr>Презентация PowerPoint</vt:lpstr>
      <vt:lpstr>Презентация PowerPoint</vt:lpstr>
      <vt:lpstr>ЭССЕ    </vt:lpstr>
      <vt:lpstr> ЭССЕ  выступает одновременно в качестве и измерителя знаний, умений, навыков конкурсанта, и инструмента, позволяющего конкурсанту через рефлексию, привлечение собственного опыта освоить и расширить профессиональные знания  </vt:lpstr>
      <vt:lpstr>ЭССЕ  В переводе с французского essai означает «очерк, проба, попытка».</vt:lpstr>
      <vt:lpstr>Эссе – свободное сочинение, основанное на эмоциях и личных впечатлениях субъекта, но при этом  имеющее свою структуру, а такжеотражающее нечто единое и  целое.</vt:lpstr>
      <vt:lpstr>ОСНОВНЫЕ ПРИЗНАКИ ЭССЕ</vt:lpstr>
      <vt:lpstr>Структура эссе</vt:lpstr>
      <vt:lpstr>Введение</vt:lpstr>
      <vt:lpstr> …Очередной открытый урок. Сколько их уже было! Сколько раз сердце загнанно сжималось в груди — не счесть. Казалось бы, можно уже привыкнуть, но нет! Вот и сегодня знакомая дрожь пробежала по коже у двери класса, где сегодня на меня будут устремлены не только глаза моих учеников, но и коллег из других школ...   </vt:lpstr>
      <vt:lpstr>… Помню себя маленькой девочкой детсадовского возраста. В подъезде нашей пятиэтажки летом ребята нашего двора играли в школу. Каждый из них хотел быть учителем, а из обучаемых малышей нас было двое, я и моя подружка Тамара. Я уже знала цифры, но складывать их не умела. До сих пор помню, как мои «учителя» смеялись и перечеркивали мои ответы. Возможно, уже тогда я решила — вырасту и стану Учителем.</vt:lpstr>
      <vt:lpstr>Основная часть</vt:lpstr>
      <vt:lpstr>Заключение</vt:lpstr>
      <vt:lpstr>Требования к структуре: </vt:lpstr>
      <vt:lpstr>Структура аргументации</vt:lpstr>
      <vt:lpstr>Презентация PowerPoint</vt:lpstr>
      <vt:lpstr>Презентация PowerPoint</vt:lpstr>
      <vt:lpstr>Критерии оценивания</vt:lpstr>
      <vt:lpstr>Рекомендации: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3</cp:revision>
  <dcterms:created xsi:type="dcterms:W3CDTF">2018-10-26T16:08:40Z</dcterms:created>
  <dcterms:modified xsi:type="dcterms:W3CDTF">2018-10-26T16:17:18Z</dcterms:modified>
</cp:coreProperties>
</file>