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87" r:id="rId4"/>
    <p:sldId id="273" r:id="rId5"/>
    <p:sldId id="272" r:id="rId6"/>
    <p:sldId id="288" r:id="rId7"/>
    <p:sldId id="289" r:id="rId8"/>
    <p:sldId id="290" r:id="rId9"/>
    <p:sldId id="271" r:id="rId10"/>
    <p:sldId id="291" r:id="rId11"/>
    <p:sldId id="269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Приемы активизации познавательной деятельности обучающихся на уроках ОРКСЭ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</a:br>
            <a:endParaRPr lang="ru-RU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437112"/>
            <a:ext cx="5616624" cy="2088232"/>
          </a:xfrm>
        </p:spPr>
        <p:txBody>
          <a:bodyPr>
            <a:normAutofit/>
          </a:bodyPr>
          <a:lstStyle/>
          <a:p>
            <a:endParaRPr lang="ru-RU" sz="4000" b="1" i="1" dirty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Толстова Марина Николаевна, </a:t>
            </a:r>
            <a:endParaRPr lang="en-US" sz="2400" b="1" i="1" dirty="0" smtClean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r>
              <a:rPr lang="ru-RU" sz="2400" b="1" i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учитель МБОУ «Гимназия №1»</a:t>
            </a:r>
          </a:p>
          <a:p>
            <a:r>
              <a:rPr lang="ru-RU" sz="2400" b="1" i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Ангарского городского округа</a:t>
            </a:r>
            <a:endParaRPr lang="ru-RU" sz="2400" b="1" i="1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pic>
        <p:nvPicPr>
          <p:cNvPr id="2050" name="Picture 2" descr="C:\Users\Дом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3429000"/>
            <a:ext cx="1025157" cy="1343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647114"/>
            <a:ext cx="7200900" cy="2813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544615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На подоконнике в комнате мальчика мама поставила два горшка с цветами. «Поливай, и они порадуют тебя!» - сказала мама.</a:t>
            </a:r>
            <a:endParaRPr lang="en-US" sz="2000" b="1" dirty="0" smtClean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 Но мальчику понравился один цветок, а другой не … . Каждый раз, когда поливал их, понравившийся цветок он мысленно ласкал: «…». </a:t>
            </a:r>
            <a:endParaRPr lang="en-US" sz="2000" b="1" dirty="0" smtClean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А поливая непонравившийся цветок, в душе ругал его: «…</a:t>
            </a:r>
            <a:r>
              <a:rPr lang="ru-RU" sz="20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.». </a:t>
            </a:r>
            <a:r>
              <a:rPr lang="ru-RU" sz="20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Выбросил бы тебя из окна, но мама … !» </a:t>
            </a:r>
            <a:endParaRPr lang="en-US" sz="2000" b="1" dirty="0" smtClean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Прошло несколько месяцев. Однажды мама заметила, что цветок в одном горшке … , а в другом - .... </a:t>
            </a:r>
            <a:endParaRPr lang="en-US" sz="2000" b="1" dirty="0" smtClean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«Почему?» - забеспокоилась мама. « Может быть, не поливал?» - спросила она мальчика. « ………» - ответил мальчик.</a:t>
            </a:r>
            <a:endParaRPr lang="en-US" sz="2000" b="1" dirty="0" smtClean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Мама забрала горшочек с увядшим цветком и поставила его в своей комнате. «Я …, хороший мой!» - сказала она цветку ласково. </a:t>
            </a:r>
            <a:endParaRPr lang="en-US" sz="2000" b="1" dirty="0" smtClean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И каждый раз, когда поливала его, воображала, как он …, ..., испускает чудный запах. Всё так и … . «Чудо!» — порадовалась мама. </a:t>
            </a:r>
            <a:endParaRPr lang="en-US" sz="2000" b="1" dirty="0" smtClean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Мальчик тоже удивился: цветок … , но вдруг ожил. И каким он ... стал. </a:t>
            </a:r>
            <a:endParaRPr lang="en-US" sz="2000" b="1" dirty="0" smtClean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«Что ты с ним сделала, мама?» « ...!» - ответила она. </a:t>
            </a:r>
            <a:endParaRPr lang="en-US" sz="2000" b="1" dirty="0" smtClean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Только земля в горшочке и сам цветок знали тайну воскресения</a:t>
            </a:r>
            <a:r>
              <a:rPr lang="ru-RU" sz="24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цветка. Но они говорить не умели».</a:t>
            </a:r>
            <a:endParaRPr lang="ru-RU" sz="2400" b="1" dirty="0" smtClean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algn="just"/>
            <a:endParaRPr lang="ru-RU"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755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371600" y="33265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Формы, методы, варианты проведения уроков</a:t>
            </a:r>
            <a:r>
              <a:rPr lang="en-US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ОРКСЭ</a:t>
            </a:r>
            <a:endParaRPr lang="ru-RU" b="1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704856" cy="4608512"/>
          </a:xfrm>
        </p:spPr>
        <p:txBody>
          <a:bodyPr>
            <a:normAutofit fontScale="92500" lnSpcReduction="20000"/>
          </a:bodyPr>
          <a:lstStyle/>
          <a:p>
            <a:pPr marL="457200" lvl="0" indent="-457200" algn="l">
              <a:buFont typeface="Wingdings" charset="2"/>
              <a:buChar char="ü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эвристические беседы;</a:t>
            </a:r>
          </a:p>
          <a:p>
            <a:pPr marL="457200" lvl="0" indent="-457200" algn="l">
              <a:buFont typeface="Wingdings" charset="2"/>
              <a:buChar char="ü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различные виды дискуссий (дебаты, диспуты);</a:t>
            </a:r>
          </a:p>
          <a:p>
            <a:pPr marL="457200" lvl="0" indent="-457200" algn="l">
              <a:buFont typeface="Wingdings" charset="2"/>
              <a:buChar char="ü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учебные и социальные проекты;</a:t>
            </a:r>
          </a:p>
          <a:p>
            <a:pPr marL="457200" lvl="0" indent="-457200" algn="l">
              <a:buFont typeface="Wingdings" charset="2"/>
              <a:buChar char="ü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уроки-экскурсии;</a:t>
            </a:r>
          </a:p>
          <a:p>
            <a:pPr marL="457200" lvl="0" indent="-457200" algn="l">
              <a:buFont typeface="Wingdings" charset="2"/>
              <a:buChar char="ü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деловые и ролевые игры;</a:t>
            </a:r>
          </a:p>
          <a:p>
            <a:pPr marL="457200" lvl="0" indent="-457200" algn="l">
              <a:buFont typeface="Wingdings" charset="2"/>
              <a:buChar char="ü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практикумы;</a:t>
            </a:r>
          </a:p>
          <a:p>
            <a:pPr marL="457200" lvl="0" indent="-457200" algn="l">
              <a:buFont typeface="Wingdings" charset="2"/>
              <a:buChar char="ü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различные  викторины и другие конкурсные события;</a:t>
            </a:r>
          </a:p>
          <a:p>
            <a:pPr marL="457200" lvl="0" indent="-457200" algn="l">
              <a:buFont typeface="Wingdings" charset="2"/>
              <a:buChar char="ü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творческие мастерские.</a:t>
            </a:r>
          </a:p>
          <a:p>
            <a:endParaRPr lang="ru-RU" dirty="0"/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130" y="548680"/>
            <a:ext cx="1540501" cy="1080120"/>
          </a:xfrm>
          <a:prstGeom prst="rect">
            <a:avLst/>
          </a:prstGeom>
          <a:noFill/>
        </p:spPr>
      </p:pic>
      <p:pic>
        <p:nvPicPr>
          <p:cNvPr id="9" name="Рисунок 8" descr="Рисунок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2952446"/>
            <a:ext cx="1558732" cy="2276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43408"/>
            <a:ext cx="9753600" cy="73152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Сквозная деятельность</a:t>
            </a:r>
            <a:endParaRPr lang="ru-RU" b="1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7088832" cy="3073896"/>
          </a:xfrm>
        </p:spPr>
        <p:txBody>
          <a:bodyPr>
            <a:noAutofit/>
          </a:bodyPr>
          <a:lstStyle/>
          <a:p>
            <a:pPr marL="571500" indent="-571500" algn="l">
              <a:buFont typeface="Wingdings" charset="2"/>
              <a:buChar char="ü"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с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оставление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словаря терминов;</a:t>
            </a:r>
          </a:p>
          <a:p>
            <a:pPr marL="571500" indent="-571500" algn="l">
              <a:buFont typeface="Wingdings" charset="2"/>
              <a:buChar char="ü"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с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оздание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галереи образов;</a:t>
            </a:r>
          </a:p>
          <a:p>
            <a:pPr marL="571500" indent="-571500" algn="l">
              <a:buFont typeface="Wingdings" charset="2"/>
              <a:buChar char="ü"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р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азработка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макета собственной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книги.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4050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school22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429000"/>
            <a:ext cx="3148825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видеоматериалов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280920" cy="4082008"/>
          </a:xfrm>
        </p:spPr>
        <p:txBody>
          <a:bodyPr>
            <a:normAutofit/>
          </a:bodyPr>
          <a:lstStyle/>
          <a:p>
            <a:pPr marL="457200" lvl="0" indent="-457200" algn="l">
              <a:buFont typeface="Wingdings" charset="2"/>
              <a:buChar char="ü"/>
            </a:pPr>
            <a:r>
              <a:rPr lang="ru-RU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как форма проверки домашнего задания;</a:t>
            </a:r>
          </a:p>
          <a:p>
            <a:pPr marL="457200" lvl="0" indent="-457200">
              <a:buFont typeface="Wingdings" charset="2"/>
              <a:buChar char="ü"/>
            </a:pPr>
            <a:r>
              <a:rPr lang="ru-RU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как </a:t>
            </a:r>
            <a:r>
              <a:rPr lang="ru-RU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способ создания проблемной ситуации</a:t>
            </a:r>
            <a:r>
              <a:rPr lang="ru-RU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lvl="0" indent="-457200" algn="l">
              <a:buFont typeface="Wingdings" charset="2"/>
              <a:buChar char="ü"/>
            </a:pPr>
            <a:r>
              <a:rPr lang="ru-RU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способ объяснения нового материала;</a:t>
            </a:r>
          </a:p>
          <a:p>
            <a:pPr marL="457200" lvl="0" indent="-457200" algn="l">
              <a:buFont typeface="Wingdings" charset="2"/>
              <a:buChar char="ü"/>
            </a:pPr>
            <a:r>
              <a:rPr lang="ru-RU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как форма закрепления изученного;</a:t>
            </a:r>
          </a:p>
          <a:p>
            <a:pPr marL="457200" lvl="0" indent="-457200" algn="l">
              <a:buFont typeface="Wingdings" charset="2"/>
              <a:buChar char="ü"/>
            </a:pPr>
            <a:r>
              <a:rPr lang="ru-RU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как способ проверки знаний в процессе урока</a:t>
            </a:r>
            <a:r>
              <a:rPr lang="ru-RU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40501" cy="1080120"/>
          </a:xfrm>
          <a:prstGeom prst="rect">
            <a:avLst/>
          </a:prstGeom>
          <a:noFill/>
        </p:spPr>
      </p:pic>
      <p:pic>
        <p:nvPicPr>
          <p:cNvPr id="8" name="Picture 2" descr="D:\Светлана\Изображения для документов\ФГОС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76672"/>
            <a:ext cx="1694032" cy="76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Прием оценки текста</a:t>
            </a:r>
            <a:endParaRPr lang="ru-RU" b="1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352928" cy="4082008"/>
          </a:xfrm>
        </p:spPr>
        <p:txBody>
          <a:bodyPr>
            <a:normAutofit fontScale="85000" lnSpcReduction="10000"/>
          </a:bodyPr>
          <a:lstStyle/>
          <a:p>
            <a:pPr marL="457200" indent="-457200" algn="just">
              <a:buFont typeface="Wingdings" charset="2"/>
              <a:buChar char="ü"/>
            </a:pPr>
            <a:r>
              <a:rPr lang="ru-RU" dirty="0">
                <a:solidFill>
                  <a:srgbClr val="17375E"/>
                </a:solidFill>
                <a:latin typeface="Times New Roman"/>
                <a:cs typeface="Times New Roman"/>
              </a:rPr>
              <a:t>Какие слова выделены курсивом или жирным шрифтом? Как по-вашему, почему они выделены?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ru-RU" dirty="0">
                <a:solidFill>
                  <a:srgbClr val="17375E"/>
                </a:solidFill>
                <a:latin typeface="Times New Roman"/>
                <a:cs typeface="Times New Roman"/>
              </a:rPr>
              <a:t>Какое имя чаще всего встречается в данном тексте?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ru-RU" dirty="0">
                <a:solidFill>
                  <a:srgbClr val="17375E"/>
                </a:solidFill>
                <a:latin typeface="Times New Roman"/>
                <a:cs typeface="Times New Roman"/>
              </a:rPr>
              <a:t>Какой раздел параграфа самый большой? Как по-вашему, почему?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ru-RU" dirty="0">
                <a:solidFill>
                  <a:srgbClr val="17375E"/>
                </a:solidFill>
                <a:latin typeface="Times New Roman"/>
                <a:cs typeface="Times New Roman"/>
              </a:rPr>
              <a:t>Сформулируйте вопросы для постановки темы и целей урока.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ru-RU" dirty="0">
                <a:solidFill>
                  <a:srgbClr val="17375E"/>
                </a:solidFill>
                <a:latin typeface="Times New Roman"/>
                <a:cs typeface="Times New Roman"/>
              </a:rPr>
              <a:t>В каком разделе (абзаце) вы найдёте ответы на вопросы, которые даны в конце параграфа?</a:t>
            </a:r>
          </a:p>
          <a:p>
            <a:pPr algn="just"/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40501" cy="1080120"/>
          </a:xfrm>
          <a:prstGeom prst="rect">
            <a:avLst/>
          </a:prstGeom>
          <a:noFill/>
        </p:spPr>
      </p:pic>
      <p:pic>
        <p:nvPicPr>
          <p:cNvPr id="8" name="Picture 2" descr="D:\Светлана\Изображения для документов\ФГОС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76672"/>
            <a:ext cx="1694032" cy="76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396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424936" cy="3937992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17375E"/>
                </a:solidFill>
                <a:latin typeface="Times New Roman"/>
                <a:cs typeface="Times New Roman"/>
              </a:rPr>
              <a:t>«Притча (англ. </a:t>
            </a:r>
            <a:r>
              <a:rPr lang="en-US" dirty="0">
                <a:solidFill>
                  <a:srgbClr val="17375E"/>
                </a:solidFill>
                <a:latin typeface="Times New Roman"/>
                <a:cs typeface="Times New Roman"/>
              </a:rPr>
              <a:t>P</a:t>
            </a:r>
            <a:r>
              <a:rPr lang="ru-RU" dirty="0" err="1">
                <a:solidFill>
                  <a:srgbClr val="17375E"/>
                </a:solidFill>
                <a:latin typeface="Times New Roman"/>
                <a:cs typeface="Times New Roman"/>
              </a:rPr>
              <a:t>reach</a:t>
            </a:r>
            <a:r>
              <a:rPr lang="ru-RU" dirty="0">
                <a:solidFill>
                  <a:srgbClr val="17375E"/>
                </a:solidFill>
                <a:latin typeface="Times New Roman"/>
                <a:cs typeface="Times New Roman"/>
              </a:rPr>
              <a:t> - проповедь) - короткий назидательный рассказ в иносказательной форме, заключающий в себе нравственное поучение (премудрость)».</a:t>
            </a:r>
          </a:p>
          <a:p>
            <a:pPr algn="just"/>
            <a:r>
              <a:rPr lang="ru-RU" dirty="0">
                <a:solidFill>
                  <a:srgbClr val="17375E"/>
                </a:solidFill>
                <a:latin typeface="Times New Roman"/>
                <a:cs typeface="Times New Roman"/>
              </a:rPr>
              <a:t>Словарь В. И. Даля толкует слово «притча» как «поучение в примере».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40501" cy="1080120"/>
          </a:xfrm>
          <a:prstGeom prst="rect">
            <a:avLst/>
          </a:prstGeom>
          <a:noFill/>
        </p:spPr>
      </p:pic>
      <p:sp>
        <p:nvSpPr>
          <p:cNvPr id="8" name="Заголовок 5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Работа с притчами</a:t>
            </a:r>
            <a:endParaRPr lang="ru-RU" b="1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2" descr="D:\Светлана\Изображения для документов\ФГОС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48680"/>
            <a:ext cx="1584176" cy="715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71600" y="1844824"/>
            <a:ext cx="7272808" cy="432048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charset="2"/>
              <a:buChar char="ü"/>
            </a:pPr>
            <a:r>
              <a:rPr lang="ru-RU" i="1" dirty="0" smtClean="0">
                <a:solidFill>
                  <a:srgbClr val="17375E"/>
                </a:solidFill>
              </a:rPr>
              <a:t> </a:t>
            </a:r>
            <a:r>
              <a:rPr lang="ru-RU" dirty="0" smtClean="0">
                <a:solidFill>
                  <a:srgbClr val="17375E"/>
                </a:solidFill>
                <a:latin typeface="Times New Roman"/>
                <a:cs typeface="Times New Roman"/>
              </a:rPr>
              <a:t>Краткость.</a:t>
            </a:r>
          </a:p>
          <a:p>
            <a:pPr marL="457200" indent="-457200" algn="l">
              <a:buFont typeface="Wingdings" charset="2"/>
              <a:buChar char="ü"/>
            </a:pPr>
            <a:r>
              <a:rPr lang="ru-RU" dirty="0" smtClean="0">
                <a:solidFill>
                  <a:srgbClr val="17375E"/>
                </a:solidFill>
                <a:latin typeface="Times New Roman"/>
                <a:cs typeface="Times New Roman"/>
              </a:rPr>
              <a:t>Не требует доказательств.</a:t>
            </a:r>
          </a:p>
          <a:p>
            <a:pPr marL="457200" indent="-457200" algn="l">
              <a:buFont typeface="Wingdings" charset="2"/>
              <a:buChar char="ü"/>
            </a:pPr>
            <a:r>
              <a:rPr lang="ru-RU" dirty="0" smtClean="0">
                <a:solidFill>
                  <a:srgbClr val="17375E"/>
                </a:solidFill>
                <a:latin typeface="Times New Roman"/>
                <a:cs typeface="Times New Roman"/>
              </a:rPr>
              <a:t>Подсказывает способы разрешения конфликтных ситуаций.</a:t>
            </a:r>
          </a:p>
          <a:p>
            <a:pPr marL="457200" indent="-457200" algn="l">
              <a:buFont typeface="Wingdings" charset="2"/>
              <a:buChar char="ü"/>
            </a:pPr>
            <a:r>
              <a:rPr lang="uk-UA" dirty="0" smtClean="0">
                <a:solidFill>
                  <a:srgbClr val="17375E"/>
                </a:solidFill>
                <a:latin typeface="Times New Roman"/>
                <a:cs typeface="Times New Roman"/>
              </a:rPr>
              <a:t>У</a:t>
            </a:r>
            <a:r>
              <a:rPr lang="ru-RU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казывает</a:t>
            </a:r>
            <a:r>
              <a:rPr lang="ru-RU" dirty="0" smtClean="0">
                <a:solidFill>
                  <a:srgbClr val="17375E"/>
                </a:solidFill>
                <a:latin typeface="Times New Roman"/>
                <a:cs typeface="Times New Roman"/>
              </a:rPr>
              <a:t> на недостатки или пороки.</a:t>
            </a:r>
          </a:p>
          <a:p>
            <a:pPr marL="457200" indent="-457200" algn="l">
              <a:buFont typeface="Wingdings" charset="2"/>
              <a:buChar char="ü"/>
            </a:pPr>
            <a:r>
              <a:rPr lang="ru-RU" dirty="0" smtClean="0">
                <a:solidFill>
                  <a:srgbClr val="17375E"/>
                </a:solidFill>
                <a:latin typeface="Times New Roman"/>
                <a:cs typeface="Times New Roman"/>
              </a:rPr>
              <a:t>Строится на сравнении.</a:t>
            </a:r>
          </a:p>
          <a:p>
            <a:pPr marL="457200" indent="-457200" algn="l">
              <a:buFont typeface="Wingdings" charset="2"/>
              <a:buChar char="ü"/>
            </a:pPr>
            <a:r>
              <a:rPr lang="ru-RU" dirty="0" smtClean="0">
                <a:solidFill>
                  <a:srgbClr val="17375E"/>
                </a:solidFill>
                <a:latin typeface="Times New Roman"/>
                <a:cs typeface="Times New Roman"/>
              </a:rPr>
              <a:t>Предлагает мыслительную деятельность.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4050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5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Работа с притчами</a:t>
            </a:r>
            <a:endParaRPr lang="ru-RU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2" descr="D:\Светлана\Изображения для документов\ФГОС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620688"/>
            <a:ext cx="1368152" cy="617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71600" y="1844824"/>
            <a:ext cx="7272808" cy="432048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Wingdings" charset="2"/>
              <a:buChar char="ü"/>
            </a:pPr>
            <a:r>
              <a:rPr lang="ru-RU" dirty="0" smtClean="0">
                <a:solidFill>
                  <a:srgbClr val="17375E"/>
                </a:solidFill>
              </a:rPr>
              <a:t> </a:t>
            </a:r>
            <a:r>
              <a:rPr lang="ru-RU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Обсуждение </a:t>
            </a:r>
            <a:r>
              <a:rPr lang="ru-RU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основной идеи, смысла истории.</a:t>
            </a:r>
          </a:p>
          <a:p>
            <a:pPr marL="457200" indent="-457200" algn="l">
              <a:buFont typeface="Wingdings" charset="2"/>
              <a:buChar char="ü"/>
            </a:pPr>
            <a:r>
              <a:rPr lang="ru-RU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названия притчи.</a:t>
            </a:r>
          </a:p>
          <a:p>
            <a:pPr marL="457200" indent="-457200" algn="l">
              <a:buFont typeface="Wingdings" charset="2"/>
              <a:buChar char="ü"/>
            </a:pPr>
            <a:r>
              <a:rPr lang="ru-RU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Притча </a:t>
            </a:r>
            <a:r>
              <a:rPr lang="ru-RU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без окончания.</a:t>
            </a:r>
          </a:p>
          <a:p>
            <a:pPr marL="457200" indent="-457200" algn="l">
              <a:buFont typeface="Wingdings" charset="2"/>
              <a:buChar char="ü"/>
            </a:pPr>
            <a:r>
              <a:rPr lang="ru-RU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Сформулировать  </a:t>
            </a:r>
            <a:r>
              <a:rPr lang="ru-RU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вопросы или ответить на поставленные вопросы.</a:t>
            </a:r>
          </a:p>
          <a:p>
            <a:pPr marL="457200" indent="-457200" algn="l">
              <a:buFont typeface="Wingdings" charset="2"/>
              <a:buChar char="ü"/>
            </a:pPr>
            <a:r>
              <a:rPr lang="ru-RU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Выделение  </a:t>
            </a:r>
            <a:r>
              <a:rPr lang="ru-RU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ключевых понятий.</a:t>
            </a:r>
          </a:p>
          <a:p>
            <a:pPr marL="457200" indent="-457200" algn="l">
              <a:buFont typeface="Wingdings" charset="2"/>
              <a:buChar char="ü"/>
            </a:pPr>
            <a:r>
              <a:rPr lang="ru-RU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Инсценировка   </a:t>
            </a:r>
            <a:r>
              <a:rPr lang="ru-RU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притчи.</a:t>
            </a:r>
          </a:p>
          <a:p>
            <a:pPr marL="457200" indent="-457200" algn="l">
              <a:buFont typeface="Wingdings" charset="2"/>
              <a:buChar char="ü"/>
            </a:pPr>
            <a:r>
              <a:rPr lang="ru-RU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Сравнение  </a:t>
            </a:r>
            <a:r>
              <a:rPr lang="ru-RU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нескольких притч.</a:t>
            </a:r>
          </a:p>
          <a:p>
            <a:pPr marL="457200" indent="-457200" algn="l">
              <a:buFont typeface="Wingdings" charset="2"/>
              <a:buChar char="ü"/>
            </a:pPr>
            <a:r>
              <a:rPr lang="ru-RU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Нахождение </a:t>
            </a:r>
            <a:r>
              <a:rPr lang="ru-RU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и вставка пропущенных слов в притче  и другие.</a:t>
            </a:r>
          </a:p>
          <a:p>
            <a:pPr algn="just"/>
            <a:endParaRPr lang="ru-RU" dirty="0"/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4050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5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Работа с притчами</a:t>
            </a:r>
            <a:endParaRPr lang="ru-RU" b="1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2" descr="D:\Светлана\Изображения для документов\ФГОС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620688"/>
            <a:ext cx="1368152" cy="617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820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352928" cy="4320480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ru-RU" sz="74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Жил</a:t>
            </a:r>
            <a:r>
              <a:rPr lang="ru-RU" sz="74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-был один человек. Он строил себе дом. Он хотел, чтобы дом стал самым удобным, самым теплым, самым красивым в мире. </a:t>
            </a:r>
          </a:p>
          <a:p>
            <a:pPr algn="just"/>
            <a:r>
              <a:rPr lang="en-US" sz="74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ru-RU" sz="74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Основательно </a:t>
            </a:r>
            <a:r>
              <a:rPr lang="ru-RU" sz="74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принялся строить свой дом человек. Он с любовью выбирал камни и обтесывал их. Строительство шло долго, но постепенно появлялся на свет один из самых красивых домов, которые когда-то существовали в мире. </a:t>
            </a:r>
          </a:p>
          <a:p>
            <a:pPr algn="just"/>
            <a:r>
              <a:rPr lang="en-US" sz="74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ru-RU" sz="74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К </a:t>
            </a:r>
            <a:r>
              <a:rPr lang="ru-RU" sz="74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нему приходили и просили о помощи, так как весь мир был объят пламенем, люди страдали и умирали. Он всем отказал в защите и заботе, потому что интересовался только домом, а не миром вокруг…</a:t>
            </a:r>
          </a:p>
          <a:p>
            <a:pPr algn="just"/>
            <a:r>
              <a:rPr lang="en-US" sz="74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ru-RU" sz="74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Когда </a:t>
            </a:r>
            <a:r>
              <a:rPr lang="ru-RU" sz="74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он построил, наконец, свой замечательный дом, то не смог найти планету, где можно было бы жить.</a:t>
            </a:r>
          </a:p>
          <a:p>
            <a:pPr algn="just"/>
            <a:r>
              <a:rPr lang="en-US" sz="74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 </a:t>
            </a:r>
            <a:endParaRPr lang="ru-RU" sz="74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algn="l"/>
            <a:endParaRPr lang="ru-RU" sz="6000" dirty="0"/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154050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5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«Притча о человеке, построившем дом»</a:t>
            </a:r>
            <a:endParaRPr lang="ru-RU" sz="3600" b="1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2" descr="D:\Светлана\Изображения для документов\ФГОС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196752"/>
            <a:ext cx="1368152" cy="617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313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7776864" cy="432048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4050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5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«Притча о человеке, построившем дом»</a:t>
            </a:r>
            <a:endParaRPr lang="ru-RU" sz="4000" b="1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2" descr="D:\Светлана\Изображения для документов\ФГОС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620688"/>
            <a:ext cx="1368152" cy="617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448963"/>
              </p:ext>
            </p:extLst>
          </p:nvPr>
        </p:nvGraphicFramePr>
        <p:xfrm>
          <a:off x="179513" y="2636912"/>
          <a:ext cx="8064898" cy="143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80"/>
                <a:gridCol w="1448693"/>
                <a:gridCol w="1642849"/>
                <a:gridCol w="1866874"/>
                <a:gridCol w="1493502"/>
              </a:tblGrid>
              <a:tr h="143216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17375E"/>
                          </a:solidFill>
                          <a:latin typeface="Times New Roman"/>
                          <a:cs typeface="Times New Roman"/>
                        </a:rPr>
                        <a:t>Символы</a:t>
                      </a:r>
                      <a:endParaRPr lang="ru-RU" sz="2400" dirty="0">
                        <a:solidFill>
                          <a:srgbClr val="17375E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17375E"/>
                          </a:solidFill>
                          <a:latin typeface="Times New Roman"/>
                          <a:cs typeface="Times New Roman"/>
                        </a:rPr>
                        <a:t>Значение</a:t>
                      </a:r>
                      <a:endParaRPr lang="ru-RU" sz="2400" dirty="0">
                        <a:solidFill>
                          <a:srgbClr val="17375E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17375E"/>
                          </a:solidFill>
                          <a:latin typeface="Times New Roman"/>
                          <a:cs typeface="Times New Roman"/>
                        </a:rPr>
                        <a:t>Ценности</a:t>
                      </a:r>
                      <a:endParaRPr lang="ru-RU" sz="2400" dirty="0">
                        <a:solidFill>
                          <a:srgbClr val="17375E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17375E"/>
                          </a:solidFill>
                          <a:latin typeface="Times New Roman"/>
                          <a:cs typeface="Times New Roman"/>
                        </a:rPr>
                        <a:t>Исторические факты</a:t>
                      </a:r>
                      <a:endParaRPr lang="ru-RU" sz="2400" dirty="0">
                        <a:solidFill>
                          <a:srgbClr val="17375E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17375E"/>
                          </a:solidFill>
                          <a:latin typeface="Times New Roman"/>
                          <a:cs typeface="Times New Roman"/>
                        </a:rPr>
                        <a:t>Главная мысль</a:t>
                      </a:r>
                      <a:endParaRPr lang="ru-RU" sz="2400" dirty="0">
                        <a:solidFill>
                          <a:srgbClr val="17375E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09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53600" cy="7315200"/>
          </a:xfrm>
          <a:prstGeom prst="rect">
            <a:avLst/>
          </a:prstGeom>
          <a:noFill/>
        </p:spPr>
      </p:pic>
      <p:pic>
        <p:nvPicPr>
          <p:cNvPr id="2051" name="Picture 3" descr="C:\Users\Дом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40501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5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rgbClr val="17375E"/>
                </a:solidFill>
                <a:latin typeface="Times New Roman"/>
                <a:cs typeface="Times New Roman"/>
              </a:rPr>
              <a:t>К</a:t>
            </a:r>
            <a:r>
              <a:rPr lang="ru-RU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ластер</a:t>
            </a:r>
            <a:endParaRPr lang="ru-RU" b="1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2" descr="D:\Светлана\Изображения для документов\ФГОС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48680"/>
            <a:ext cx="1374997" cy="620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755650" y="1484313"/>
            <a:ext cx="7777163" cy="453697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ru-RU" sz="3600" dirty="0">
              <a:solidFill>
                <a:srgbClr val="17375E"/>
              </a:solidFill>
            </a:endParaRPr>
          </a:p>
        </p:txBody>
      </p:sp>
      <p:pic>
        <p:nvPicPr>
          <p:cNvPr id="2" name="Изображение 1" descr="rkfcnth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414441"/>
            <a:ext cx="6734739" cy="4191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589</Words>
  <Application>Microsoft Macintosh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Приемы активизации познавательной деятельности обучающихся на уроках ОРКСЭ </vt:lpstr>
      <vt:lpstr>Использование видеоматериалов</vt:lpstr>
      <vt:lpstr>Прием оценки текста</vt:lpstr>
      <vt:lpstr>Работа с притчами</vt:lpstr>
      <vt:lpstr>Работа с притчами</vt:lpstr>
      <vt:lpstr>Работа с притчами</vt:lpstr>
      <vt:lpstr>«Притча о человеке, построившем дом»</vt:lpstr>
      <vt:lpstr>«Притча о человеке, построившем дом»</vt:lpstr>
      <vt:lpstr>Кластер</vt:lpstr>
      <vt:lpstr>Презентация PowerPoint</vt:lpstr>
      <vt:lpstr>Формы, методы, варианты проведения уроков ОРКСЭ</vt:lpstr>
      <vt:lpstr>Сквозная деятельность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Marina</cp:lastModifiedBy>
  <cp:revision>74</cp:revision>
  <dcterms:modified xsi:type="dcterms:W3CDTF">2018-11-06T23:08:17Z</dcterms:modified>
</cp:coreProperties>
</file>