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9" r:id="rId2"/>
    <p:sldId id="328" r:id="rId3"/>
    <p:sldId id="294" r:id="rId4"/>
    <p:sldId id="358" r:id="rId5"/>
    <p:sldId id="306" r:id="rId6"/>
    <p:sldId id="295" r:id="rId7"/>
    <p:sldId id="342" r:id="rId8"/>
    <p:sldId id="299" r:id="rId9"/>
    <p:sldId id="343" r:id="rId10"/>
    <p:sldId id="344" r:id="rId11"/>
    <p:sldId id="347" r:id="rId12"/>
    <p:sldId id="345" r:id="rId13"/>
    <p:sldId id="265" r:id="rId14"/>
    <p:sldId id="348" r:id="rId15"/>
    <p:sldId id="353" r:id="rId16"/>
    <p:sldId id="350" r:id="rId17"/>
    <p:sldId id="354" r:id="rId18"/>
    <p:sldId id="351" r:id="rId19"/>
    <p:sldId id="355" r:id="rId20"/>
    <p:sldId id="352" r:id="rId21"/>
    <p:sldId id="356" r:id="rId22"/>
    <p:sldId id="338" r:id="rId23"/>
    <p:sldId id="317" r:id="rId24"/>
    <p:sldId id="272" r:id="rId25"/>
    <p:sldId id="316" r:id="rId26"/>
    <p:sldId id="274" r:id="rId27"/>
    <p:sldId id="329" r:id="rId28"/>
    <p:sldId id="339" r:id="rId29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0D70F-09E8-480C-B484-6F42A04DEFE7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3448"/>
            <a:ext cx="545211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973C-6FCE-4AFE-98D4-80BDAB5CC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3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Определились в терминологии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962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Определились в терминологии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579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6BC023-6134-49C1-8EF0-DDB4AC9686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60335" y="9445169"/>
            <a:ext cx="2953226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E5421E-9C81-40D4-9E0A-ABC399CB2032}" type="slidenum">
              <a:rPr lang="ru-RU" sz="1200">
                <a:latin typeface="Calibri" pitchFamily="34" charset="0"/>
              </a:rPr>
              <a:pPr algn="r"/>
              <a:t>14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	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	Это предопределило отбор основных объектов норимрования, которые представлены ниже</a:t>
            </a:r>
          </a:p>
          <a:p>
            <a:pPr marL="228600" indent="-228600" eaLnBrk="1" hangingPunct="1">
              <a:spcBef>
                <a:spcPct val="0"/>
              </a:spcBef>
            </a:pPr>
            <a:endParaRPr lang="ru-RU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b="1" smtClean="0"/>
              <a:t>(Слайд 7)</a:t>
            </a:r>
          </a:p>
        </p:txBody>
      </p:sp>
    </p:spTree>
    <p:extLst>
      <p:ext uri="{BB962C8B-B14F-4D97-AF65-F5344CB8AC3E}">
        <p14:creationId xmlns="" xmlns:p14="http://schemas.microsoft.com/office/powerpoint/2010/main" val="160992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0B78B4-0806-4B0F-8C72-D5C6A9AB5D0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60335" y="9445169"/>
            <a:ext cx="2953226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4B2F58-FAB4-496C-AA2E-88C7C0A570BB}" type="slidenum">
              <a:rPr lang="ru-RU" sz="1200">
                <a:latin typeface="Calibri" pitchFamily="34" charset="0"/>
              </a:rPr>
              <a:pPr algn="r"/>
              <a:t>16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	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	Это предопределило отбор основных объектов норимрования, которые представлены ниже</a:t>
            </a:r>
          </a:p>
          <a:p>
            <a:pPr marL="228600" indent="-228600" eaLnBrk="1" hangingPunct="1">
              <a:spcBef>
                <a:spcPct val="0"/>
              </a:spcBef>
            </a:pPr>
            <a:endParaRPr lang="ru-RU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b="1" smtClean="0"/>
              <a:t>(Слайд 7)</a:t>
            </a:r>
          </a:p>
        </p:txBody>
      </p:sp>
    </p:spTree>
    <p:extLst>
      <p:ext uri="{BB962C8B-B14F-4D97-AF65-F5344CB8AC3E}">
        <p14:creationId xmlns="" xmlns:p14="http://schemas.microsoft.com/office/powerpoint/2010/main" val="265600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E25E3C-C7B4-4E23-8387-C297F277B09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92255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771463-4647-4FE2-9107-3823999EB78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60335" y="9445169"/>
            <a:ext cx="2953226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0405E5-1F54-4D27-8C61-66EBBE5DF532}" type="slidenum">
              <a:rPr lang="ru-RU" sz="1200">
                <a:latin typeface="Calibri" pitchFamily="34" charset="0"/>
              </a:rPr>
              <a:pPr algn="r"/>
              <a:t>20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	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	Это предопределило отбор основных объектов норимрования, которые представлены ниже</a:t>
            </a:r>
          </a:p>
          <a:p>
            <a:pPr marL="228600" indent="-228600" eaLnBrk="1" hangingPunct="1">
              <a:spcBef>
                <a:spcPct val="0"/>
              </a:spcBef>
            </a:pPr>
            <a:endParaRPr lang="ru-RU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b="1" smtClean="0"/>
              <a:t>(Слайд 7)</a:t>
            </a:r>
          </a:p>
        </p:txBody>
      </p:sp>
    </p:spTree>
    <p:extLst>
      <p:ext uri="{BB962C8B-B14F-4D97-AF65-F5344CB8AC3E}">
        <p14:creationId xmlns="" xmlns:p14="http://schemas.microsoft.com/office/powerpoint/2010/main" val="329849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7D0D-DEF0-4EE9-818C-3E4614811069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D77F-7FCF-42BA-B443-7BF251C59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40306s016.edusite.ru/images/p17_book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476672"/>
            <a:ext cx="8643998" cy="595737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928926" y="428604"/>
            <a:ext cx="5929354" cy="30003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СПЕЦИАЛИСТА</a:t>
            </a:r>
            <a:br>
              <a:rPr lang="ru-RU" sz="48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5517232"/>
            <a:ext cx="4824536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учебный год</a:t>
            </a:r>
            <a:endParaRPr lang="ru-RU" b="1" dirty="0">
              <a:solidFill>
                <a:srgbClr val="00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2" y="476672"/>
            <a:ext cx="2459560" cy="2452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-214338"/>
            <a:ext cx="9772650" cy="733425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УУД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способность учащегося  самостоятельно успешно  усваивать новые  знания, формировать умения  и компетентности, включая  самостоятельную  организацию  этого процесса, т.е. умение  учиться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УУД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70C0"/>
                </a:solidFill>
              </a:rPr>
              <a:t>обеспечивают способность учащегося к </a:t>
            </a:r>
            <a:r>
              <a:rPr lang="ru-RU" sz="3600" b="1" dirty="0" smtClean="0">
                <a:solidFill>
                  <a:srgbClr val="0070C0"/>
                </a:solidFill>
              </a:rPr>
              <a:t>само</a:t>
            </a:r>
            <a:r>
              <a:rPr lang="ru-RU" b="1" dirty="0" smtClean="0">
                <a:solidFill>
                  <a:srgbClr val="0070C0"/>
                </a:solidFill>
              </a:rPr>
              <a:t>развитию и </a:t>
            </a:r>
            <a:r>
              <a:rPr lang="ru-RU" sz="3600" b="1" dirty="0" smtClean="0">
                <a:solidFill>
                  <a:srgbClr val="0070C0"/>
                </a:solidFill>
              </a:rPr>
              <a:t>само</a:t>
            </a:r>
            <a:r>
              <a:rPr lang="ru-RU" b="1" dirty="0" smtClean="0">
                <a:solidFill>
                  <a:srgbClr val="0070C0"/>
                </a:solidFill>
              </a:rPr>
              <a:t>совершенствованию 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	посредством сознательного и активного присвоения нового социального опыта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8B368E-76E7-4A4A-B2F8-ABA1FC2FF538}" type="datetime1">
              <a:rPr lang="ru-RU" smtClean="0"/>
              <a:pPr>
                <a:defRPr/>
              </a:pPr>
              <a:t>11.01.2019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82EB6-9D96-43B4-BE34-4B9BD62405B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44" name="Picture 2" descr="G:\картинки ФГОС\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60" y="-214338"/>
            <a:ext cx="9772650" cy="733425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857232"/>
            <a:ext cx="8686800" cy="5268931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Обеспечение возможностей учащегося самостоятельно осуществлять деятельность учения, ставить учебную цель, искать и использовать необходимые  средства  и  способы их достижения, контролировать и оценивать процесс и результаты деятельности.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Создание условий для гармоничного развития личности и её самореализации на основе готовности к непрерывному образованию.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Обеспечение успешного усвоения  знаний.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Формирование умений, навыков и компетентностей </a:t>
            </a:r>
          </a:p>
          <a:p>
            <a:pPr marL="514350" indent="-514350">
              <a:buNone/>
            </a:pPr>
            <a:r>
              <a:rPr lang="ru-RU" sz="2800" dirty="0" smtClean="0"/>
              <a:t>       в любой предметной области.</a:t>
            </a:r>
            <a:endParaRPr lang="ru-RU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5825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Функции УУД</a:t>
            </a:r>
            <a:endParaRPr lang="ru-RU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Виды универсальных учебных действий</a:t>
            </a: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0" y="1989138"/>
            <a:ext cx="3214678" cy="142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468312" y="2565400"/>
            <a:ext cx="2317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</a:p>
        </p:txBody>
      </p:sp>
      <p:sp>
        <p:nvSpPr>
          <p:cNvPr id="8" name="Овал 7"/>
          <p:cNvSpPr/>
          <p:nvPr/>
        </p:nvSpPr>
        <p:spPr>
          <a:xfrm>
            <a:off x="2051050" y="2924175"/>
            <a:ext cx="2857500" cy="14287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2339974" y="3357563"/>
            <a:ext cx="25177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РЕГУЛЯТИВНЫЕ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87900" y="2852738"/>
            <a:ext cx="285750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967288" y="3429000"/>
            <a:ext cx="2742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ПОЗНАВАТЕЛЬНЫЕ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84888" y="1714487"/>
            <a:ext cx="3059112" cy="14144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6038850" y="2276475"/>
            <a:ext cx="31452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КОММУНИКАТИВНЫЕ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555875" y="1557338"/>
            <a:ext cx="10795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3708400" y="1557338"/>
            <a:ext cx="50323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292725" y="1557338"/>
            <a:ext cx="9366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4500563" y="1557338"/>
            <a:ext cx="5762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1" grpId="0"/>
      <p:bldP spid="60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357188" y="1500188"/>
            <a:ext cx="4857750" cy="1373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Обеспечивают  </a:t>
            </a:r>
          </a:p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ценностно-смысловую,</a:t>
            </a:r>
          </a:p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нравственно-этическую </a:t>
            </a:r>
          </a:p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ориентацию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214282" y="3214686"/>
            <a:ext cx="1727200" cy="31686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умение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 соотносить</a:t>
            </a:r>
          </a:p>
          <a:p>
            <a:pPr algn="ctr"/>
            <a:r>
              <a:rPr lang="ru-RU" b="1" dirty="0">
                <a:latin typeface="Tahoma" pitchFamily="34" charset="0"/>
              </a:rPr>
              <a:t>поступки</a:t>
            </a:r>
          </a:p>
          <a:p>
            <a:pPr algn="ctr"/>
            <a:r>
              <a:rPr lang="ru-RU" b="1" dirty="0">
                <a:latin typeface="Tahoma" pitchFamily="34" charset="0"/>
              </a:rPr>
              <a:t>и  события</a:t>
            </a:r>
          </a:p>
          <a:p>
            <a:pPr algn="ctr"/>
            <a:r>
              <a:rPr lang="ru-RU" b="1" dirty="0">
                <a:latin typeface="Tahoma" pitchFamily="34" charset="0"/>
              </a:rPr>
              <a:t>с этическими</a:t>
            </a:r>
          </a:p>
          <a:p>
            <a:pPr algn="ctr"/>
            <a:r>
              <a:rPr lang="ru-RU" b="1" dirty="0">
                <a:latin typeface="Tahoma" pitchFamily="34" charset="0"/>
              </a:rPr>
              <a:t>принципами</a:t>
            </a: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3500430" y="3214686"/>
            <a:ext cx="1785950" cy="31686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умение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выделить</a:t>
            </a:r>
          </a:p>
          <a:p>
            <a:pPr algn="ctr"/>
            <a:r>
              <a:rPr lang="ru-RU" b="1" dirty="0">
                <a:latin typeface="Tahoma" pitchFamily="34" charset="0"/>
              </a:rPr>
              <a:t>нравственный</a:t>
            </a:r>
          </a:p>
          <a:p>
            <a:pPr algn="ctr"/>
            <a:r>
              <a:rPr lang="ru-RU" b="1" dirty="0">
                <a:latin typeface="Tahoma" pitchFamily="34" charset="0"/>
              </a:rPr>
              <a:t>аспект</a:t>
            </a:r>
          </a:p>
          <a:p>
            <a:pPr algn="ctr"/>
            <a:r>
              <a:rPr lang="ru-RU" b="1" dirty="0">
                <a:latin typeface="Tahoma" pitchFamily="34" charset="0"/>
              </a:rPr>
              <a:t>поведения</a:t>
            </a: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5364163" y="3213100"/>
            <a:ext cx="1655762" cy="3168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ориентация </a:t>
            </a:r>
            <a:endParaRPr lang="ru-RU" b="1" dirty="0" smtClean="0">
              <a:latin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</a:rPr>
              <a:t>в</a:t>
            </a:r>
            <a:endParaRPr lang="ru-RU" b="1" dirty="0">
              <a:latin typeface="Tahoma" pitchFamily="34" charset="0"/>
            </a:endParaRPr>
          </a:p>
          <a:p>
            <a:pPr algn="ctr"/>
            <a:r>
              <a:rPr lang="ru-RU" b="1" dirty="0">
                <a:latin typeface="Tahoma" pitchFamily="34" charset="0"/>
              </a:rPr>
              <a:t>социальных</a:t>
            </a:r>
          </a:p>
          <a:p>
            <a:pPr algn="ctr"/>
            <a:r>
              <a:rPr lang="ru-RU" b="1" dirty="0">
                <a:latin typeface="Tahoma" pitchFamily="34" charset="0"/>
              </a:rPr>
              <a:t>ролях</a:t>
            </a:r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7092950" y="3213100"/>
            <a:ext cx="2051050" cy="31686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ориентация</a:t>
            </a:r>
          </a:p>
          <a:p>
            <a:pPr algn="ctr"/>
            <a:r>
              <a:rPr lang="ru-RU" b="1" dirty="0">
                <a:latin typeface="Tahoma" pitchFamily="34" charset="0"/>
              </a:rPr>
              <a:t>в</a:t>
            </a:r>
          </a:p>
          <a:p>
            <a:pPr algn="ctr"/>
            <a:r>
              <a:rPr lang="ru-RU" b="1" dirty="0">
                <a:latin typeface="Tahoma" pitchFamily="34" charset="0"/>
              </a:rPr>
              <a:t>межличностных</a:t>
            </a:r>
          </a:p>
          <a:p>
            <a:pPr algn="ctr"/>
            <a:r>
              <a:rPr lang="ru-RU" b="1" dirty="0">
                <a:latin typeface="Tahoma" pitchFamily="34" charset="0"/>
              </a:rPr>
              <a:t>отношениях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179388" y="260350"/>
            <a:ext cx="799306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Личностные   действия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2000232" y="3214686"/>
            <a:ext cx="1439863" cy="3168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знание </a:t>
            </a:r>
          </a:p>
          <a:p>
            <a:pPr algn="ctr"/>
            <a:r>
              <a:rPr lang="ru-RU" b="1" dirty="0">
                <a:latin typeface="Tahoma" pitchFamily="34" charset="0"/>
              </a:rPr>
              <a:t>моральных</a:t>
            </a:r>
          </a:p>
          <a:p>
            <a:pPr algn="ctr"/>
            <a:r>
              <a:rPr lang="ru-RU" b="1" dirty="0">
                <a:latin typeface="Tahoma" pitchFamily="34" charset="0"/>
              </a:rPr>
              <a:t>норм </a:t>
            </a:r>
          </a:p>
          <a:p>
            <a:pPr algn="ctr"/>
            <a:endParaRPr lang="ru-RU" dirty="0">
              <a:latin typeface="Tahoma" pitchFamily="34" charset="0"/>
            </a:endParaRPr>
          </a:p>
        </p:txBody>
      </p:sp>
      <p:pic>
        <p:nvPicPr>
          <p:cNvPr id="10249" name="Picture 10" descr="F:\1-в\урок\Изображение 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6288" y="333375"/>
            <a:ext cx="182403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Типовые  задания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Русский  язык- </a:t>
            </a:r>
            <a:r>
              <a:rPr lang="ru-RU" sz="2800" dirty="0" smtClean="0"/>
              <a:t>свободные  диктанты, изложения, сочинения, анализ, редактирование текстов;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Чтение</a:t>
            </a:r>
            <a:r>
              <a:rPr lang="ru-RU" sz="2800" dirty="0" smtClean="0"/>
              <a:t>-высказывание отношения к прочитанному, анализ характера  и поступков  героев, формулирование концептуальной информации текста ( в чём  мудрость сказки? для чего писатель  решил рассказать своим  читателям  эту  историю?)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Математика</a:t>
            </a:r>
            <a:r>
              <a:rPr lang="ru-RU" sz="2800" dirty="0" smtClean="0"/>
              <a:t> – задания  с  инструкцией «Объясни»…, «обоснуй своё  мнение…»; применение проблемно-диалогической  технологии; задания со знаками «!», «?»; работа  с  текстовыми  задачами;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Окружающий мир – </a:t>
            </a:r>
            <a:r>
              <a:rPr lang="ru-RU" sz="2800" dirty="0" smtClean="0"/>
              <a:t>задания  в учебниках (на  каком  рисунке  человек ведёт  себя как разумное существо? Где он  ведёт  себя  как неразумное? Объясни, почему  ты  так  считаешь?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428625" y="1500188"/>
            <a:ext cx="5429250" cy="2071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latin typeface="Tahoma" pitchFamily="34" charset="0"/>
              </a:rPr>
              <a:t>Обеспечивают организацию  учебной </a:t>
            </a:r>
          </a:p>
          <a:p>
            <a:pPr algn="ctr">
              <a:defRPr/>
            </a:pPr>
            <a:endParaRPr lang="ru-RU" sz="2000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latin typeface="Tahoma" pitchFamily="34" charset="0"/>
              </a:rPr>
              <a:t>деятельности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2000250" y="4000500"/>
            <a:ext cx="1296988" cy="192881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err="1">
                <a:latin typeface="Tahoma" pitchFamily="34" charset="0"/>
              </a:rPr>
              <a:t>Прогно</a:t>
            </a:r>
            <a:r>
              <a:rPr lang="ru-RU" sz="1600" b="1" dirty="0">
                <a:latin typeface="Tahoma" pitchFamily="34" charset="0"/>
              </a:rPr>
              <a:t>-</a:t>
            </a:r>
          </a:p>
          <a:p>
            <a:pPr algn="ctr"/>
            <a:r>
              <a:rPr lang="ru-RU" sz="1600" b="1" dirty="0" err="1">
                <a:latin typeface="Tahoma" pitchFamily="34" charset="0"/>
              </a:rPr>
              <a:t>зирование</a:t>
            </a:r>
            <a:endParaRPr lang="ru-RU" sz="1600" b="1" dirty="0">
              <a:latin typeface="Tahoma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3563938" y="4005263"/>
            <a:ext cx="1008062" cy="18716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ahoma" pitchFamily="34" charset="0"/>
              </a:rPr>
              <a:t>Контроль</a:t>
            </a: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7812361" y="4005263"/>
            <a:ext cx="1117328" cy="1871662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ahoma" pitchFamily="34" charset="0"/>
              </a:rPr>
              <a:t>Само-</a:t>
            </a:r>
          </a:p>
          <a:p>
            <a:pPr algn="ctr"/>
            <a:r>
              <a:rPr lang="ru-RU" sz="1600" b="1" dirty="0">
                <a:latin typeface="Tahoma" pitchFamily="34" charset="0"/>
              </a:rPr>
              <a:t>регуляция</a:t>
            </a:r>
          </a:p>
        </p:txBody>
      </p:sp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5076825" y="4005263"/>
            <a:ext cx="1152525" cy="1871662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ahoma" pitchFamily="34" charset="0"/>
              </a:rPr>
              <a:t>Коррекция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179388" y="260350"/>
            <a:ext cx="7993062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   Регулятивные действия</a:t>
            </a:r>
          </a:p>
        </p:txBody>
      </p:sp>
      <p:sp>
        <p:nvSpPr>
          <p:cNvPr id="11272" name="Rectangle 19"/>
          <p:cNvSpPr>
            <a:spLocks noChangeArrowheads="1"/>
          </p:cNvSpPr>
          <p:nvPr/>
        </p:nvSpPr>
        <p:spPr bwMode="auto">
          <a:xfrm>
            <a:off x="6516216" y="4005064"/>
            <a:ext cx="1008063" cy="187220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latin typeface="Tahoma" pitchFamily="34" charset="0"/>
              </a:rPr>
              <a:t>Оценка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95288" y="4005263"/>
            <a:ext cx="1368425" cy="18716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err="1">
                <a:latin typeface="Tahoma" pitchFamily="34" charset="0"/>
              </a:rPr>
              <a:t>Плани</a:t>
            </a:r>
            <a:r>
              <a:rPr lang="ru-RU" sz="1600" b="1" dirty="0">
                <a:latin typeface="Tahoma" pitchFamily="34" charset="0"/>
              </a:rPr>
              <a:t>-</a:t>
            </a:r>
          </a:p>
          <a:p>
            <a:pPr algn="ctr"/>
            <a:r>
              <a:rPr lang="ru-RU" sz="1600" b="1" dirty="0" err="1">
                <a:latin typeface="Tahoma" pitchFamily="34" charset="0"/>
              </a:rPr>
              <a:t>рование</a:t>
            </a:r>
            <a:endParaRPr lang="ru-RU" sz="1600" b="1" dirty="0">
              <a:latin typeface="Tahoma" pitchFamily="34" charset="0"/>
            </a:endParaRPr>
          </a:p>
        </p:txBody>
      </p:sp>
      <p:pic>
        <p:nvPicPr>
          <p:cNvPr id="11274" name="Picture 12" descr="F:\1-в\урок\DSC014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6025" y="428625"/>
            <a:ext cx="2133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51127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Типовые  задания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Русский  язык </a:t>
            </a:r>
            <a:r>
              <a:rPr lang="ru-RU" dirty="0" smtClean="0"/>
              <a:t>– условные  обозначения  в  учебнике;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Чтение</a:t>
            </a:r>
            <a:r>
              <a:rPr lang="ru-RU" dirty="0" smtClean="0"/>
              <a:t> – составление плана, редактирование текста, применение  технологии продуктивного  чтения (диалог с  автором);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Математика</a:t>
            </a:r>
            <a:r>
              <a:rPr lang="ru-RU" dirty="0" smtClean="0"/>
              <a:t> – текстовая  задача; проблемные  вопросы  для  обсуждения  и выводы («!»);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Окружающий  мир </a:t>
            </a:r>
            <a:r>
              <a:rPr lang="ru-RU" dirty="0" smtClean="0"/>
              <a:t>– проблемные  вопросы  для  обсуждения  и выводы  в  рамке.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179388" y="2928938"/>
            <a:ext cx="3455987" cy="3740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 dirty="0" err="1">
                <a:solidFill>
                  <a:srgbClr val="0000FF"/>
                </a:solidFill>
                <a:latin typeface="Tahoma" pitchFamily="34" charset="0"/>
              </a:rPr>
              <a:t>Общеучебные</a:t>
            </a:r>
            <a:endParaRPr lang="ru-RU" b="1" u="sng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ru-RU" b="1" dirty="0">
                <a:latin typeface="Tahoma" pitchFamily="34" charset="0"/>
              </a:rPr>
              <a:t>-Самостоятельная</a:t>
            </a:r>
          </a:p>
          <a:p>
            <a:pPr algn="ctr"/>
            <a:r>
              <a:rPr lang="ru-RU" b="1" dirty="0">
                <a:latin typeface="Tahoma" pitchFamily="34" charset="0"/>
              </a:rPr>
              <a:t> постановка цели</a:t>
            </a:r>
          </a:p>
          <a:p>
            <a:pPr algn="ctr"/>
            <a:r>
              <a:rPr lang="ru-RU" b="1" dirty="0">
                <a:latin typeface="Tahoma" pitchFamily="34" charset="0"/>
              </a:rPr>
              <a:t>-Поиск информации</a:t>
            </a:r>
          </a:p>
          <a:p>
            <a:pPr algn="ctr"/>
            <a:r>
              <a:rPr lang="ru-RU" b="1" dirty="0">
                <a:latin typeface="Tahoma" pitchFamily="34" charset="0"/>
              </a:rPr>
              <a:t>-Структурирование знаний</a:t>
            </a:r>
          </a:p>
          <a:p>
            <a:pPr algn="ctr"/>
            <a:r>
              <a:rPr lang="ru-RU" b="1" dirty="0">
                <a:latin typeface="Tahoma" pitchFamily="34" charset="0"/>
              </a:rPr>
              <a:t>-Выбор эффективных</a:t>
            </a:r>
          </a:p>
          <a:p>
            <a:pPr algn="ctr"/>
            <a:r>
              <a:rPr lang="ru-RU" b="1" dirty="0">
                <a:latin typeface="Tahoma" pitchFamily="34" charset="0"/>
              </a:rPr>
              <a:t> решений</a:t>
            </a:r>
          </a:p>
          <a:p>
            <a:pPr algn="ctr"/>
            <a:r>
              <a:rPr lang="ru-RU" b="1" dirty="0">
                <a:latin typeface="Tahoma" pitchFamily="34" charset="0"/>
              </a:rPr>
              <a:t>-Рефлексия</a:t>
            </a:r>
          </a:p>
          <a:p>
            <a:pPr algn="ctr"/>
            <a:r>
              <a:rPr lang="ru-RU" b="1" dirty="0">
                <a:latin typeface="Tahoma" pitchFamily="34" charset="0"/>
              </a:rPr>
              <a:t>-Постановка и</a:t>
            </a:r>
          </a:p>
          <a:p>
            <a:pPr algn="ctr"/>
            <a:r>
              <a:rPr lang="ru-RU" b="1" dirty="0">
                <a:latin typeface="Tahoma" pitchFamily="34" charset="0"/>
              </a:rPr>
              <a:t> формулирование проблемы</a:t>
            </a:r>
          </a:p>
          <a:p>
            <a:pPr algn="ctr"/>
            <a:r>
              <a:rPr lang="ru-RU" b="1" dirty="0">
                <a:latin typeface="Tahoma" pitchFamily="34" charset="0"/>
              </a:rPr>
              <a:t>-Знаково-символические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 действия</a:t>
            </a:r>
          </a:p>
        </p:txBody>
      </p:sp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6357938" y="2357438"/>
            <a:ext cx="2606675" cy="4311650"/>
          </a:xfrm>
          <a:prstGeom prst="rect">
            <a:avLst/>
          </a:prstGeom>
          <a:solidFill>
            <a:srgbClr val="C1E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 dirty="0">
                <a:solidFill>
                  <a:srgbClr val="0000FF"/>
                </a:solidFill>
                <a:latin typeface="Tahoma" pitchFamily="34" charset="0"/>
              </a:rPr>
              <a:t>Постановка </a:t>
            </a:r>
          </a:p>
          <a:p>
            <a:pPr algn="ctr"/>
            <a:r>
              <a:rPr lang="ru-RU" b="1" u="sng" dirty="0">
                <a:solidFill>
                  <a:srgbClr val="0000FF"/>
                </a:solidFill>
                <a:latin typeface="Tahoma" pitchFamily="34" charset="0"/>
              </a:rPr>
              <a:t>и решение проблемы</a:t>
            </a:r>
          </a:p>
          <a:p>
            <a:pPr algn="ctr"/>
            <a:endParaRPr lang="ru-RU" b="1" u="sng" dirty="0">
              <a:latin typeface="Tahoma" pitchFamily="34" charset="0"/>
            </a:endParaRPr>
          </a:p>
          <a:p>
            <a:pPr algn="ctr">
              <a:buFontTx/>
              <a:buChar char="-"/>
            </a:pPr>
            <a:r>
              <a:rPr lang="ru-RU" b="1" dirty="0">
                <a:latin typeface="Tahoma" pitchFamily="34" charset="0"/>
              </a:rPr>
              <a:t>Формулирование </a:t>
            </a:r>
          </a:p>
          <a:p>
            <a:pPr algn="ctr"/>
            <a:r>
              <a:rPr lang="ru-RU" b="1" dirty="0">
                <a:latin typeface="Tahoma" pitchFamily="34" charset="0"/>
              </a:rPr>
              <a:t>проблемы</a:t>
            </a:r>
          </a:p>
          <a:p>
            <a:pPr algn="ctr">
              <a:buFontTx/>
              <a:buChar char="-"/>
            </a:pPr>
            <a:r>
              <a:rPr lang="ru-RU" b="1" dirty="0">
                <a:latin typeface="Tahoma" pitchFamily="34" charset="0"/>
              </a:rPr>
              <a:t>Самостоятельное</a:t>
            </a:r>
          </a:p>
          <a:p>
            <a:pPr algn="ctr"/>
            <a:r>
              <a:rPr lang="ru-RU" b="1" dirty="0">
                <a:latin typeface="Tahoma" pitchFamily="34" charset="0"/>
              </a:rPr>
              <a:t>создание способов</a:t>
            </a:r>
          </a:p>
          <a:p>
            <a:pPr algn="ctr"/>
            <a:r>
              <a:rPr lang="ru-RU" b="1" dirty="0">
                <a:latin typeface="Tahoma" pitchFamily="34" charset="0"/>
              </a:rPr>
              <a:t>решения</a:t>
            </a:r>
          </a:p>
          <a:p>
            <a:pPr algn="ctr"/>
            <a:r>
              <a:rPr lang="ru-RU" b="1" dirty="0">
                <a:latin typeface="Tahoma" pitchFamily="34" charset="0"/>
              </a:rPr>
              <a:t>проблем</a:t>
            </a:r>
          </a:p>
          <a:p>
            <a:pPr algn="ctr"/>
            <a:r>
              <a:rPr lang="ru-RU" b="1" dirty="0">
                <a:latin typeface="Tahoma" pitchFamily="34" charset="0"/>
              </a:rPr>
              <a:t>творческого и</a:t>
            </a:r>
          </a:p>
          <a:p>
            <a:pPr algn="ctr"/>
            <a:r>
              <a:rPr lang="ru-RU" b="1" dirty="0">
                <a:latin typeface="Tahoma" pitchFamily="34" charset="0"/>
              </a:rPr>
              <a:t>поискового </a:t>
            </a:r>
          </a:p>
          <a:p>
            <a:pPr algn="ctr"/>
            <a:r>
              <a:rPr lang="ru-RU" b="1" dirty="0">
                <a:latin typeface="Tahoma" pitchFamily="34" charset="0"/>
              </a:rPr>
              <a:t>характера</a:t>
            </a:r>
          </a:p>
          <a:p>
            <a:pPr algn="ctr"/>
            <a:endParaRPr lang="ru-RU" b="1" dirty="0">
              <a:latin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</a:endParaRP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3500438" y="2571750"/>
            <a:ext cx="2871762" cy="38846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 dirty="0">
                <a:solidFill>
                  <a:srgbClr val="0000FF"/>
                </a:solidFill>
                <a:latin typeface="Tahoma" pitchFamily="34" charset="0"/>
              </a:rPr>
              <a:t>Логические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-Анализ</a:t>
            </a:r>
          </a:p>
          <a:p>
            <a:pPr algn="ctr"/>
            <a:r>
              <a:rPr lang="ru-RU" b="1" dirty="0">
                <a:latin typeface="Tahoma" pitchFamily="34" charset="0"/>
              </a:rPr>
              <a:t>-Синтез</a:t>
            </a:r>
          </a:p>
          <a:p>
            <a:pPr algn="ctr"/>
            <a:r>
              <a:rPr lang="ru-RU" b="1" dirty="0">
                <a:latin typeface="Tahoma" pitchFamily="34" charset="0"/>
              </a:rPr>
              <a:t>-Сравнение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-Подведение </a:t>
            </a:r>
          </a:p>
          <a:p>
            <a:pPr algn="ctr"/>
            <a:r>
              <a:rPr lang="ru-RU" b="1" dirty="0">
                <a:latin typeface="Tahoma" pitchFamily="34" charset="0"/>
              </a:rPr>
              <a:t>под понятие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-Установление </a:t>
            </a:r>
          </a:p>
          <a:p>
            <a:pPr algn="ctr"/>
            <a:r>
              <a:rPr lang="ru-RU" b="1" dirty="0" smtClean="0">
                <a:latin typeface="Tahoma" pitchFamily="34" charset="0"/>
              </a:rPr>
              <a:t>причинно-</a:t>
            </a:r>
          </a:p>
          <a:p>
            <a:pPr algn="ctr"/>
            <a:r>
              <a:rPr lang="ru-RU" b="1" dirty="0" smtClean="0">
                <a:latin typeface="Tahoma" pitchFamily="34" charset="0"/>
              </a:rPr>
              <a:t>следственных </a:t>
            </a:r>
            <a:endParaRPr lang="ru-RU" b="1" dirty="0">
              <a:latin typeface="Tahoma" pitchFamily="34" charset="0"/>
            </a:endParaRPr>
          </a:p>
          <a:p>
            <a:pPr algn="ctr"/>
            <a:r>
              <a:rPr lang="ru-RU" b="1" dirty="0">
                <a:latin typeface="Tahoma" pitchFamily="34" charset="0"/>
              </a:rPr>
              <a:t>связей</a:t>
            </a:r>
          </a:p>
          <a:p>
            <a:pPr algn="ctr"/>
            <a:r>
              <a:rPr lang="ru-RU" b="1" dirty="0">
                <a:latin typeface="Tahoma" pitchFamily="34" charset="0"/>
              </a:rPr>
              <a:t>-Доказательство</a:t>
            </a:r>
          </a:p>
          <a:p>
            <a:pPr algn="ctr"/>
            <a:r>
              <a:rPr lang="ru-RU" b="1" dirty="0">
                <a:latin typeface="Tahoma" pitchFamily="34" charset="0"/>
              </a:rPr>
              <a:t>-Выдвижение гипотез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563938" y="296863"/>
            <a:ext cx="5400675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Познавательные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универсальные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действия</a:t>
            </a:r>
          </a:p>
        </p:txBody>
      </p:sp>
      <p:pic>
        <p:nvPicPr>
          <p:cNvPr id="12294" name="Picture 7" descr="F:\1-в\урок\Изображение 0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1071563"/>
            <a:ext cx="10001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F:\1-в\урок\Изображение 0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1143000"/>
            <a:ext cx="121443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7" descr="F:\1-в\урок\Изображение 03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3" y="1000125"/>
            <a:ext cx="309562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8" descr="IMG_0095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3" y="500063"/>
            <a:ext cx="292893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Типовые  задания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Русский  язык </a:t>
            </a:r>
            <a:r>
              <a:rPr lang="ru-RU" dirty="0" smtClean="0"/>
              <a:t>– правила  в  виде  схем, таблиц, работа  со словарями;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Чтение</a:t>
            </a:r>
            <a:r>
              <a:rPr lang="ru-RU" dirty="0" smtClean="0"/>
              <a:t> – применение технологии формирования типа  правильной  читательской деятельности (работа  с текстом до чтения, во время  чтения, после  чтения);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Математика</a:t>
            </a:r>
            <a:r>
              <a:rPr lang="ru-RU" dirty="0" smtClean="0"/>
              <a:t> – работа  с  моделями, задания  с  инструкцией «Сравни», «Разбей  на  группы», «Найди  истинное  высказывание», занимательные  и нестандартные  задачи;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Окружающий  мир </a:t>
            </a:r>
            <a:r>
              <a:rPr lang="ru-RU" dirty="0" smtClean="0"/>
              <a:t>– в  учебниках  не только  обязательный  материал, но и дополнительный, ученики  извлекают новые  знания из  таблиц, схем, иллюстраций.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Как расшифровывается аббревиатура ФГОС?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Федеральный государственный основной стандарт;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б) Федеральный гражданский образовательный стандарт;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в) Федеральный государственный образовательный стандарт;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г) Федеративный гражданский основной стандарт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357188" y="1484313"/>
            <a:ext cx="4214812" cy="1373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Обеспечивают  социальную </a:t>
            </a:r>
          </a:p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компетентность, умения строить </a:t>
            </a:r>
          </a:p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ahoma" pitchFamily="34" charset="0"/>
              </a:rPr>
              <a:t>продуктивное взаимодействие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214282" y="3213100"/>
            <a:ext cx="1981231" cy="31686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Планирование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учебного</a:t>
            </a:r>
          </a:p>
          <a:p>
            <a:pPr algn="ctr"/>
            <a:r>
              <a:rPr lang="ru-RU" b="1" dirty="0">
                <a:latin typeface="Tahoma" pitchFamily="34" charset="0"/>
              </a:rPr>
              <a:t> сотрудничества</a:t>
            </a:r>
          </a:p>
          <a:p>
            <a:pPr algn="ctr"/>
            <a:r>
              <a:rPr lang="ru-RU" b="1" dirty="0">
                <a:latin typeface="Tahoma" pitchFamily="34" charset="0"/>
              </a:rPr>
              <a:t>с учителем</a:t>
            </a:r>
          </a:p>
          <a:p>
            <a:pPr algn="ctr"/>
            <a:r>
              <a:rPr lang="ru-RU" b="1" dirty="0">
                <a:latin typeface="Tahoma" pitchFamily="34" charset="0"/>
              </a:rPr>
              <a:t>и</a:t>
            </a:r>
          </a:p>
          <a:p>
            <a:pPr algn="ctr"/>
            <a:r>
              <a:rPr lang="ru-RU" b="1" dirty="0">
                <a:latin typeface="Tahoma" pitchFamily="34" charset="0"/>
              </a:rPr>
              <a:t>сверстниками</a:t>
            </a:r>
          </a:p>
          <a:p>
            <a:pPr algn="ctr"/>
            <a:endParaRPr lang="ru-RU" dirty="0">
              <a:latin typeface="Tahoma" pitchFamily="34" charset="0"/>
            </a:endParaRP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3851275" y="3213100"/>
            <a:ext cx="1441450" cy="31686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Разрешение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 конфликтов</a:t>
            </a: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5364163" y="3213100"/>
            <a:ext cx="1655762" cy="3168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Управление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 поведением </a:t>
            </a:r>
          </a:p>
          <a:p>
            <a:pPr algn="ctr"/>
            <a:r>
              <a:rPr lang="ru-RU" b="1" dirty="0">
                <a:latin typeface="Tahoma" pitchFamily="34" charset="0"/>
              </a:rPr>
              <a:t>партнера</a:t>
            </a:r>
          </a:p>
        </p:txBody>
      </p:sp>
      <p:sp>
        <p:nvSpPr>
          <p:cNvPr id="13318" name="Rectangle 17"/>
          <p:cNvSpPr>
            <a:spLocks noChangeArrowheads="1"/>
          </p:cNvSpPr>
          <p:nvPr/>
        </p:nvSpPr>
        <p:spPr bwMode="auto">
          <a:xfrm>
            <a:off x="7092950" y="3213100"/>
            <a:ext cx="1871663" cy="31686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Умение</a:t>
            </a:r>
          </a:p>
          <a:p>
            <a:pPr algn="ctr"/>
            <a:r>
              <a:rPr lang="ru-RU" b="1" dirty="0">
                <a:latin typeface="Tahoma" pitchFamily="34" charset="0"/>
              </a:rPr>
              <a:t>выражать</a:t>
            </a:r>
          </a:p>
          <a:p>
            <a:pPr algn="ctr"/>
            <a:r>
              <a:rPr lang="ru-RU" b="1" dirty="0">
                <a:latin typeface="Tahoma" pitchFamily="34" charset="0"/>
              </a:rPr>
              <a:t>свои</a:t>
            </a:r>
          </a:p>
          <a:p>
            <a:pPr algn="ctr"/>
            <a:r>
              <a:rPr lang="ru-RU" b="1" dirty="0">
                <a:latin typeface="Tahoma" pitchFamily="34" charset="0"/>
              </a:rPr>
              <a:t>мысли</a:t>
            </a:r>
          </a:p>
        </p:txBody>
      </p:sp>
      <p:sp>
        <p:nvSpPr>
          <p:cNvPr id="21520" name="Rectangle 18"/>
          <p:cNvSpPr>
            <a:spLocks noChangeArrowheads="1"/>
          </p:cNvSpPr>
          <p:nvPr/>
        </p:nvSpPr>
        <p:spPr bwMode="auto">
          <a:xfrm>
            <a:off x="179388" y="260350"/>
            <a:ext cx="7993062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Коммуникативные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          действия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2268538" y="3213100"/>
            <a:ext cx="1439862" cy="3168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ahoma" pitchFamily="34" charset="0"/>
              </a:rPr>
              <a:t>Постановка</a:t>
            </a:r>
          </a:p>
          <a:p>
            <a:pPr algn="ctr"/>
            <a:r>
              <a:rPr lang="ru-RU" b="1" dirty="0">
                <a:latin typeface="Tahoma" pitchFamily="34" charset="0"/>
              </a:rPr>
              <a:t>вопросов</a:t>
            </a:r>
          </a:p>
        </p:txBody>
      </p:sp>
      <p:pic>
        <p:nvPicPr>
          <p:cNvPr id="13321" name="Picture 10" descr="F:\1-в\урок\Изображение 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6288" y="333375"/>
            <a:ext cx="182403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Типовые  задания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Русский  язык </a:t>
            </a:r>
            <a:r>
              <a:rPr lang="ru-RU" dirty="0" smtClean="0"/>
              <a:t>– обогащение  словарного  запаса, развитие  речи  устной  и письменной, работа  в  группах при изучении  каждой  темы;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Чтение </a:t>
            </a:r>
            <a:r>
              <a:rPr lang="ru-RU" dirty="0" smtClean="0"/>
              <a:t>– слушание  учителя, подготовка  устных  рассказов, инсценирование, творческий  пересказ  от лица  героев, интервью  с писателем, письмо  авторам  учебников;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Математика </a:t>
            </a:r>
            <a:r>
              <a:rPr lang="ru-RU" dirty="0" smtClean="0"/>
              <a:t>– задания  с  инструкцией «Расскажи», «Объясни», «Обоснуй  свой  ответ», задания с «?»; работа  в  паре  или  группе; применение  диалога;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Окружающий  мир </a:t>
            </a:r>
            <a:r>
              <a:rPr lang="ru-RU" dirty="0" smtClean="0"/>
              <a:t>– организация  общения  в  паре, группе.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85776"/>
            <a:ext cx="9772650" cy="733425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42873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ПРАКТИЧЕСКАЯ РАБОТА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572660" cy="202248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Распределяем задания</a:t>
            </a:r>
          </a:p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 в соответствии с УУД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71802" y="357166"/>
            <a:ext cx="2461225" cy="95345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9764" name="Group 68"/>
          <p:cNvGraphicFramePr>
            <a:graphicFrameLocks noGrp="1"/>
          </p:cNvGraphicFramePr>
          <p:nvPr/>
        </p:nvGraphicFramePr>
        <p:xfrm>
          <a:off x="250825" y="1773238"/>
          <a:ext cx="8642350" cy="3215640"/>
        </p:xfrm>
        <a:graphic>
          <a:graphicData uri="http://schemas.openxmlformats.org/drawingml/2006/table">
            <a:tbl>
              <a:tblPr/>
              <a:tblGrid>
                <a:gridCol w="2098675"/>
                <a:gridCol w="1800225"/>
                <a:gridCol w="2222500"/>
                <a:gridCol w="252095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УУД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 УУД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УУД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бы ты позвал Мышку, если бы ты  был Жучкой?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нужно было ухаживать за репкой?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репка выросла большая – пребольшая?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Сочини продолжение сказки с друзьями.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723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49977" y="734070"/>
            <a:ext cx="2806116" cy="64698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721" name="Group 73"/>
          <p:cNvGraphicFramePr>
            <a:graphicFrameLocks noGrp="1"/>
          </p:cNvGraphicFramePr>
          <p:nvPr/>
        </p:nvGraphicFramePr>
        <p:xfrm>
          <a:off x="179388" y="1844675"/>
          <a:ext cx="8785225" cy="3555365"/>
        </p:xfrm>
        <a:graphic>
          <a:graphicData uri="http://schemas.openxmlformats.org/drawingml/2006/table">
            <a:tbl>
              <a:tblPr/>
              <a:tblGrid>
                <a:gridCol w="2016125"/>
                <a:gridCol w="1930400"/>
                <a:gridCol w="2390775"/>
                <a:gridCol w="24479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Маша выделила в словах одни окончания, Алёша – другие. А как ты считаешь? С чьим мнением согласен ты?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Соотнесите предметы и звуковые модели слов.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русском языке существует два слова – омонима ЛИСТ.  Подумайте, какой справочной литературой нужно воспользоваться  для выяснения значения слова.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бы ты объяснил своему однокласснику, что такое родственные слова?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0" y="4660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99648" y="731402"/>
            <a:ext cx="3682878" cy="64698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810" name="Group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7132190"/>
              </p:ext>
            </p:extLst>
          </p:nvPr>
        </p:nvGraphicFramePr>
        <p:xfrm>
          <a:off x="71406" y="1556792"/>
          <a:ext cx="9072594" cy="4747578"/>
        </p:xfrm>
        <a:graphic>
          <a:graphicData uri="http://schemas.openxmlformats.org/drawingml/2006/table">
            <a:tbl>
              <a:tblPr/>
              <a:tblGrid>
                <a:gridCol w="2222271"/>
                <a:gridCol w="2017330"/>
                <a:gridCol w="2218963"/>
                <a:gridCol w="261403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Изучив природные зоны России, подумай и ответь, где бы ты хотел жить и почему?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упомянутых в статье растений выбери группу травянистых растений, которые никогда не цветут и не имеют семян.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какой природной зоне обитают белки? Подготовьте устный рассказ об этой природной зоне.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Обсудите в паре пути решения экологических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проблем природной зоны степей.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20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162130" y="731401"/>
            <a:ext cx="5357903" cy="64698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Изобразительное искусство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810" name="Group 66"/>
          <p:cNvGraphicFramePr>
            <a:graphicFrameLocks noGrp="1"/>
          </p:cNvGraphicFramePr>
          <p:nvPr/>
        </p:nvGraphicFramePr>
        <p:xfrm>
          <a:off x="0" y="2133600"/>
          <a:ext cx="9144000" cy="2766378"/>
        </p:xfrm>
        <a:graphic>
          <a:graphicData uri="http://schemas.openxmlformats.org/drawingml/2006/table">
            <a:tbl>
              <a:tblPr/>
              <a:tblGrid>
                <a:gridCol w="1909741"/>
                <a:gridCol w="2497397"/>
                <a:gridCol w="2203586"/>
                <a:gridCol w="2533276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 цвет является твоим любимым и почему?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какой последовательности будет выполнен портрет?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помощью каких цветов получится наиболее выразительный зимний пейзаж?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 критерии оценивания работы, обсудив их в группе.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8650" y="-285776"/>
            <a:ext cx="9772650" cy="733425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427675"/>
              </p:ext>
            </p:extLst>
          </p:nvPr>
        </p:nvGraphicFramePr>
        <p:xfrm>
          <a:off x="0" y="857232"/>
          <a:ext cx="8460432" cy="45159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432"/>
              </a:tblGrid>
              <a:tr h="112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Важным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меня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сегодня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было…                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!!!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/>
                </a:tc>
              </a:tr>
              <a:tr h="1128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Поняла, что…                                                          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/>
                </a:tc>
              </a:tr>
              <a:tr h="1128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Попробую применить…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/>
                </a:tc>
              </a:tr>
              <a:tr h="112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Осталось непонятным….                                  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???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/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РЕФЛЕКСИЯ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7380312" y="3212976"/>
            <a:ext cx="864096" cy="79208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7236296" y="2132856"/>
            <a:ext cx="1008112" cy="576064"/>
          </a:xfrm>
          <a:prstGeom prst="wedgeRoundRectCallout">
            <a:avLst>
              <a:gd name="adj1" fmla="val -23541"/>
              <a:gd name="adj2" fmla="val 9803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8650" y="-285776"/>
            <a:ext cx="9772650" cy="7334250"/>
          </a:xfrm>
          <a:prstGeom prst="rect">
            <a:avLst/>
          </a:prstGeom>
          <a:noFill/>
        </p:spPr>
      </p:pic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187450" y="836613"/>
            <a:ext cx="7488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i="1">
                <a:latin typeface="Times New Roman" pitchFamily="18" charset="0"/>
              </a:rPr>
              <a:t>Спасибо за работу</a:t>
            </a:r>
            <a:r>
              <a:rPr lang="ru-RU" sz="6000">
                <a:latin typeface="Times New Roman" pitchFamily="18" charset="0"/>
              </a:rPr>
              <a:t>!</a:t>
            </a:r>
          </a:p>
        </p:txBody>
      </p:sp>
      <p:pic>
        <p:nvPicPr>
          <p:cNvPr id="32771" name="Picture 6" descr="p17_boo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75" y="2214563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64116"/>
            <a:ext cx="9772650" cy="733425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1628800"/>
            <a:ext cx="7786742" cy="42148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В основе ФГОС: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44824"/>
            <a:ext cx="8229600" cy="452596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подход;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   информационно-коммуникативный подход;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  интегративный подход;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с)  все ответы верны.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214338"/>
            <a:ext cx="9772650" cy="73342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4525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6600" b="1" dirty="0" smtClean="0"/>
              <a:t>Требования к условиям, </a:t>
            </a:r>
          </a:p>
          <a:p>
            <a:r>
              <a:rPr lang="ru-RU" sz="6600" b="1" dirty="0"/>
              <a:t> </a:t>
            </a:r>
            <a:r>
              <a:rPr lang="ru-RU" sz="6600" b="1" dirty="0" smtClean="0"/>
              <a:t>Требования к структуре образовательной программы</a:t>
            </a:r>
          </a:p>
          <a:p>
            <a:r>
              <a:rPr lang="ru-RU" sz="6600" b="1" dirty="0"/>
              <a:t> </a:t>
            </a:r>
            <a:r>
              <a:rPr lang="ru-RU" sz="6600" b="1" dirty="0" smtClean="0"/>
              <a:t>Требования к результатам</a:t>
            </a:r>
          </a:p>
          <a:p>
            <a:pPr>
              <a:buNone/>
            </a:pPr>
            <a:r>
              <a:rPr lang="ru-RU" sz="6600" b="1" dirty="0" smtClean="0"/>
              <a:t> </a:t>
            </a:r>
            <a:endParaRPr lang="ru-RU" sz="66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3.ФГОС называют стандартом трех “Т”. Почему? О каких трёх “Т” идет речь?</a:t>
            </a:r>
            <a:endParaRPr lang="ru-RU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rgbClr val="00B0F0"/>
                </a:solidFill>
              </a:rPr>
              <a:t>Существует 3 группы результатов. Какие?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а) личностные</a:t>
            </a: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б) предметные</a:t>
            </a:r>
          </a:p>
          <a:p>
            <a:pPr lvl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0034" y="1428736"/>
            <a:ext cx="7786742" cy="42148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571612"/>
            <a:ext cx="8429684" cy="4572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​ </a:t>
            </a: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 расшифровывается  аббревиатура  УУД</a:t>
            </a: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а) успешная учебная деятельность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б) удачные учебные действия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в) универсальные учебные действия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г) успешная универсальная деятельность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Сформулируем  тему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ФГОС </a:t>
            </a:r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УУД 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Формирование УУД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в условиях реализации ФГОС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Documents and Settings\user\Рабочий стол\март,педсовет\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325" y="-238125"/>
            <a:ext cx="9772650" cy="7334250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раскрыть и осмыслить понятие «универсальные учебные действия»;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рассмотреть виды УУД, их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1010</Words>
  <Application>Microsoft Office PowerPoint</Application>
  <PresentationFormat>Экран (4:3)</PresentationFormat>
  <Paragraphs>247</Paragraphs>
  <Slides>28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 ММО  ШКОЛА МОЛОДОГО СПЕЦИАЛИСТА </vt:lpstr>
      <vt:lpstr> 1. Как расшифровывается аббревиатура ФГОС? </vt:lpstr>
      <vt:lpstr> 2. В основе ФГОС:  </vt:lpstr>
      <vt:lpstr>3.ФГОС называют стандартом трех “Т”. Почему? О каких трёх “Т” идет речь?</vt:lpstr>
      <vt:lpstr>  4. Существует 3 группы результатов. Какие?  </vt:lpstr>
      <vt:lpstr>5. ​ Как расшифровывается  аббревиатура  УУД?</vt:lpstr>
      <vt:lpstr>Сформулируем  тему</vt:lpstr>
      <vt:lpstr>Слайд 8</vt:lpstr>
      <vt:lpstr>Цель:</vt:lpstr>
      <vt:lpstr>Слайд 10</vt:lpstr>
      <vt:lpstr>Слайд 11</vt:lpstr>
      <vt:lpstr>Функции УУД</vt:lpstr>
      <vt:lpstr>Виды универсальных учебных действий</vt:lpstr>
      <vt:lpstr>Слайд 14</vt:lpstr>
      <vt:lpstr>Типовые  задания</vt:lpstr>
      <vt:lpstr>Слайд 16</vt:lpstr>
      <vt:lpstr>Типовые  задания</vt:lpstr>
      <vt:lpstr>Слайд 18</vt:lpstr>
      <vt:lpstr>Типовые  задания</vt:lpstr>
      <vt:lpstr>Слайд 20</vt:lpstr>
      <vt:lpstr>Типовые  задания</vt:lpstr>
      <vt:lpstr>ПРАКТИЧЕСКАЯ РАБОТА</vt:lpstr>
      <vt:lpstr>Слайд 23</vt:lpstr>
      <vt:lpstr>Слайд 24</vt:lpstr>
      <vt:lpstr>Слайд 25</vt:lpstr>
      <vt:lpstr>Слайд 26</vt:lpstr>
      <vt:lpstr>РЕФЛЕКСИЯ</vt:lpstr>
      <vt:lpstr>Слайд 28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Чернявская</cp:lastModifiedBy>
  <cp:revision>109</cp:revision>
  <dcterms:created xsi:type="dcterms:W3CDTF">2016-02-25T20:09:28Z</dcterms:created>
  <dcterms:modified xsi:type="dcterms:W3CDTF">2019-01-11T08:48:40Z</dcterms:modified>
</cp:coreProperties>
</file>