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2" r:id="rId2"/>
    <p:sldId id="281" r:id="rId3"/>
    <p:sldId id="319" r:id="rId4"/>
    <p:sldId id="314" r:id="rId5"/>
    <p:sldId id="315" r:id="rId6"/>
    <p:sldId id="321" r:id="rId7"/>
    <p:sldId id="318" r:id="rId8"/>
    <p:sldId id="322" r:id="rId9"/>
    <p:sldId id="323" r:id="rId10"/>
    <p:sldId id="332" r:id="rId11"/>
    <p:sldId id="328" r:id="rId12"/>
    <p:sldId id="334" r:id="rId13"/>
    <p:sldId id="333" r:id="rId14"/>
    <p:sldId id="330" r:id="rId15"/>
    <p:sldId id="331" r:id="rId16"/>
    <p:sldId id="311" r:id="rId1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7" autoAdjust="0"/>
    <p:restoredTop sz="91652" autoAdjust="0"/>
  </p:normalViewPr>
  <p:slideViewPr>
    <p:cSldViewPr>
      <p:cViewPr>
        <p:scale>
          <a:sx n="87" d="100"/>
          <a:sy n="87" d="100"/>
        </p:scale>
        <p:origin x="1286" y="-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95130-15F2-4DFF-9042-560268D7A04C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DA370-8B56-43F6-952A-B54B99E3C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389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078F2-84B3-47BD-806A-7A0E8D1B47FE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12112-8E4D-4937-858B-5C75BF39F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992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7000"/>
                <a:lumOff val="43000"/>
              </a:schemeClr>
            </a:gs>
            <a:gs pos="33000">
              <a:schemeClr val="accent1">
                <a:tint val="44500"/>
                <a:satMod val="160000"/>
                <a:lumMod val="94000"/>
                <a:alpha val="76000"/>
              </a:schemeClr>
            </a:gs>
            <a:gs pos="100000">
              <a:schemeClr val="bg1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center-prof38.ru/content/kompetencii-yuniory-1#_2017-block_7-5" TargetMode="External"/><Relationship Id="rId13" Type="http://schemas.openxmlformats.org/officeDocument/2006/relationships/hyperlink" Target="http://center-prof38.ru/content/kompetencii-yuniory-1#_2017-block_7-1" TargetMode="External"/><Relationship Id="rId3" Type="http://schemas.openxmlformats.org/officeDocument/2006/relationships/hyperlink" Target="http://center-prof38.ru/content/kompetencii-yuniory#_2017-block_3-1" TargetMode="External"/><Relationship Id="rId7" Type="http://schemas.openxmlformats.org/officeDocument/2006/relationships/hyperlink" Target="http://center-prof38.ru/content/kompetencii-yuniory-0#_2017-block_5-5" TargetMode="External"/><Relationship Id="rId12" Type="http://schemas.openxmlformats.org/officeDocument/2006/relationships/hyperlink" Target="http://center-prof38.ru/content/kompetencii-yuniory-1#_2017-block_7-9" TargetMode="External"/><Relationship Id="rId17" Type="http://schemas.openxmlformats.org/officeDocument/2006/relationships/hyperlink" Target="http://center-prof38.ru/content/kompetencii-yuniory-1#_2017-block_7-10" TargetMode="External"/><Relationship Id="rId2" Type="http://schemas.openxmlformats.org/officeDocument/2006/relationships/hyperlink" Target="http://center-prof38.ru/content/kompetencii-yuniory#_2017-block_3-0" TargetMode="External"/><Relationship Id="rId16" Type="http://schemas.openxmlformats.org/officeDocument/2006/relationships/hyperlink" Target="http://center-prof38.ru/content/kompetencii-yuniory-1#_2017-block_7-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enter-prof38.ru/content/kompetencii-yuniory-0#_2017-block_5-3" TargetMode="External"/><Relationship Id="rId11" Type="http://schemas.openxmlformats.org/officeDocument/2006/relationships/hyperlink" Target="http://center-prof38.ru/content/kompetencii-yuniory-1#_2017-block_7-7" TargetMode="External"/><Relationship Id="rId5" Type="http://schemas.openxmlformats.org/officeDocument/2006/relationships/hyperlink" Target="http://center-prof38.ru/content/kompetencii-yuniory-0#_2017-block_5-2" TargetMode="External"/><Relationship Id="rId15" Type="http://schemas.openxmlformats.org/officeDocument/2006/relationships/hyperlink" Target="http://center-prof38.ru/content/kompetencii-yuniory-1#_2017-block_7-3" TargetMode="External"/><Relationship Id="rId10" Type="http://schemas.openxmlformats.org/officeDocument/2006/relationships/hyperlink" Target="http://center-prof38.ru/content/kompetencii-yuniory-1#_2017-block_7-6" TargetMode="External"/><Relationship Id="rId4" Type="http://schemas.openxmlformats.org/officeDocument/2006/relationships/hyperlink" Target="http://center-prof38.ru/content/kompetencii-yuniory#_2017-block_3-2" TargetMode="External"/><Relationship Id="rId9" Type="http://schemas.openxmlformats.org/officeDocument/2006/relationships/hyperlink" Target="http://center-prof38.ru/content/kompetencii-yuniory-1#_2017-block_7-8" TargetMode="External"/><Relationship Id="rId14" Type="http://schemas.openxmlformats.org/officeDocument/2006/relationships/hyperlink" Target="http://center-prof38.ru/content/kompetencii-yuniory-1#_2017-block_7-2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enter-prof38.ru/content/kompetencii-yuniory-1#_2017-block_7-1" TargetMode="External"/><Relationship Id="rId7" Type="http://schemas.openxmlformats.org/officeDocument/2006/relationships/hyperlink" Target="http://center-prof38.ru/content/kompetencii-navyki-mudryh#_2017-block_8-3" TargetMode="External"/><Relationship Id="rId2" Type="http://schemas.openxmlformats.org/officeDocument/2006/relationships/hyperlink" Target="http://center-prof38.ru/content/kompetencii-yuniory-1#_2017-block_7-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enter-prof38.ru/content/kompetencii-navyki-mudryh#_2017-block_8-2" TargetMode="External"/><Relationship Id="rId5" Type="http://schemas.openxmlformats.org/officeDocument/2006/relationships/hyperlink" Target="http://center-prof38.ru/content/kompetencii-navyki-mudryh#_2017-block_8-1" TargetMode="External"/><Relationship Id="rId4" Type="http://schemas.openxmlformats.org/officeDocument/2006/relationships/hyperlink" Target="http://center-prof38.ru/content/kompetencii-navyki-mudryh#_2017-block_8-0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orldskills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enter-prof38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23526" y="332656"/>
            <a:ext cx="5375768" cy="1470025"/>
          </a:xfrm>
        </p:spPr>
        <p:txBody>
          <a:bodyPr>
            <a:normAutofit/>
          </a:bodyPr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214290"/>
            <a:ext cx="5572164" cy="6643710"/>
          </a:xfrm>
        </p:spPr>
        <p:txBody>
          <a:bodyPr>
            <a:noAutofit/>
          </a:bodyPr>
          <a:lstStyle/>
          <a:p>
            <a:endParaRPr lang="ru-RU" sz="4800" b="1" dirty="0">
              <a:solidFill>
                <a:srgbClr val="0000FF"/>
              </a:solidFill>
              <a:latin typeface="Monotype Corsiva" pitchFamily="66" charset="0"/>
            </a:endParaRPr>
          </a:p>
          <a:p>
            <a:r>
              <a:rPr lang="en-US" sz="8000" b="1" dirty="0" err="1">
                <a:solidFill>
                  <a:srgbClr val="0000FF"/>
                </a:solidFill>
                <a:latin typeface="Monotype Corsiva" pitchFamily="66" charset="0"/>
              </a:rPr>
              <a:t>WorldSkills</a:t>
            </a:r>
            <a:r>
              <a:rPr lang="en-US" sz="4800" b="1" dirty="0">
                <a:solidFill>
                  <a:srgbClr val="0000FF"/>
                </a:solidFill>
                <a:latin typeface="Monotype Corsiva" pitchFamily="66" charset="0"/>
              </a:rPr>
              <a:t>  </a:t>
            </a:r>
            <a:endParaRPr lang="ru-RU" sz="4800" b="1" dirty="0">
              <a:solidFill>
                <a:srgbClr val="0000FF"/>
              </a:solidFill>
              <a:latin typeface="Monotype Corsiva" pitchFamily="66" charset="0"/>
            </a:endParaRPr>
          </a:p>
          <a:p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026" name="Picture 2" descr="http://worldskills.ru/wp-content/uploads/2015/02/Logo_WS_Russia_white_on_r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014267" cy="177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08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Движение </a:t>
            </a:r>
            <a:r>
              <a:rPr lang="en-US" sz="2400" b="1" dirty="0">
                <a:solidFill>
                  <a:srgbClr val="FF0000"/>
                </a:solidFill>
              </a:rPr>
              <a:t>RUSSIA</a:t>
            </a:r>
            <a:r>
              <a:rPr lang="ru-RU" sz="2400" b="1" dirty="0">
                <a:solidFill>
                  <a:srgbClr val="FF0000"/>
                </a:solidFill>
              </a:rPr>
              <a:t> в Иркутской области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92688"/>
          </a:xfrm>
        </p:spPr>
        <p:txBody>
          <a:bodyPr>
            <a:noAutofit/>
          </a:bodyPr>
          <a:lstStyle/>
          <a:p>
            <a:pPr algn="just"/>
            <a:r>
              <a:rPr lang="ru-RU" sz="2800" dirty="0"/>
              <a:t>Открытые </a:t>
            </a:r>
            <a:r>
              <a:rPr lang="ru-RU" sz="2800" b="1" dirty="0">
                <a:solidFill>
                  <a:srgbClr val="FF0000"/>
                </a:solidFill>
              </a:rPr>
              <a:t>региональные чемпионаты </a:t>
            </a:r>
            <a:r>
              <a:rPr lang="ru-RU" sz="2800" dirty="0"/>
              <a:t>«Молодые профессионалы Иркутской области» между студентами колледжей и техникумов в возрасте до 22 лет. </a:t>
            </a:r>
          </a:p>
          <a:p>
            <a:pPr algn="just"/>
            <a:r>
              <a:rPr lang="ru-RU" sz="2800" dirty="0"/>
              <a:t>С 2018 года появилась отдельная возрастная линейка – </a:t>
            </a:r>
            <a:r>
              <a:rPr lang="ru-RU" sz="2800" b="1" dirty="0">
                <a:solidFill>
                  <a:srgbClr val="FF0000"/>
                </a:solidFill>
              </a:rPr>
              <a:t>юниоры </a:t>
            </a:r>
            <a:r>
              <a:rPr lang="ru-RU" sz="2800" b="1" dirty="0" err="1">
                <a:solidFill>
                  <a:srgbClr val="FF0000"/>
                </a:solidFill>
              </a:rPr>
              <a:t>WorldSkills</a:t>
            </a:r>
            <a:r>
              <a:rPr lang="ru-RU" sz="2800" dirty="0"/>
              <a:t> (14-16 лет).</a:t>
            </a:r>
          </a:p>
          <a:p>
            <a:pPr algn="just"/>
            <a:r>
              <a:rPr lang="ru-RU" sz="2800" dirty="0"/>
              <a:t>С 2019 г. – «Навыки мудрых» – 50+</a:t>
            </a:r>
          </a:p>
          <a:p>
            <a:pPr algn="just"/>
            <a:r>
              <a:rPr lang="ru-RU" sz="2800" dirty="0"/>
              <a:t>ГБПОУ ИО «Ангарский педагогический колледж» - Специализированный центр компетенций по компетенции «Дошкольное воспитание», аккредитованный по стандартам </a:t>
            </a:r>
            <a:r>
              <a:rPr lang="en-US" sz="2800" dirty="0" err="1"/>
              <a:t>Worldskills</a:t>
            </a:r>
            <a:r>
              <a:rPr lang="ru-RU" sz="2800" dirty="0"/>
              <a:t> (аттестат Союза «Молодые профессионалы» № 168-18/2206 от 07.12.2018г.)</a:t>
            </a:r>
          </a:p>
        </p:txBody>
      </p:sp>
    </p:spTree>
    <p:extLst>
      <p:ext uri="{BB962C8B-B14F-4D97-AF65-F5344CB8AC3E}">
        <p14:creationId xmlns:p14="http://schemas.microsoft.com/office/powerpoint/2010/main" val="51925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Движение </a:t>
            </a:r>
            <a:r>
              <a:rPr lang="en-US" sz="2400" b="1" dirty="0">
                <a:solidFill>
                  <a:srgbClr val="FF0000"/>
                </a:solidFill>
              </a:rPr>
              <a:t>RUSSIA</a:t>
            </a:r>
            <a:r>
              <a:rPr lang="ru-RU" sz="2400" b="1" dirty="0">
                <a:solidFill>
                  <a:srgbClr val="FF0000"/>
                </a:solidFill>
              </a:rPr>
              <a:t> в Иркутской области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92688"/>
          </a:xfrm>
        </p:spPr>
        <p:txBody>
          <a:bodyPr>
            <a:noAutofit/>
          </a:bodyPr>
          <a:lstStyle/>
          <a:p>
            <a:pPr algn="just"/>
            <a:r>
              <a:rPr lang="ru-RU" sz="2800" dirty="0"/>
              <a:t>Три </a:t>
            </a:r>
            <a:r>
              <a:rPr lang="ru-RU" sz="2800" b="1" dirty="0">
                <a:solidFill>
                  <a:srgbClr val="FF0000"/>
                </a:solidFill>
              </a:rPr>
              <a:t>Региональных чемпионата профессионального мастерства</a:t>
            </a:r>
            <a:r>
              <a:rPr lang="ru-RU" sz="2800" b="1" dirty="0"/>
              <a:t> </a:t>
            </a:r>
            <a:r>
              <a:rPr lang="ru-RU" sz="2800" dirty="0"/>
              <a:t>в сфере образования  Иркутской области по стандартам </a:t>
            </a:r>
            <a:r>
              <a:rPr lang="en-US" sz="2800" dirty="0" err="1"/>
              <a:t>WorldSkills</a:t>
            </a:r>
            <a:r>
              <a:rPr lang="en-US" sz="2800" dirty="0"/>
              <a:t> Russia</a:t>
            </a:r>
            <a:r>
              <a:rPr lang="ru-RU" sz="2800" dirty="0"/>
              <a:t> по компетенции «Дошкольное воспитание» для воспитателей в возрасте до 35 лет.</a:t>
            </a:r>
          </a:p>
          <a:p>
            <a:pPr algn="just"/>
            <a:r>
              <a:rPr lang="ru-RU" sz="2800" dirty="0"/>
              <a:t>Проведен  </a:t>
            </a:r>
            <a:r>
              <a:rPr lang="en-US" sz="2800" dirty="0"/>
              <a:t>I</a:t>
            </a:r>
            <a:r>
              <a:rPr lang="ru-RU" sz="2800" dirty="0"/>
              <a:t> региональный (пилотный)  </a:t>
            </a:r>
            <a:r>
              <a:rPr lang="ru-RU" sz="2800" b="1" dirty="0">
                <a:solidFill>
                  <a:srgbClr val="FF0000"/>
                </a:solidFill>
              </a:rPr>
              <a:t>Чемпионат </a:t>
            </a:r>
            <a:r>
              <a:rPr lang="en-US" sz="2800" b="1" dirty="0" err="1">
                <a:solidFill>
                  <a:srgbClr val="FF0000"/>
                </a:solidFill>
              </a:rPr>
              <a:t>BabySkills</a:t>
            </a:r>
            <a:r>
              <a:rPr lang="en-US" sz="2800" dirty="0"/>
              <a:t> </a:t>
            </a:r>
            <a:r>
              <a:rPr lang="ru-RU" sz="2800" dirty="0"/>
              <a:t>среди воспитанников дошкольных образовательных организаций Иркутской области (компетенции: Поварское дело, Ресторанный сервис, Дошкольное воспитание).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rgbClr val="0000FF"/>
                </a:solidFill>
              </a:rPr>
              <a:t>KIDSKILLS</a:t>
            </a:r>
            <a:r>
              <a:rPr lang="ru-RU" sz="2800" b="1" dirty="0">
                <a:solidFill>
                  <a:srgbClr val="0000FF"/>
                </a:solidFill>
              </a:rPr>
              <a:t> (возрастная категория от 6 до 9 лет)</a:t>
            </a:r>
            <a:endParaRPr lang="ru-RU" sz="2800" b="1" dirty="0"/>
          </a:p>
          <a:p>
            <a:pPr algn="just"/>
            <a:r>
              <a:rPr lang="ru-RU" sz="2800" dirty="0"/>
              <a:t>Проведение </a:t>
            </a:r>
            <a:r>
              <a:rPr lang="ru-RU" sz="2800" b="1" dirty="0">
                <a:solidFill>
                  <a:srgbClr val="FF0000"/>
                </a:solidFill>
              </a:rPr>
              <a:t>демонстрационного экзамена </a:t>
            </a:r>
            <a:r>
              <a:rPr lang="ru-RU" sz="2800" dirty="0"/>
              <a:t>по стандартам  Ворлдскиллс. </a:t>
            </a:r>
            <a:endParaRPr lang="ru-RU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78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ртемьеваен.DOMENAPK\Desktop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82" y="-124330"/>
            <a:ext cx="8992452" cy="6361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1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ртемьеваен.DOMENAPK\Desktop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8496944" cy="601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артемьеваен.DOMENAPK\Desktop\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9" y="32792"/>
            <a:ext cx="9190620" cy="650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51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Движение WORLDSKILLS  </a:t>
            </a:r>
            <a:r>
              <a:rPr lang="en-US" sz="2400" b="1" dirty="0">
                <a:solidFill>
                  <a:srgbClr val="FF0000"/>
                </a:solidFill>
              </a:rPr>
              <a:t>RUSSIA</a:t>
            </a:r>
            <a:r>
              <a:rPr lang="ru-RU" sz="2400" b="1" dirty="0">
                <a:solidFill>
                  <a:srgbClr val="FF0000"/>
                </a:solidFill>
              </a:rPr>
              <a:t> в Иркутской области</a:t>
            </a: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3329797"/>
              </p:ext>
            </p:extLst>
          </p:nvPr>
        </p:nvGraphicFramePr>
        <p:xfrm>
          <a:off x="395536" y="188417"/>
          <a:ext cx="8424936" cy="655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Юниоры </a:t>
                      </a:r>
                      <a:r>
                        <a:rPr lang="ru-RU" b="1" dirty="0" err="1">
                          <a:solidFill>
                            <a:schemeClr val="bg1"/>
                          </a:solidFill>
                        </a:rPr>
                        <a:t>WorldSkills</a:t>
                      </a: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 (</a:t>
                      </a:r>
                      <a:r>
                        <a:rPr lang="ru-RU" dirty="0"/>
                        <a:t>16 лет и моложе).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00FF"/>
                          </a:solidFill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00FF"/>
                          </a:solidFill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00FF"/>
                          </a:solidFill>
                        </a:rPr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6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>
                          <a:solidFill>
                            <a:srgbClr val="FF0000"/>
                          </a:solidFill>
                          <a:hlinkClick r:id="rId2"/>
                        </a:rPr>
                        <a:t>05J </a:t>
                      </a:r>
                      <a:r>
                        <a:rPr lang="ru-RU" sz="1600" u="none" dirty="0">
                          <a:solidFill>
                            <a:srgbClr val="FF0000"/>
                          </a:solidFill>
                          <a:hlinkClick r:id="rId2"/>
                        </a:rPr>
                        <a:t>Инженерный дизайн </a:t>
                      </a:r>
                      <a:r>
                        <a:rPr lang="en-US" sz="1600" u="none" dirty="0">
                          <a:solidFill>
                            <a:srgbClr val="FF0000"/>
                          </a:solidFill>
                          <a:hlinkClick r:id="rId2"/>
                        </a:rPr>
                        <a:t>CAD (</a:t>
                      </a:r>
                      <a:r>
                        <a:rPr lang="ru-RU" sz="1600" u="none" dirty="0">
                          <a:solidFill>
                            <a:srgbClr val="FF0000"/>
                          </a:solidFill>
                          <a:hlinkClick r:id="rId2"/>
                        </a:rPr>
                        <a:t>САПР)</a:t>
                      </a:r>
                      <a:endParaRPr lang="ru-RU" sz="1600" u="none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u="none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R11J </a:t>
                      </a:r>
                      <a:r>
                        <a:rPr lang="ru-RU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Предпринимательство</a:t>
                      </a: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ru-RU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R4J Дошкольное воспитание</a:t>
                      </a: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>
                          <a:solidFill>
                            <a:srgbClr val="FF0000"/>
                          </a:solidFill>
                          <a:hlinkClick r:id="rId2"/>
                        </a:rPr>
                        <a:t>05J </a:t>
                      </a:r>
                      <a:r>
                        <a:rPr lang="ru-RU" sz="1600" u="none" dirty="0">
                          <a:solidFill>
                            <a:srgbClr val="FF0000"/>
                          </a:solidFill>
                          <a:hlinkClick r:id="rId2"/>
                        </a:rPr>
                        <a:t>Инженерный дизайн </a:t>
                      </a:r>
                      <a:r>
                        <a:rPr lang="en-US" sz="1600" u="none" dirty="0">
                          <a:solidFill>
                            <a:srgbClr val="FF0000"/>
                          </a:solidFill>
                          <a:hlinkClick r:id="rId2"/>
                        </a:rPr>
                        <a:t>CAD (</a:t>
                      </a:r>
                      <a:r>
                        <a:rPr lang="ru-RU" sz="1600" u="none" dirty="0">
                          <a:solidFill>
                            <a:srgbClr val="FF0000"/>
                          </a:solidFill>
                          <a:hlinkClick r:id="rId2"/>
                        </a:rPr>
                        <a:t>САПР)</a:t>
                      </a:r>
                      <a:endParaRPr lang="ru-RU" sz="1600" u="none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u="none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R11J – </a:t>
                      </a:r>
                      <a:r>
                        <a:rPr lang="ru-RU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Предпринимательство</a:t>
                      </a: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ru-RU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R4J Дошкольное воспитание</a:t>
                      </a: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R21J </a:t>
                      </a:r>
                      <a:r>
                        <a:rPr lang="ru-RU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Преподавание в младших классах</a:t>
                      </a: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R33J Ремонт и обслуживание легковых автомобилей</a:t>
                      </a: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R67J Управление железнодорожным транспортом</a:t>
                      </a: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600" u="non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0" u="none" dirty="0">
                          <a:solidFill>
                            <a:srgbClr val="FF0000"/>
                          </a:solidFill>
                          <a:hlinkClick r:id="rId2"/>
                        </a:rPr>
                        <a:t>05J </a:t>
                      </a:r>
                      <a:r>
                        <a:rPr lang="ru-RU" sz="1600" i="0" u="none" dirty="0">
                          <a:solidFill>
                            <a:srgbClr val="FF0000"/>
                          </a:solidFill>
                          <a:hlinkClick r:id="rId2"/>
                        </a:rPr>
                        <a:t>Инженерный дизайн </a:t>
                      </a:r>
                      <a:r>
                        <a:rPr lang="en-US" sz="1600" i="0" u="none" dirty="0">
                          <a:solidFill>
                            <a:srgbClr val="FF0000"/>
                          </a:solidFill>
                          <a:hlinkClick r:id="rId2"/>
                        </a:rPr>
                        <a:t>CAD (</a:t>
                      </a:r>
                      <a:r>
                        <a:rPr lang="ru-RU" sz="1600" i="0" u="none" dirty="0">
                          <a:solidFill>
                            <a:srgbClr val="FF0000"/>
                          </a:solidFill>
                          <a:hlinkClick r:id="rId2"/>
                        </a:rPr>
                        <a:t>САПР)</a:t>
                      </a:r>
                      <a:endParaRPr lang="ru-RU" sz="1600" i="0" u="none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R11J </a:t>
                      </a:r>
                      <a:r>
                        <a:rPr lang="ru-RU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Предпринимательство</a:t>
                      </a: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R4J Дошкольное воспитание</a:t>
                      </a: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R21J </a:t>
                      </a:r>
                      <a:r>
                        <a:rPr lang="ru-RU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Преподавание в младших классах</a:t>
                      </a: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/>
                        </a:rPr>
                        <a:t>R33J Ремонт и обслуживание легковых автомобилей</a:t>
                      </a: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2"/>
                        </a:rPr>
                        <a:t>R67J Управление </a:t>
                      </a:r>
                      <a:r>
                        <a:rPr lang="ru-RU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железнодорожным</a:t>
                      </a:r>
                      <a:r>
                        <a:rPr lang="ru-RU" sz="1600" b="0" i="0" u="none" strike="noStrike" kern="1200" baseline="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транспортом</a:t>
                      </a:r>
                      <a:endParaRPr lang="ru-RU" sz="1600" b="0" i="0" u="none" strike="noStrike" kern="1200" dirty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3"/>
                        </a:rPr>
                        <a:t>29J</a:t>
                      </a:r>
                      <a:r>
                        <a:rPr lang="ru-RU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3"/>
                        </a:rPr>
                        <a:t> </a:t>
                      </a:r>
                      <a:r>
                        <a:rPr lang="en-US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3"/>
                        </a:rPr>
                        <a:t> </a:t>
                      </a:r>
                      <a:r>
                        <a:rPr lang="ru-RU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3"/>
                        </a:rPr>
                        <a:t>Парикмахерское искусство</a:t>
                      </a: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i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4"/>
                        </a:rPr>
                        <a:t>34J </a:t>
                      </a:r>
                      <a:r>
                        <a:rPr lang="ru-RU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4"/>
                        </a:rPr>
                        <a:t>Поварское дело</a:t>
                      </a: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i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5"/>
                        </a:rPr>
                        <a:t>35J Ресторанный сервис</a:t>
                      </a: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6"/>
                        </a:rPr>
                        <a:t>9J IT </a:t>
                      </a:r>
                      <a:r>
                        <a:rPr lang="ru-RU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6"/>
                        </a:rPr>
                        <a:t>Программные решения для бизнеса</a:t>
                      </a: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7"/>
                        </a:rPr>
                        <a:t>R6J </a:t>
                      </a:r>
                      <a:r>
                        <a:rPr lang="ru-RU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7"/>
                        </a:rPr>
                        <a:t>Лабораторный химический анализ</a:t>
                      </a: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48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Движение WORLDSKILLS  </a:t>
            </a:r>
            <a:r>
              <a:rPr lang="en-US" sz="2400" b="1" dirty="0">
                <a:solidFill>
                  <a:srgbClr val="FF0000"/>
                </a:solidFill>
              </a:rPr>
              <a:t>RUSSIA</a:t>
            </a:r>
            <a:r>
              <a:rPr lang="ru-RU" sz="2400" b="1" dirty="0">
                <a:solidFill>
                  <a:srgbClr val="FF0000"/>
                </a:solidFill>
              </a:rPr>
              <a:t> в Иркутской области</a:t>
            </a: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579225"/>
              </p:ext>
            </p:extLst>
          </p:nvPr>
        </p:nvGraphicFramePr>
        <p:xfrm>
          <a:off x="395536" y="188417"/>
          <a:ext cx="8496944" cy="6730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7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9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bg1"/>
                          </a:solidFill>
                        </a:rPr>
                        <a:t>Навыки мудрых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</a:rPr>
                        <a:t> </a:t>
                      </a:r>
                      <a:r>
                        <a:rPr lang="ru-RU" sz="2400" baseline="0" dirty="0">
                          <a:solidFill>
                            <a:schemeClr val="bg1"/>
                          </a:solidFill>
                        </a:rPr>
                        <a:t> 50+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00FF"/>
                          </a:solidFill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00FF"/>
                          </a:solidFill>
                        </a:rPr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6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34</a:t>
                      </a:r>
                      <a:r>
                        <a:rPr lang="ru-RU" sz="24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r>
                        <a:rPr lang="ru-RU" sz="24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Поварское дело</a:t>
                      </a:r>
                      <a:endParaRPr lang="ru-RU" sz="2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29 </a:t>
                      </a:r>
                      <a:r>
                        <a:rPr lang="ru-RU" sz="24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Парикмахерское искусство</a:t>
                      </a:r>
                      <a:endParaRPr lang="ru-RU" sz="2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endParaRPr lang="ru-RU" sz="20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u="non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</a:br>
                      <a:r>
                        <a:rPr lang="en-US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G34 </a:t>
                      </a:r>
                      <a:r>
                        <a:rPr lang="ru-RU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С </a:t>
                      </a:r>
                      <a:r>
                        <a:rPr lang="en-US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 </a:t>
                      </a:r>
                      <a:r>
                        <a:rPr lang="ru-RU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Поварское дело</a:t>
                      </a:r>
                      <a:endParaRPr lang="ru-RU" sz="24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en-US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G10</a:t>
                      </a:r>
                      <a:r>
                        <a:rPr lang="ru-RU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 </a:t>
                      </a:r>
                      <a:r>
                        <a:rPr lang="en-US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 </a:t>
                      </a:r>
                      <a:r>
                        <a:rPr lang="ru-RU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Сварочные технологии</a:t>
                      </a:r>
                      <a:endParaRPr lang="ru-RU" sz="24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endParaRPr lang="ru-RU" sz="24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GR4 Дошкольное воспитание</a:t>
                      </a:r>
                      <a:endParaRPr lang="ru-RU" sz="24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GТ8 </a:t>
                      </a:r>
                      <a:r>
                        <a:rPr lang="en-US" sz="2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Охрана</a:t>
                      </a:r>
                      <a:r>
                        <a:rPr lang="en-US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 </a:t>
                      </a:r>
                      <a:r>
                        <a:rPr lang="en-US" sz="2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труда</a:t>
                      </a:r>
                      <a:endParaRPr lang="en-US" sz="24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endParaRPr lang="ru-RU" sz="24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18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13" y="-37546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+mn-lt"/>
              </a:rPr>
              <a:t>Студенты АПК - участники Чемпионатов «Молодые профессионалы»</a:t>
            </a:r>
            <a:endParaRPr lang="ru-RU" sz="36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1354724"/>
              </p:ext>
            </p:extLst>
          </p:nvPr>
        </p:nvGraphicFramePr>
        <p:xfrm>
          <a:off x="323528" y="1052736"/>
          <a:ext cx="8640960" cy="5177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2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39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8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Дошкольное воспитание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Преподавание в младших классах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/>
                        <a:t>Овчинникова</a:t>
                      </a:r>
                      <a:r>
                        <a:rPr lang="ru-RU" sz="2400" dirty="0"/>
                        <a:t> М. – золото</a:t>
                      </a:r>
                    </a:p>
                    <a:p>
                      <a:pPr algn="ctr"/>
                      <a:r>
                        <a:rPr lang="ru-RU" sz="2400" dirty="0"/>
                        <a:t>Полуфинал СФО- серебро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-</a:t>
                      </a:r>
                      <a:r>
                        <a:rPr lang="ru-RU" sz="2800" baseline="0" dirty="0"/>
                        <a:t> 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400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/>
                        <a:t>Великанова</a:t>
                      </a:r>
                      <a:r>
                        <a:rPr lang="ru-RU" sz="2400" dirty="0"/>
                        <a:t> К. – золото, участница Национального</a:t>
                      </a:r>
                      <a:r>
                        <a:rPr lang="ru-RU" sz="2400" baseline="0" dirty="0"/>
                        <a:t> финала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Михалева А.</a:t>
                      </a:r>
                      <a:r>
                        <a:rPr lang="ru-RU" sz="2400" baseline="0" dirty="0"/>
                        <a:t> - серебро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35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/>
                        <a:t>Пантюхина</a:t>
                      </a:r>
                      <a:r>
                        <a:rPr lang="ru-RU" sz="2400" dirty="0"/>
                        <a:t> А. - серебро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/>
                        <a:t>Дякивнич</a:t>
                      </a:r>
                      <a:r>
                        <a:rPr lang="ru-RU" sz="2400" baseline="0" dirty="0"/>
                        <a:t> М. – медальон  за профессионализм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212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Фалеева С. – золото, медальон за профессионализм</a:t>
                      </a:r>
                      <a:r>
                        <a:rPr lang="ru-RU" sz="2400" baseline="0" dirty="0"/>
                        <a:t> Финала Национального чемпионата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/>
                        <a:t>Матвеева С. – золото, участие в Отборочных соревнованиях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185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792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+mn-lt"/>
              </a:rPr>
              <a:t>WORLDSKILLS  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NTERNATIONAL</a:t>
            </a:r>
            <a:endParaRPr lang="ru-RU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>
                <a:latin typeface="Monotype Corsiva" pitchFamily="66" charset="0"/>
              </a:rPr>
              <a:t> </a:t>
            </a:r>
            <a:r>
              <a:rPr lang="ru-RU" sz="3600" dirty="0"/>
              <a:t> (WSI, от </a:t>
            </a:r>
            <a:r>
              <a:rPr lang="ru-RU" sz="3600" dirty="0">
                <a:hlinkClick r:id="rId2" tooltip="Английский язык"/>
              </a:rPr>
              <a:t>англ.</a:t>
            </a:r>
            <a:r>
              <a:rPr lang="ru-RU" sz="3600" dirty="0"/>
              <a:t> </a:t>
            </a:r>
            <a:r>
              <a:rPr lang="ru-RU" sz="3600" i="1" dirty="0" err="1"/>
              <a:t>skills</a:t>
            </a:r>
            <a:r>
              <a:rPr lang="ru-RU" sz="3600" dirty="0"/>
              <a:t> — «умения») — международная некоммерческая ассоциация</a:t>
            </a:r>
          </a:p>
          <a:p>
            <a:pPr marL="0" indent="0" algn="ctr">
              <a:buNone/>
            </a:pPr>
            <a:r>
              <a:rPr lang="ru-RU" sz="3600" dirty="0"/>
              <a:t>Цель -  </a:t>
            </a:r>
            <a:r>
              <a:rPr lang="ru-RU" sz="3600" dirty="0">
                <a:solidFill>
                  <a:srgbClr val="0000FF"/>
                </a:solidFill>
              </a:rPr>
              <a:t>повышение статуса и стандартов профессиональной подготовки и квалификации по всему миру, популяризация рабочих профессий через проведение международных соревнований по всему миру.</a:t>
            </a:r>
          </a:p>
        </p:txBody>
      </p:sp>
    </p:spTree>
    <p:extLst>
      <p:ext uri="{BB962C8B-B14F-4D97-AF65-F5344CB8AC3E}">
        <p14:creationId xmlns:p14="http://schemas.microsoft.com/office/powerpoint/2010/main" val="421829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000" dirty="0"/>
              <a:t>Движение </a:t>
            </a:r>
            <a:r>
              <a:rPr lang="ru-RU" sz="4000" b="1" dirty="0" err="1">
                <a:solidFill>
                  <a:srgbClr val="0000FF"/>
                </a:solidFill>
              </a:rPr>
              <a:t>WorldSkills</a:t>
            </a:r>
            <a:r>
              <a:rPr lang="ru-RU" sz="4000" b="1" dirty="0">
                <a:solidFill>
                  <a:srgbClr val="0000FF"/>
                </a:solidFill>
              </a:rPr>
              <a:t> </a:t>
            </a:r>
            <a:r>
              <a:rPr lang="ru-RU" sz="4000" b="1" dirty="0" err="1">
                <a:solidFill>
                  <a:srgbClr val="0000FF"/>
                </a:solidFill>
              </a:rPr>
              <a:t>International</a:t>
            </a:r>
            <a:r>
              <a:rPr lang="ru-RU" sz="4000" b="1" dirty="0">
                <a:solidFill>
                  <a:srgbClr val="0000FF"/>
                </a:solidFill>
              </a:rPr>
              <a:t> 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rgbClr val="0000FF"/>
                </a:solidFill>
              </a:rPr>
              <a:t>(WSI)</a:t>
            </a:r>
            <a:r>
              <a:rPr lang="ru-RU" sz="4000" dirty="0"/>
              <a:t> зародилось в послевоенные годы в Испании (1947 год), когда миру катастрофически не хватало квалифицированных рабочих рук. </a:t>
            </a:r>
          </a:p>
          <a:p>
            <a:pPr marL="0" indent="0" algn="ctr">
              <a:buNone/>
            </a:pPr>
            <a:r>
              <a:rPr lang="ru-RU" sz="4000" dirty="0"/>
              <a:t>Первые чемпионаты проводились с целью </a:t>
            </a:r>
            <a:r>
              <a:rPr lang="ru-RU" sz="4000" dirty="0">
                <a:solidFill>
                  <a:srgbClr val="0000FF"/>
                </a:solidFill>
              </a:rPr>
              <a:t>популяризации рабочих профессий и повышения их престижа</a:t>
            </a:r>
            <a:r>
              <a:rPr lang="ru-RU" dirty="0">
                <a:solidFill>
                  <a:srgbClr val="0000FF"/>
                </a:solidFill>
              </a:rPr>
              <a:t>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Миссия WSI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>
                <a:solidFill>
                  <a:srgbClr val="0000FF"/>
                </a:solidFill>
              </a:rPr>
              <a:t>привлечение внимания</a:t>
            </a:r>
          </a:p>
          <a:p>
            <a:pPr marL="0" indent="0" algn="ctr">
              <a:buNone/>
            </a:pPr>
            <a:r>
              <a:rPr lang="ru-RU" sz="4400" dirty="0">
                <a:solidFill>
                  <a:srgbClr val="0000FF"/>
                </a:solidFill>
              </a:rPr>
              <a:t> к рабочим профессиям и создание условий для развития высоких профессиональных стандартов. </a:t>
            </a:r>
          </a:p>
        </p:txBody>
      </p:sp>
    </p:spTree>
    <p:extLst>
      <p:ext uri="{BB962C8B-B14F-4D97-AF65-F5344CB8AC3E}">
        <p14:creationId xmlns:p14="http://schemas.microsoft.com/office/powerpoint/2010/main" val="70053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Основная деятельность WSI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/>
              <a:t>Организация и проведение профессиональных соревнований различного уровня.</a:t>
            </a:r>
          </a:p>
          <a:p>
            <a:pPr marL="0" indent="0" algn="ctr">
              <a:buNone/>
            </a:pPr>
            <a:r>
              <a:rPr lang="ru-RU" dirty="0"/>
              <a:t>Под эгидой </a:t>
            </a:r>
            <a:r>
              <a:rPr lang="ru-RU" b="1" dirty="0" err="1"/>
              <a:t>WorldSkills</a:t>
            </a:r>
            <a:r>
              <a:rPr lang="ru-RU" dirty="0"/>
              <a:t> проводятся </a:t>
            </a:r>
            <a:r>
              <a:rPr lang="ru-RU" dirty="0">
                <a:solidFill>
                  <a:srgbClr val="0000FF"/>
                </a:solidFill>
              </a:rPr>
              <a:t>региональные, национальные и мировые чемпионаты, континентальные первенства. </a:t>
            </a:r>
          </a:p>
          <a:p>
            <a:pPr marL="0" indent="0" algn="ctr">
              <a:buNone/>
            </a:pPr>
            <a:r>
              <a:rPr lang="ru-RU" dirty="0"/>
              <a:t>Раз в два года проходит </a:t>
            </a:r>
            <a:r>
              <a:rPr lang="ru-RU" dirty="0">
                <a:solidFill>
                  <a:srgbClr val="0000FF"/>
                </a:solidFill>
              </a:rPr>
              <a:t>мировой чемпионат рабочих профессий </a:t>
            </a:r>
            <a:r>
              <a:rPr lang="ru-RU" dirty="0" err="1">
                <a:solidFill>
                  <a:srgbClr val="0000FF"/>
                </a:solidFill>
              </a:rPr>
              <a:t>WorldSkills</a:t>
            </a:r>
            <a:r>
              <a:rPr lang="ru-RU" dirty="0">
                <a:solidFill>
                  <a:srgbClr val="0000FF"/>
                </a:solidFill>
              </a:rPr>
              <a:t>, </a:t>
            </a:r>
            <a:r>
              <a:rPr lang="ru-RU" dirty="0"/>
              <a:t>который также называют «Олимпиадой для рабочих рук». </a:t>
            </a:r>
          </a:p>
          <a:p>
            <a:pPr marL="0" indent="0" algn="ctr">
              <a:buNone/>
            </a:pPr>
            <a:r>
              <a:rPr lang="ru-RU" dirty="0"/>
              <a:t>За полувековую историю международного движения к </a:t>
            </a:r>
            <a:r>
              <a:rPr lang="ru-RU" b="1" dirty="0" err="1"/>
              <a:t>WorldSkills</a:t>
            </a:r>
            <a:r>
              <a:rPr lang="ru-RU" b="1" dirty="0"/>
              <a:t> </a:t>
            </a:r>
            <a:r>
              <a:rPr lang="ru-RU" dirty="0"/>
              <a:t>присоединились 80 стран.</a:t>
            </a:r>
          </a:p>
          <a:p>
            <a:pPr marL="0" indent="0" algn="ctr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440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+mn-lt"/>
              </a:rPr>
              <a:t>WORLDSKILLS  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RUSSIA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12800" dirty="0"/>
              <a:t>Россия  присоединилась в 2012 году. </a:t>
            </a:r>
            <a:endParaRPr lang="en-US" sz="12800" dirty="0"/>
          </a:p>
          <a:p>
            <a:pPr marL="0" indent="0" algn="ctr">
              <a:buNone/>
            </a:pPr>
            <a:r>
              <a:rPr lang="ru-RU" sz="12800" dirty="0"/>
              <a:t>Союз «Молодые профессионалы (Ворлдскиллс Россия)» – официальный оператор международного некоммерческого движения </a:t>
            </a:r>
            <a:r>
              <a:rPr lang="ru-RU" sz="12800" b="1" dirty="0" err="1"/>
              <a:t>WorldSkills</a:t>
            </a:r>
            <a:r>
              <a:rPr lang="ru-RU" sz="12800" b="1" dirty="0"/>
              <a:t> </a:t>
            </a:r>
            <a:r>
              <a:rPr lang="ru-RU" sz="12800" b="1" dirty="0" err="1"/>
              <a:t>International</a:t>
            </a:r>
            <a:r>
              <a:rPr lang="ru-RU" sz="12800" dirty="0"/>
              <a:t>, миссия которого – </a:t>
            </a:r>
            <a:r>
              <a:rPr lang="ru-RU" sz="12800" dirty="0">
                <a:solidFill>
                  <a:srgbClr val="0000FF"/>
                </a:solidFill>
              </a:rPr>
              <a:t>повышение стандартов подготовки кадров. </a:t>
            </a:r>
          </a:p>
          <a:p>
            <a:pPr marL="0" indent="0" algn="ctr">
              <a:buNone/>
            </a:pPr>
            <a:r>
              <a:rPr lang="ru-RU" sz="9600" dirty="0"/>
              <a:t>девиз: </a:t>
            </a:r>
            <a:r>
              <a:rPr lang="ru-RU" sz="9600" i="1" dirty="0"/>
              <a:t>«</a:t>
            </a:r>
            <a:r>
              <a:rPr lang="ru-RU" sz="9600" b="1" i="1" dirty="0"/>
              <a:t>Делай мир лучше силой своего мастерства</a:t>
            </a:r>
            <a:r>
              <a:rPr lang="ru-RU" sz="9600" i="1" dirty="0"/>
              <a:t>!»</a:t>
            </a:r>
            <a:r>
              <a:rPr lang="ru-RU" sz="9600" dirty="0"/>
              <a:t> </a:t>
            </a:r>
            <a:r>
              <a:rPr lang="ru-RU" sz="9600" i="1" dirty="0"/>
              <a:t>(«</a:t>
            </a:r>
            <a:r>
              <a:rPr lang="ru-RU" sz="9600" i="1" dirty="0" err="1"/>
              <a:t>Improving</a:t>
            </a:r>
            <a:r>
              <a:rPr lang="ru-RU" sz="9600" i="1" dirty="0"/>
              <a:t> </a:t>
            </a:r>
            <a:r>
              <a:rPr lang="ru-RU" sz="9600" i="1" dirty="0" err="1"/>
              <a:t>the</a:t>
            </a:r>
            <a:r>
              <a:rPr lang="ru-RU" sz="9600" i="1" dirty="0"/>
              <a:t> </a:t>
            </a:r>
            <a:r>
              <a:rPr lang="ru-RU" sz="9600" i="1" dirty="0" err="1"/>
              <a:t>world</a:t>
            </a:r>
            <a:r>
              <a:rPr lang="ru-RU" sz="9600" i="1" dirty="0"/>
              <a:t> </a:t>
            </a:r>
            <a:r>
              <a:rPr lang="ru-RU" sz="9600" i="1" dirty="0" err="1"/>
              <a:t>with</a:t>
            </a:r>
            <a:r>
              <a:rPr lang="ru-RU" sz="9600" i="1" dirty="0"/>
              <a:t> </a:t>
            </a:r>
            <a:r>
              <a:rPr lang="ru-RU" sz="9600" i="1" dirty="0" err="1"/>
              <a:t>the</a:t>
            </a:r>
            <a:r>
              <a:rPr lang="ru-RU" sz="9600" i="1" dirty="0"/>
              <a:t> </a:t>
            </a:r>
            <a:r>
              <a:rPr lang="ru-RU" sz="9600" i="1" dirty="0" err="1"/>
              <a:t>power</a:t>
            </a:r>
            <a:r>
              <a:rPr lang="ru-RU" sz="9600" i="1" dirty="0"/>
              <a:t> </a:t>
            </a:r>
            <a:r>
              <a:rPr lang="ru-RU" sz="9600" i="1" dirty="0" err="1"/>
              <a:t>of</a:t>
            </a:r>
            <a:r>
              <a:rPr lang="ru-RU" sz="9600" i="1" dirty="0"/>
              <a:t> </a:t>
            </a:r>
            <a:r>
              <a:rPr lang="ru-RU" sz="9600" i="1" dirty="0" err="1"/>
              <a:t>skills</a:t>
            </a:r>
            <a:r>
              <a:rPr lang="ru-RU" sz="9600" i="1" dirty="0"/>
              <a:t>!»</a:t>
            </a:r>
            <a:r>
              <a:rPr lang="ru-RU" sz="9600" dirty="0"/>
              <a:t>).</a:t>
            </a:r>
          </a:p>
          <a:p>
            <a:pPr marL="0" indent="0" algn="ctr">
              <a:buNone/>
            </a:pPr>
            <a:endParaRPr lang="ru-RU" sz="6800" dirty="0"/>
          </a:p>
          <a:p>
            <a:pPr marL="0" indent="0" algn="ctr">
              <a:buNone/>
            </a:pPr>
            <a:r>
              <a:rPr lang="ru-RU" sz="8000" cap="all" dirty="0" err="1">
                <a:solidFill>
                  <a:srgbClr val="0000FF"/>
                </a:solidFill>
              </a:rPr>
              <a:t>У</a:t>
            </a:r>
            <a:r>
              <a:rPr lang="ru-RU" sz="8000" dirty="0" err="1">
                <a:solidFill>
                  <a:srgbClr val="0000FF"/>
                </a:solidFill>
              </a:rPr>
              <a:t>разов</a:t>
            </a:r>
            <a:r>
              <a:rPr lang="ru-RU" sz="8000" cap="all" dirty="0">
                <a:solidFill>
                  <a:srgbClr val="0000FF"/>
                </a:solidFill>
              </a:rPr>
              <a:t> Р</a:t>
            </a:r>
            <a:r>
              <a:rPr lang="ru-RU" sz="8000" dirty="0">
                <a:solidFill>
                  <a:srgbClr val="0000FF"/>
                </a:solidFill>
              </a:rPr>
              <a:t>оберт</a:t>
            </a:r>
            <a:r>
              <a:rPr lang="ru-RU" sz="8000" cap="all" dirty="0">
                <a:solidFill>
                  <a:srgbClr val="0000FF"/>
                </a:solidFill>
              </a:rPr>
              <a:t> </a:t>
            </a:r>
            <a:r>
              <a:rPr lang="ru-RU" sz="8000" cap="all" dirty="0" err="1">
                <a:solidFill>
                  <a:srgbClr val="0000FF"/>
                </a:solidFill>
              </a:rPr>
              <a:t>Н</a:t>
            </a:r>
            <a:r>
              <a:rPr lang="ru-RU" sz="8000" dirty="0" err="1">
                <a:solidFill>
                  <a:srgbClr val="0000FF"/>
                </a:solidFill>
              </a:rPr>
              <a:t>аилевич</a:t>
            </a:r>
            <a:r>
              <a:rPr lang="ru-RU" sz="8000" cap="all" dirty="0">
                <a:solidFill>
                  <a:srgbClr val="0000FF"/>
                </a:solidFill>
              </a:rPr>
              <a:t> - </a:t>
            </a:r>
            <a:r>
              <a:rPr lang="ru-RU" sz="8000" dirty="0">
                <a:solidFill>
                  <a:srgbClr val="0000FF"/>
                </a:solidFill>
              </a:rPr>
              <a:t>Генеральный директор Союза «Молодые профессионалы (Ворлдскиллс Россия)»</a:t>
            </a:r>
          </a:p>
          <a:p>
            <a:pPr marL="0" indent="0" algn="ctr">
              <a:buNone/>
            </a:pPr>
            <a:r>
              <a:rPr lang="en-US" sz="11200" dirty="0">
                <a:hlinkClick r:id="rId2"/>
              </a:rPr>
              <a:t>https://worldskills.ru/</a:t>
            </a:r>
            <a:endParaRPr lang="ru-RU" sz="35200" dirty="0">
              <a:solidFill>
                <a:srgbClr val="0000FF"/>
              </a:solidFill>
            </a:endParaRP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26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WORLDSKILLS  </a:t>
            </a:r>
            <a:r>
              <a:rPr lang="en-US" b="1" dirty="0">
                <a:solidFill>
                  <a:srgbClr val="FF0000"/>
                </a:solidFill>
              </a:rPr>
              <a:t>RUSSIA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проведены более </a:t>
            </a:r>
            <a:r>
              <a:rPr lang="ru-RU" dirty="0">
                <a:solidFill>
                  <a:srgbClr val="0000FF"/>
                </a:solidFill>
              </a:rPr>
              <a:t>500</a:t>
            </a:r>
            <a:r>
              <a:rPr lang="ru-RU" dirty="0"/>
              <a:t> региональных, корпоративных, вузовских и национальных чемпионатов. </a:t>
            </a:r>
          </a:p>
          <a:p>
            <a:pPr algn="just"/>
            <a:r>
              <a:rPr lang="ru-RU" dirty="0"/>
              <a:t>В них приняли участие более 100 тысяч участников. </a:t>
            </a:r>
          </a:p>
          <a:p>
            <a:pPr algn="just"/>
            <a:r>
              <a:rPr lang="ru-RU" dirty="0"/>
              <a:t>Общее число зрителей приблизилось к 1,6 млн человек.</a:t>
            </a:r>
          </a:p>
          <a:p>
            <a:pPr algn="just"/>
            <a:r>
              <a:rPr lang="ru-RU" dirty="0"/>
              <a:t> В 2019 г. проведен Мировой чемпионат в г. Казань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402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+mn-lt"/>
              </a:rPr>
              <a:t>Движение WORLDSKILLS  </a:t>
            </a:r>
            <a:r>
              <a:rPr lang="en-US" sz="3200" b="1" dirty="0">
                <a:solidFill>
                  <a:srgbClr val="FF0000"/>
                </a:solidFill>
                <a:latin typeface="+mn-lt"/>
              </a:rPr>
              <a:t>RUSSIA</a:t>
            </a:r>
            <a:r>
              <a:rPr lang="ru-RU" sz="3200" b="1" dirty="0">
                <a:solidFill>
                  <a:srgbClr val="FF0000"/>
                </a:solidFill>
                <a:latin typeface="+mn-lt"/>
              </a:rPr>
              <a:t> </a:t>
            </a:r>
            <a:br>
              <a:rPr lang="ru-RU" sz="3200" b="1" dirty="0">
                <a:solidFill>
                  <a:srgbClr val="FF0000"/>
                </a:solidFill>
                <a:latin typeface="+mn-lt"/>
              </a:rPr>
            </a:br>
            <a:r>
              <a:rPr lang="ru-RU" sz="3200" b="1" dirty="0">
                <a:solidFill>
                  <a:srgbClr val="FF0000"/>
                </a:solidFill>
                <a:latin typeface="+mn-lt"/>
              </a:rPr>
              <a:t>в Иркутской области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9600" b="1" dirty="0"/>
              <a:t>2015 год.</a:t>
            </a:r>
          </a:p>
          <a:p>
            <a:pPr marL="0" indent="0" algn="ctr">
              <a:buNone/>
            </a:pPr>
            <a:r>
              <a:rPr lang="ru-RU" sz="9600" b="1" dirty="0"/>
              <a:t>Региональный координационный центр движения «Молодые профессионалы" (</a:t>
            </a:r>
            <a:r>
              <a:rPr lang="ru-RU" sz="10000" b="1" dirty="0" err="1"/>
              <a:t>W</a:t>
            </a:r>
            <a:r>
              <a:rPr lang="ru-RU" sz="9600" b="1" dirty="0" err="1"/>
              <a:t>orldskills</a:t>
            </a:r>
            <a:r>
              <a:rPr lang="ru-RU" sz="9600" b="1" dirty="0"/>
              <a:t> </a:t>
            </a:r>
            <a:r>
              <a:rPr lang="ru-RU" sz="9600" b="1" dirty="0" err="1"/>
              <a:t>Russia</a:t>
            </a:r>
            <a:r>
              <a:rPr lang="ru-RU" sz="9600" b="1" dirty="0"/>
              <a:t>) Иркутской области - </a:t>
            </a:r>
            <a:r>
              <a:rPr lang="ru-RU" sz="9000" b="1" dirty="0">
                <a:solidFill>
                  <a:srgbClr val="0000FF"/>
                </a:solidFill>
              </a:rPr>
              <a:t>ГАУ ДПО ИО «Региональный институт кадровой политики и непрерывного профессионального образования» </a:t>
            </a:r>
          </a:p>
          <a:p>
            <a:pPr marL="0" indent="0" algn="ctr">
              <a:buNone/>
            </a:pPr>
            <a:r>
              <a:rPr lang="en-US" sz="8000" dirty="0">
                <a:hlinkClick r:id="rId2"/>
              </a:rPr>
              <a:t>http://center-prof38.ru/</a:t>
            </a:r>
            <a:endParaRPr lang="ru-RU" sz="16500" b="1" dirty="0">
              <a:solidFill>
                <a:srgbClr val="0000FF"/>
              </a:solidFill>
            </a:endParaRPr>
          </a:p>
          <a:p>
            <a:pPr fontAlgn="base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519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+mn-lt"/>
              </a:rPr>
              <a:t>Движение WORLDSKILLS  </a:t>
            </a:r>
            <a:r>
              <a:rPr lang="en-US" sz="3200" b="1" dirty="0">
                <a:solidFill>
                  <a:srgbClr val="FF0000"/>
                </a:solidFill>
                <a:latin typeface="+mn-lt"/>
              </a:rPr>
              <a:t>RUSSIA</a:t>
            </a:r>
            <a:r>
              <a:rPr lang="ru-RU" sz="3200" b="1" dirty="0">
                <a:solidFill>
                  <a:srgbClr val="FF0000"/>
                </a:solidFill>
                <a:latin typeface="+mn-lt"/>
              </a:rPr>
              <a:t> </a:t>
            </a:r>
            <a:br>
              <a:rPr lang="ru-RU" sz="3200" b="1" dirty="0">
                <a:solidFill>
                  <a:srgbClr val="FF0000"/>
                </a:solidFill>
                <a:latin typeface="+mn-lt"/>
              </a:rPr>
            </a:br>
            <a:r>
              <a:rPr lang="ru-RU" sz="3200" b="1" dirty="0">
                <a:solidFill>
                  <a:srgbClr val="FF0000"/>
                </a:solidFill>
                <a:latin typeface="+mn-lt"/>
              </a:rPr>
              <a:t>в Иркутской области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7920" y="1606279"/>
            <a:ext cx="6769224" cy="3622921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ru-RU" sz="5100" b="1" cap="all" dirty="0">
                <a:solidFill>
                  <a:srgbClr val="0000FF"/>
                </a:solidFill>
              </a:rPr>
              <a:t>ТОРУНОВ ЕВГЕНИЙ АЛЕКСАНДРОВИЧ </a:t>
            </a:r>
          </a:p>
          <a:p>
            <a:pPr marL="0" indent="0" algn="ctr">
              <a:buNone/>
            </a:pPr>
            <a:r>
              <a:rPr lang="ru-RU" sz="5100" dirty="0"/>
              <a:t>Официальный делегат </a:t>
            </a:r>
            <a:r>
              <a:rPr lang="ru-RU" sz="5100" dirty="0" err="1"/>
              <a:t>WorldSkills</a:t>
            </a:r>
            <a:r>
              <a:rPr lang="ru-RU" sz="5100" dirty="0"/>
              <a:t> </a:t>
            </a:r>
            <a:r>
              <a:rPr lang="ru-RU" sz="5100" dirty="0" err="1"/>
              <a:t>Russia</a:t>
            </a:r>
            <a:r>
              <a:rPr lang="ru-RU" sz="5100" dirty="0"/>
              <a:t> от Иркутской области. Заместитель министра Иркутской области</a:t>
            </a:r>
          </a:p>
          <a:p>
            <a:endParaRPr lang="ru-RU" sz="5400" b="1" cap="all" dirty="0"/>
          </a:p>
          <a:p>
            <a:endParaRPr lang="ru-RU" sz="5400" b="1" cap="all" dirty="0"/>
          </a:p>
          <a:p>
            <a:endParaRPr lang="ru-RU" sz="5400" b="1" cap="all" dirty="0"/>
          </a:p>
          <a:p>
            <a:endParaRPr lang="ru-RU" sz="5400" b="1" cap="all" dirty="0"/>
          </a:p>
          <a:p>
            <a:endParaRPr lang="ru-RU" sz="5400" b="1" cap="all" dirty="0"/>
          </a:p>
          <a:p>
            <a:endParaRPr lang="ru-RU" sz="5400" b="1" cap="all" dirty="0"/>
          </a:p>
          <a:p>
            <a:pPr marL="0" indent="0" algn="ctr" fontAlgn="base">
              <a:buNone/>
            </a:pPr>
            <a:r>
              <a:rPr lang="ru-RU" sz="5000" b="1" cap="all" dirty="0">
                <a:solidFill>
                  <a:srgbClr val="0000FF"/>
                </a:solidFill>
              </a:rPr>
              <a:t>ГЕТМАНСКАЯ ИННА АНАТОЛЬЕВНА</a:t>
            </a:r>
          </a:p>
          <a:p>
            <a:pPr marL="0" indent="0" algn="ctr">
              <a:buNone/>
            </a:pPr>
            <a:r>
              <a:rPr lang="ru-RU" sz="4500" dirty="0"/>
              <a:t>Официальный делегат </a:t>
            </a:r>
            <a:r>
              <a:rPr lang="ru-RU" sz="4500" dirty="0" err="1"/>
              <a:t>WorldSkills</a:t>
            </a:r>
            <a:r>
              <a:rPr lang="ru-RU" sz="4500" dirty="0"/>
              <a:t> </a:t>
            </a:r>
            <a:r>
              <a:rPr lang="ru-RU" sz="4500" dirty="0" err="1"/>
              <a:t>Russia</a:t>
            </a:r>
            <a:r>
              <a:rPr lang="ru-RU" sz="4500" dirty="0"/>
              <a:t> от Иркутской области.</a:t>
            </a:r>
            <a:br>
              <a:rPr lang="ru-RU" sz="4500" dirty="0"/>
            </a:br>
            <a:r>
              <a:rPr lang="ru-RU" sz="4500" dirty="0"/>
              <a:t>Технический делегат </a:t>
            </a:r>
            <a:r>
              <a:rPr lang="ru-RU" sz="4500" dirty="0" err="1"/>
              <a:t>WorldSkills</a:t>
            </a:r>
            <a:r>
              <a:rPr lang="ru-RU" sz="4500" dirty="0"/>
              <a:t> </a:t>
            </a:r>
            <a:r>
              <a:rPr lang="ru-RU" sz="4500" dirty="0" err="1"/>
              <a:t>Russia</a:t>
            </a:r>
            <a:r>
              <a:rPr lang="ru-RU" sz="4500" dirty="0"/>
              <a:t> от Иркутской области.</a:t>
            </a:r>
            <a:br>
              <a:rPr lang="ru-RU" sz="4500" dirty="0"/>
            </a:br>
            <a:r>
              <a:rPr lang="ru-RU" sz="4500" dirty="0"/>
              <a:t>Директор ГАУ ДПО ИО Региональный институт кадровой политики</a:t>
            </a:r>
            <a:br>
              <a:rPr lang="ru-RU" sz="4500" dirty="0"/>
            </a:br>
            <a:r>
              <a:rPr lang="ru-RU" sz="4500" dirty="0"/>
              <a:t>Кандидат педагогических наук</a:t>
            </a:r>
            <a:endParaRPr lang="en-US" sz="12000" dirty="0"/>
          </a:p>
          <a:p>
            <a:endParaRPr lang="ru-RU" dirty="0"/>
          </a:p>
        </p:txBody>
      </p:sp>
      <p:pic>
        <p:nvPicPr>
          <p:cNvPr id="1027" name="Picture 3" descr="C:\Users\артемьеваен.DOMENAPK\Desktop\Resurs_7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37" y="3429000"/>
            <a:ext cx="1689100" cy="168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артемьеваен.DOMENAPK\Desktop\Resurs_7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223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Артемьева_ WSR 10.01.20</Template>
  <TotalTime>0</TotalTime>
  <Words>747</Words>
  <Application>Microsoft Office PowerPoint</Application>
  <PresentationFormat>Экран (4:3)</PresentationFormat>
  <Paragraphs>131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Bookman Old Style</vt:lpstr>
      <vt:lpstr>Calibri</vt:lpstr>
      <vt:lpstr>Monotype Corsiva</vt:lpstr>
      <vt:lpstr>Тема Office</vt:lpstr>
      <vt:lpstr> </vt:lpstr>
      <vt:lpstr>WORLDSKILLS  NTERNATIONAL</vt:lpstr>
      <vt:lpstr>Презентация PowerPoint</vt:lpstr>
      <vt:lpstr>Миссия WSI </vt:lpstr>
      <vt:lpstr>Основная деятельность WSI </vt:lpstr>
      <vt:lpstr>WORLDSKILLS  RUSSIA</vt:lpstr>
      <vt:lpstr>WORLDSKILLS  RUSSIA</vt:lpstr>
      <vt:lpstr>Движение WORLDSKILLS  RUSSIA  в Иркутской области</vt:lpstr>
      <vt:lpstr>Движение WORLDSKILLS  RUSSIA  в Иркутской области</vt:lpstr>
      <vt:lpstr>Движение RUSSIA в Иркутской области</vt:lpstr>
      <vt:lpstr>Движение RUSSIA в Иркутской области</vt:lpstr>
      <vt:lpstr>Презентация PowerPoint</vt:lpstr>
      <vt:lpstr>Презентация PowerPoint</vt:lpstr>
      <vt:lpstr>Движение WORLDSKILLS  RUSSIA в Иркутской области</vt:lpstr>
      <vt:lpstr>Движение WORLDSKILLS  RUSSIA в Иркутской области</vt:lpstr>
      <vt:lpstr>Студенты АПК - участники Чемпионатов «Молодые профессионалы»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Оксана</dc:creator>
  <cp:lastModifiedBy>Оксана</cp:lastModifiedBy>
  <cp:revision>1</cp:revision>
  <cp:lastPrinted>2019-12-04T01:13:12Z</cp:lastPrinted>
  <dcterms:created xsi:type="dcterms:W3CDTF">2020-01-10T12:55:10Z</dcterms:created>
  <dcterms:modified xsi:type="dcterms:W3CDTF">2020-01-10T12:55:28Z</dcterms:modified>
</cp:coreProperties>
</file>