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5" r:id="rId18"/>
    <p:sldId id="267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3852" y="1412776"/>
            <a:ext cx="8196635" cy="2378695"/>
          </a:xfrm>
        </p:spPr>
        <p:txBody>
          <a:bodyPr>
            <a:noAutofit/>
          </a:bodyPr>
          <a:lstStyle/>
          <a:p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Использование проектной деятельности на уроках </a:t>
            </a:r>
            <a:b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информатики и робототехники</a:t>
            </a:r>
            <a:b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7904" y="5780812"/>
            <a:ext cx="4948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Чугуевская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Нина Александровна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информатики, МАОУ «Гимназия № 8»</a:t>
            </a:r>
          </a:p>
        </p:txBody>
      </p:sp>
      <p:pic>
        <p:nvPicPr>
          <p:cNvPr id="4100" name="Picture 4" descr="https://im0-tub-ru.yandex.net/i?id=ad3c5b665954b0da90916aec5723867c-l&amp;n=1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424" y="4768022"/>
            <a:ext cx="1620463" cy="202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8820472" y="116632"/>
              <a:ext cx="323528" cy="6676969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оловина рамки 15"/>
            <p:cNvSpPr/>
            <p:nvPr/>
          </p:nvSpPr>
          <p:spPr>
            <a:xfrm>
              <a:off x="107504" y="-1"/>
              <a:ext cx="792088" cy="6793601"/>
            </a:xfrm>
            <a:prstGeom prst="halfFrame">
              <a:avLst/>
            </a:prstGeom>
            <a:solidFill>
              <a:srgbClr val="FFFF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4" name="Рамка 13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99"/>
              </a:avLst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1713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8820472" y="116632"/>
              <a:ext cx="323528" cy="6676969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Половина рамки 4"/>
            <p:cNvSpPr/>
            <p:nvPr/>
          </p:nvSpPr>
          <p:spPr>
            <a:xfrm>
              <a:off x="107504" y="-1"/>
              <a:ext cx="792088" cy="6793601"/>
            </a:xfrm>
            <a:prstGeom prst="halfFrame">
              <a:avLst/>
            </a:prstGeom>
            <a:solidFill>
              <a:srgbClr val="FFFF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" name="Рамка 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99"/>
              </a:avLst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552027" y="1268760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на сбор информации о каком-то объекте, явлении с целью её анализа, обобщения и представления для аудитории.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3663" y="40466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 проект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2852935"/>
            <a:ext cx="2952328" cy="361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48471" y="2708920"/>
            <a:ext cx="3449381" cy="368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632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8820472" y="116632"/>
              <a:ext cx="323528" cy="6676969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Половина рамки 4"/>
            <p:cNvSpPr/>
            <p:nvPr/>
          </p:nvSpPr>
          <p:spPr>
            <a:xfrm>
              <a:off x="107504" y="-1"/>
              <a:ext cx="792088" cy="6793601"/>
            </a:xfrm>
            <a:prstGeom prst="halfFrame">
              <a:avLst/>
            </a:prstGeom>
            <a:solidFill>
              <a:srgbClr val="FFFF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" name="Рамка 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99"/>
              </a:avLst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552027" y="1268760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Выполняется на уроке, способствует сплочению коллектива, формированию коммуникативных умений.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3663" y="40466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 проект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5342" y="2380238"/>
            <a:ext cx="27363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«Часы»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(анимация)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548" y="3068960"/>
            <a:ext cx="3299893" cy="304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4005064"/>
            <a:ext cx="3769995" cy="177673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3850495" y="24595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«Веточка сакуры»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(копирование)</a:t>
            </a:r>
          </a:p>
        </p:txBody>
      </p:sp>
    </p:spTree>
    <p:extLst>
      <p:ext uri="{BB962C8B-B14F-4D97-AF65-F5344CB8AC3E}">
        <p14:creationId xmlns:p14="http://schemas.microsoft.com/office/powerpoint/2010/main" val="2410532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8820472" y="116632"/>
              <a:ext cx="323528" cy="6676969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Половина рамки 4"/>
            <p:cNvSpPr/>
            <p:nvPr/>
          </p:nvSpPr>
          <p:spPr>
            <a:xfrm>
              <a:off x="107504" y="-1"/>
              <a:ext cx="792088" cy="6793601"/>
            </a:xfrm>
            <a:prstGeom prst="halfFrame">
              <a:avLst/>
            </a:prstGeom>
            <a:solidFill>
              <a:srgbClr val="FFFF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" name="Рамка 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99"/>
              </a:avLst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575556" y="1018274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максимально свободный и нетрадиционный подход к оформлению результатов.  Форма представления результатов может быть различной (изделие, видеофильм, праздник, репортаж и пр.).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3663" y="40466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  проект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16369" y="3068960"/>
            <a:ext cx="4511261" cy="32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152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8820472" y="116632"/>
              <a:ext cx="323528" cy="6676969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Половина рамки 4"/>
            <p:cNvSpPr/>
            <p:nvPr/>
          </p:nvSpPr>
          <p:spPr>
            <a:xfrm>
              <a:off x="107504" y="-1"/>
              <a:ext cx="792088" cy="6793601"/>
            </a:xfrm>
            <a:prstGeom prst="halfFrame">
              <a:avLst/>
            </a:prstGeom>
            <a:solidFill>
              <a:srgbClr val="FFFF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" name="Рамка 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99"/>
              </a:avLst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33663" y="40466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числу участников</a:t>
            </a:r>
          </a:p>
        </p:txBody>
      </p:sp>
      <p:pic>
        <p:nvPicPr>
          <p:cNvPr id="13314" name="Picture 2" descr="http://xn----7sbbspjchdujg5a7e2d.xn--p1ai/images/1243w4573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2852936"/>
            <a:ext cx="323607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plangotov.ru/images/sotrudnichestv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2036" y="1464836"/>
            <a:ext cx="2512052" cy="195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im0-tub-ru.yandex.net/i?id=a9817854474e7f08e191a5d7ee485d17-l&amp;n=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548" y="3140968"/>
            <a:ext cx="2578849" cy="257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590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8820472" y="116632"/>
              <a:ext cx="323528" cy="6676969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Половина рамки 4"/>
            <p:cNvSpPr/>
            <p:nvPr/>
          </p:nvSpPr>
          <p:spPr>
            <a:xfrm>
              <a:off x="107504" y="-1"/>
              <a:ext cx="792088" cy="6793601"/>
            </a:xfrm>
            <a:prstGeom prst="halfFrame">
              <a:avLst/>
            </a:prstGeom>
            <a:solidFill>
              <a:srgbClr val="FFFF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" name="Рамка 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99"/>
              </a:avLst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33663" y="40466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продолжительности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3567" y="1556792"/>
            <a:ext cx="77389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 – проекты. 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Краткосрочные проекты.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Недельные проекты.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Годичные проекты.</a:t>
            </a:r>
          </a:p>
        </p:txBody>
      </p:sp>
      <p:pic>
        <p:nvPicPr>
          <p:cNvPr id="14338" name="Picture 2" descr="https://kostanay.enbek.gov.kz/sites/default/files/field/image/%D0%B3%D1%80%D0%B0%D1%84%D0%B8%D0%B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4077072"/>
            <a:ext cx="3140740" cy="209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833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8820472" y="116632"/>
              <a:ext cx="323528" cy="6676969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Половина рамки 4"/>
            <p:cNvSpPr/>
            <p:nvPr/>
          </p:nvSpPr>
          <p:spPr>
            <a:xfrm>
              <a:off x="107504" y="-1"/>
              <a:ext cx="792088" cy="6793601"/>
            </a:xfrm>
            <a:prstGeom prst="halfFrame">
              <a:avLst/>
            </a:prstGeom>
            <a:solidFill>
              <a:srgbClr val="FFFF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" name="Рамка 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99"/>
              </a:avLst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33663" y="40466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– 5 «П»</a:t>
            </a:r>
          </a:p>
        </p:txBody>
      </p:sp>
      <p:pic>
        <p:nvPicPr>
          <p:cNvPr id="14338" name="Picture 2" descr="https://kostanay.enbek.gov.kz/sites/default/files/field/image/%D0%B3%D1%80%D0%B0%D1%84%D0%B8%D0%B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4077072"/>
            <a:ext cx="3140740" cy="209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2799" y="1340768"/>
            <a:ext cx="7518401" cy="466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539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Проект: 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Написание электронного учебника»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484784"/>
            <a:ext cx="79928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Класс: 4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Твоя роль: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издательства поступил заказ на разработку электронного учебника по окружающему миру (тема «Растения»).</a:t>
            </a: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Создай несколько страниц электронного учебника. Постарайся использовать разные возможности электронных публикаций.</a:t>
            </a:r>
          </a:p>
          <a:p>
            <a:endParaRPr lang="ru-RU" dirty="0"/>
          </a:p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8820472" y="116632"/>
              <a:ext cx="323528" cy="6676969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оловина рамки 6"/>
            <p:cNvSpPr/>
            <p:nvPr/>
          </p:nvSpPr>
          <p:spPr>
            <a:xfrm>
              <a:off x="107504" y="-1"/>
              <a:ext cx="792088" cy="6793601"/>
            </a:xfrm>
            <a:prstGeom prst="halfFrame">
              <a:avLst/>
            </a:prstGeom>
            <a:solidFill>
              <a:srgbClr val="FFFF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8" name="Рамка 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99"/>
              </a:avLst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503548" y="5116547"/>
            <a:ext cx="685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группа – создает проект «Цветы Красной книги»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группа - создает проект «Животные Красной книги»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группа – создает проект «Птицы Красной книги».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77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6762" y="444518"/>
            <a:ext cx="8290476" cy="596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8820472" y="116632"/>
              <a:ext cx="323528" cy="6676969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Половина рамки 5"/>
            <p:cNvSpPr/>
            <p:nvPr/>
          </p:nvSpPr>
          <p:spPr>
            <a:xfrm>
              <a:off x="107504" y="-1"/>
              <a:ext cx="792088" cy="6793601"/>
            </a:xfrm>
            <a:prstGeom prst="halfFrame">
              <a:avLst/>
            </a:prstGeom>
            <a:solidFill>
              <a:srgbClr val="FFFF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7" name="Рамка 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99"/>
              </a:avLst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5265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Проект: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«Землетрясение»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135" y="1039070"/>
            <a:ext cx="79928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ученые оценивают силу землетрясения?</a:t>
            </a:r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больше всего может пострадать во время землетрясения? </a:t>
            </a:r>
          </a:p>
          <a:p>
            <a:pPr marL="514350" indent="-514350">
              <a:buFontTx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элементы могут влиять на устойчивость зданий во время землетрясений?</a:t>
            </a:r>
          </a:p>
          <a:p>
            <a:pPr marL="514350" indent="-514350">
              <a:buFontTx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Подтвердить вашу гипотезу или опровергнуть мы сможем, если протестируем 3 вида здания.</a:t>
            </a:r>
          </a:p>
          <a:p>
            <a:pPr marL="514350" indent="-514350">
              <a:buAutoNum type="arabicPeriod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8820472" y="116632"/>
              <a:ext cx="323528" cy="6676969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оловина рамки 6"/>
            <p:cNvSpPr/>
            <p:nvPr/>
          </p:nvSpPr>
          <p:spPr>
            <a:xfrm>
              <a:off x="107504" y="-1"/>
              <a:ext cx="792088" cy="6793601"/>
            </a:xfrm>
            <a:prstGeom prst="halfFrame">
              <a:avLst/>
            </a:prstGeom>
            <a:solidFill>
              <a:srgbClr val="FFFF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8" name="Рамка 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99"/>
              </a:avLst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10" name="Picture 2" descr="https://le-www-live-s.legocdn.com/sc/media/lessons/wedo-2/wedo-projects/images/buildings-a-b-c-c5228658c2b2c421a9a327d7947b8615.png?fit=inside|1417:668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6176" y="5045617"/>
            <a:ext cx="2088232" cy="147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253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Проект: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«Землетрясение»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135" y="1039070"/>
            <a:ext cx="7992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Постройте и запрограммируйте симулятор землетрясения и модели зданий.  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8820472" y="116632"/>
              <a:ext cx="323528" cy="6676969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оловина рамки 6"/>
            <p:cNvSpPr/>
            <p:nvPr/>
          </p:nvSpPr>
          <p:spPr>
            <a:xfrm>
              <a:off x="107504" y="-1"/>
              <a:ext cx="792088" cy="6793601"/>
            </a:xfrm>
            <a:prstGeom prst="halfFrame">
              <a:avLst/>
            </a:prstGeom>
            <a:solidFill>
              <a:srgbClr val="FFFF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8" name="Рамка 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99"/>
              </a:avLst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2" descr="ПРОСМОТРИТЕ ИНСТРУКЦИИ ПО СБОРК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385" y="2155527"/>
            <a:ext cx="3839019" cy="215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3968" y="3872911"/>
            <a:ext cx="4363864" cy="267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624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avatars.mds.yandex.net/get-zen_doc/1911932/pub_5ca7386b93e75500b43db4db_5ca7429fc25ae800b25b511f/scale_12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" y="15488"/>
            <a:ext cx="9143487" cy="609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vatars.mds.yandex.net/get-zen_doc/1328466/pub_5baf169b35327000aedf9c1f_5baf16eccfd97c00ab11cad2/scale_120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78C2C5"/>
              </a:clrFrom>
              <a:clrTo>
                <a:srgbClr val="78C2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4077072"/>
            <a:ext cx="3798225" cy="261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444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Торговый инклюзивный центр </a:t>
            </a:r>
            <a:b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«Зелёная планета»</a:t>
            </a:r>
            <a:b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8820472" y="116632"/>
              <a:ext cx="323528" cy="6676969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Половина рамки 4"/>
            <p:cNvSpPr/>
            <p:nvPr/>
          </p:nvSpPr>
          <p:spPr>
            <a:xfrm>
              <a:off x="107504" y="-1"/>
              <a:ext cx="792088" cy="6793601"/>
            </a:xfrm>
            <a:prstGeom prst="halfFrame">
              <a:avLst/>
            </a:prstGeom>
            <a:solidFill>
              <a:srgbClr val="FFFF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" name="Рамка 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99"/>
              </a:avLst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943708" y="1167135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Постройка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стройграда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1580" y="1772816"/>
            <a:ext cx="756084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Проекты:</a:t>
            </a:r>
          </a:p>
          <a:p>
            <a:pPr marL="342900" indent="-342900" algn="just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стройплощадки.</a:t>
            </a:r>
          </a:p>
          <a:p>
            <a:pPr marL="342900" indent="-342900" algn="just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инженера – архитектора.</a:t>
            </a:r>
          </a:p>
          <a:p>
            <a:pPr marL="342900" indent="-342900" algn="just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Удобный доступ для людей с ограниченными возможностями.</a:t>
            </a:r>
          </a:p>
          <a:p>
            <a:pPr marL="342900" indent="-342900" algn="just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Безвредность для окружающей среды.</a:t>
            </a:r>
          </a:p>
          <a:p>
            <a:pPr marL="342900" indent="-342900" algn="just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Долговечность.</a:t>
            </a:r>
          </a:p>
          <a:p>
            <a:endParaRPr lang="ru-RU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2200" y="4654452"/>
            <a:ext cx="2345961" cy="196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4654452"/>
            <a:ext cx="1385812" cy="18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33598" y="5013177"/>
            <a:ext cx="1938402" cy="149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151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8820472" y="116632"/>
              <a:ext cx="323528" cy="6676969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Половина рамки 4"/>
            <p:cNvSpPr/>
            <p:nvPr/>
          </p:nvSpPr>
          <p:spPr>
            <a:xfrm>
              <a:off x="107504" y="-1"/>
              <a:ext cx="792088" cy="6793601"/>
            </a:xfrm>
            <a:prstGeom prst="halfFrame">
              <a:avLst/>
            </a:prstGeom>
            <a:solidFill>
              <a:srgbClr val="FFFF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" name="Рамка 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99"/>
              </a:avLst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22532" name="Picture 4" descr="https://www.o-detstve.ru/assets/images/forteachers/School/process/179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143000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862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cf2.ppt-online.org/files2/slide/q/qlo8jiTwN9fUYLKr3kI72BQSRPOhgVbtZxuC5AGWEc/slide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070" y="1100"/>
            <a:ext cx="9154453" cy="685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8820472" y="116632"/>
              <a:ext cx="323528" cy="6676969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оловина рамки 6"/>
            <p:cNvSpPr/>
            <p:nvPr/>
          </p:nvSpPr>
          <p:spPr>
            <a:xfrm>
              <a:off x="107504" y="-1"/>
              <a:ext cx="792088" cy="6793601"/>
            </a:xfrm>
            <a:prstGeom prst="halfFrame">
              <a:avLst/>
            </a:prstGeom>
            <a:solidFill>
              <a:srgbClr val="FFFF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8" name="Рамка 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99"/>
              </a:avLst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2157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8820472" y="116632"/>
              <a:ext cx="323528" cy="6676969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оловина рамки 18"/>
            <p:cNvSpPr/>
            <p:nvPr/>
          </p:nvSpPr>
          <p:spPr>
            <a:xfrm>
              <a:off x="107504" y="-1"/>
              <a:ext cx="792088" cy="6793601"/>
            </a:xfrm>
            <a:prstGeom prst="halfFrame">
              <a:avLst/>
            </a:prstGeom>
            <a:solidFill>
              <a:srgbClr val="FFFF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0" name="Рамка 19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99"/>
              </a:avLst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0" name="Равнобедренный треугольник 9"/>
          <p:cNvSpPr/>
          <p:nvPr/>
        </p:nvSpPr>
        <p:spPr>
          <a:xfrm>
            <a:off x="1043608" y="404664"/>
            <a:ext cx="7344816" cy="1368152"/>
          </a:xfrm>
          <a:prstGeom prst="triangle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Arial Black" panose="020B0A04020102020204" pitchFamily="34" charset="0"/>
              </a:rPr>
              <a:t>школа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77767" y="5503498"/>
            <a:ext cx="7313151" cy="936104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77768" y="1772816"/>
            <a:ext cx="648072" cy="3730682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742847" y="1772816"/>
            <a:ext cx="648072" cy="3746972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70" name="Picture 22" descr="https://avatars.mds.yandex.net/get-zen_doc/1841592/pub_5cbcc1123456ac00b393f5ca_5cbcc2415d653c00b37f6d78/scale_12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4221014"/>
            <a:ext cx="2105150" cy="114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s://pickimage.ru/wp-content/uploads/images/detskie/hospital/doktor1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0152" y="3053975"/>
            <a:ext cx="1739815" cy="173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://vdvcrimea.ru/images/fotoadv/adv2_271126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2827" y="1988840"/>
            <a:ext cx="1151409" cy="128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https://img01.kupiprodai.ru/062019/1561012002420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7804" y="3631714"/>
            <a:ext cx="1656184" cy="173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https://s-kuranty.ru/wp-content/uploads/2019/10/%D0%BE%D0%B1%D1%83%D1%87%D0%B5%D0%BD%D0%B8%D0%B5-%D0%B7%D0%B0%D0%B3%D1%80%D0%B0%D0%BD%D0%B8%D1%86%D0%B5%D0%B9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34342" y="2379277"/>
            <a:ext cx="1751856" cy="134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727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8820472" y="116632"/>
              <a:ext cx="323528" cy="6676969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оловина рамки 18"/>
            <p:cNvSpPr/>
            <p:nvPr/>
          </p:nvSpPr>
          <p:spPr>
            <a:xfrm>
              <a:off x="107504" y="-1"/>
              <a:ext cx="792088" cy="6793601"/>
            </a:xfrm>
            <a:prstGeom prst="halfFrame">
              <a:avLst/>
            </a:prstGeom>
            <a:solidFill>
              <a:srgbClr val="FFFF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0" name="Рамка 19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99"/>
              </a:avLst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43608" y="476672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современной системы образования</a:t>
            </a:r>
          </a:p>
        </p:txBody>
      </p:sp>
      <p:pic>
        <p:nvPicPr>
          <p:cNvPr id="6146" name="Picture 2" descr="https://static.vecteezy.com/system/resources/previews/000/294/728/original/vector-science-book-and-childre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876191"/>
            <a:ext cx="442359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112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Метод проектов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8820472" y="116632"/>
              <a:ext cx="323528" cy="6676969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Половина рамки 4"/>
            <p:cNvSpPr/>
            <p:nvPr/>
          </p:nvSpPr>
          <p:spPr>
            <a:xfrm>
              <a:off x="107504" y="-1"/>
              <a:ext cx="792088" cy="6793601"/>
            </a:xfrm>
            <a:prstGeom prst="halfFrame">
              <a:avLst/>
            </a:prstGeom>
            <a:solidFill>
              <a:srgbClr val="FFFF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" name="Рамка 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99"/>
              </a:avLst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755576" y="1556792"/>
            <a:ext cx="7848872" cy="279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«…метод, предполагающий определенную совокупность учебно-познавательных приемов, которые позволяют решить ту или иную проблему в результате самостоятельных действий учащихся с обязательной презентацией этих результатов»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020272" y="4509120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Е. С. </a:t>
            </a:r>
            <a:r>
              <a:rPr lang="ru-RU" dirty="0" err="1"/>
              <a:t>Полат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899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Проекты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8820472" y="116632"/>
              <a:ext cx="323528" cy="6676969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Половина рамки 4"/>
            <p:cNvSpPr/>
            <p:nvPr/>
          </p:nvSpPr>
          <p:spPr>
            <a:xfrm>
              <a:off x="107504" y="-1"/>
              <a:ext cx="792088" cy="6793601"/>
            </a:xfrm>
            <a:prstGeom prst="halfFrame">
              <a:avLst/>
            </a:prstGeom>
            <a:solidFill>
              <a:srgbClr val="FFFF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" name="Рамка 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99"/>
              </a:avLst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7169" name="Picture 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1340768"/>
            <a:ext cx="4536504" cy="453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https://avatars.mds.yandex.net/get-zen_doc/1866101/pub_5e01c8ee5ba2b500b5a3808d_5e01c9f3118d7f00bee14cf5/scale_12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5169" y="3609155"/>
            <a:ext cx="4565303" cy="282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680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8820472" y="116632"/>
              <a:ext cx="323528" cy="6676969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Половина рамки 4"/>
            <p:cNvSpPr/>
            <p:nvPr/>
          </p:nvSpPr>
          <p:spPr>
            <a:xfrm>
              <a:off x="107504" y="-1"/>
              <a:ext cx="792088" cy="6793601"/>
            </a:xfrm>
            <a:prstGeom prst="halfFrame">
              <a:avLst/>
            </a:prstGeom>
            <a:solidFill>
              <a:srgbClr val="FFFF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" name="Рамка 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99"/>
              </a:avLst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532326" y="1397675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 на результат. Результатом может быть изделие, удовлетворяющее конкретную потребность. Может быть, ориентация на определенный  социальный результат, затрагивающий непосредственные интересы участников проекта либо направленный на решение общественных проблем.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592" y="548680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ориентированный проек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548" y="4149080"/>
            <a:ext cx="4320480" cy="183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7419" y="3937892"/>
            <a:ext cx="3527029" cy="2261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122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8820472" y="116632"/>
              <a:ext cx="323528" cy="6676969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Половина рамки 4"/>
            <p:cNvSpPr/>
            <p:nvPr/>
          </p:nvSpPr>
          <p:spPr>
            <a:xfrm>
              <a:off x="107504" y="-1"/>
              <a:ext cx="792088" cy="6793601"/>
            </a:xfrm>
            <a:prstGeom prst="halfFrame">
              <a:avLst/>
            </a:prstGeom>
            <a:solidFill>
              <a:srgbClr val="FFFF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" name="Рамка 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99"/>
              </a:avLst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579360" y="1268760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имеют структуру, приближенную к подлинным научным исследованиям. Они предполагают аргументацию актуальности темы, определения проблемы, предмета, объекта, целей и задач исследования. Обязательно выдвижение гипотезы исследования, обозначение методов исследования и проведение эксперимента. Заканчивается проект обсуждением и оформлением результатов, формулированием выводов и обозначением проблем на дальнейшую перспективу исследования.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3663" y="476672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 проект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12353" y="3894615"/>
            <a:ext cx="6119293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0803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444</Words>
  <Application>Microsoft Office PowerPoint</Application>
  <PresentationFormat>Экран (4:3)</PresentationFormat>
  <Paragraphs>56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Calibri</vt:lpstr>
      <vt:lpstr>Times New Roman</vt:lpstr>
      <vt:lpstr>Тема Office</vt:lpstr>
      <vt:lpstr>Использование проектной деятельности на уроках  информатики и робототехники 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 проектов</vt:lpstr>
      <vt:lpstr>Проекты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Проект:  «Написание электронного учебника»</vt:lpstr>
      <vt:lpstr>Презентация PowerPoint</vt:lpstr>
      <vt:lpstr>Проект: «Землетрясение»</vt:lpstr>
      <vt:lpstr>Проект: «Землетрясение»</vt:lpstr>
      <vt:lpstr>Торговый инклюзивный центр  «Зелёная планета»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Оксана</cp:lastModifiedBy>
  <cp:revision>35</cp:revision>
  <dcterms:created xsi:type="dcterms:W3CDTF">2020-02-19T14:08:05Z</dcterms:created>
  <dcterms:modified xsi:type="dcterms:W3CDTF">2020-03-09T11:03:10Z</dcterms:modified>
</cp:coreProperties>
</file>