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1" r:id="rId9"/>
    <p:sldId id="274" r:id="rId10"/>
    <p:sldId id="266" r:id="rId11"/>
    <p:sldId id="267" r:id="rId12"/>
    <p:sldId id="295" r:id="rId13"/>
    <p:sldId id="28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FFFCC"/>
    <a:srgbClr val="FFFF99"/>
    <a:srgbClr val="FFFF66"/>
    <a:srgbClr val="E59BFF"/>
    <a:srgbClr val="9900CC"/>
    <a:srgbClr val="FFCCFF"/>
    <a:srgbClr val="5DD5FF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D837-7D26-4B5E-B5C3-F25C96FEF96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46C8-52C5-4601-82F1-ADA1CBBBD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8060432" cy="1470025"/>
          </a:xfrm>
        </p:spPr>
        <p:txBody>
          <a:bodyPr>
            <a:noAutofit/>
          </a:bodyPr>
          <a:lstStyle/>
          <a:p>
            <a:r>
              <a:rPr lang="ru-RU" b="1" dirty="0"/>
              <a:t>Возможности </a:t>
            </a:r>
            <a:br>
              <a:rPr lang="ru-RU" b="1" dirty="0"/>
            </a:br>
            <a:r>
              <a:rPr lang="ru-RU" b="1" dirty="0"/>
              <a:t>внеурочной деятельности </a:t>
            </a:r>
            <a:br>
              <a:rPr lang="ru-RU" b="1" dirty="0"/>
            </a:br>
            <a:r>
              <a:rPr lang="ru-RU" b="1" dirty="0"/>
              <a:t>в развитии творческих </a:t>
            </a:r>
            <a:br>
              <a:rPr lang="ru-RU" b="1" dirty="0"/>
            </a:br>
            <a:r>
              <a:rPr lang="ru-RU" b="1" dirty="0"/>
              <a:t>способностей детей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8208912" cy="18002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рисования: Кочоманова Анастасия Ивановна  «СОШ № 4»</a:t>
            </a:r>
          </a:p>
          <a:p>
            <a:pPr algn="l"/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рисования:  Орлёнок Ирина Николаевна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18.01.2020г.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635896" y="548680"/>
            <a:ext cx="49685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Муниципальный конкурс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«Педагогическая трибуна»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Современный учитель. Какой он?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 современного учителя.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Мозг человека представляет собой содружество функционально ассиметричных полушарий – левого и правого. Для того, чтобы творчески осмыслить любую проблему, необходимы оба полушария.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640960" cy="1296144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273214"/>
                </a:solidFill>
                <a:latin typeface="+mj-lt"/>
                <a:ea typeface="+mj-ea"/>
                <a:cs typeface="+mj-cs"/>
              </a:rPr>
              <a:t>«Гимнастика мозга – ключ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273214"/>
                </a:solidFill>
                <a:latin typeface="+mj-lt"/>
                <a:ea typeface="+mj-ea"/>
                <a:cs typeface="+mj-cs"/>
              </a:rPr>
              <a:t>к развитию способностей ребёнка»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7321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L:\ПЕДтрибуна 18.01.2020\otvechaet-pravoe-polusharie-mozga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14604"/>
            <a:ext cx="2699792" cy="2843396"/>
          </a:xfrm>
          <a:prstGeom prst="rect">
            <a:avLst/>
          </a:prstGeom>
          <a:noFill/>
        </p:spPr>
      </p:pic>
      <p:pic>
        <p:nvPicPr>
          <p:cNvPr id="13" name="Picture 4" descr="L:\ПЕДтрибуна 18.01.2020\otvechaet-pravoe-polusharie-mozg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150" y="4005064"/>
            <a:ext cx="2708850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640960" cy="1296144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27321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27321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межполушарного взаимодействия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7321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4" name="AutoShape 2" descr="https://vasilyasinitsyna.ru/wp-content/uploads/2019/07/4683792987096940278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vasilyasinitsyna.ru/wp-content/uploads/2019/07/4683792987096940278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ds05.infourok.ru/uploads/ex/0e23/000bba6a-a0556fd8/hello_html_m674494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096344" cy="19233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1700808"/>
            <a:ext cx="3096344" cy="432048"/>
          </a:xfrm>
          <a:prstGeom prst="rect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Нос – ухо - хлопок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628800"/>
            <a:ext cx="3096344" cy="432048"/>
          </a:xfrm>
          <a:prstGeom prst="rect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Яблоко - червячок</a:t>
            </a:r>
          </a:p>
        </p:txBody>
      </p:sp>
      <p:pic>
        <p:nvPicPr>
          <p:cNvPr id="18437" name="Picture 5" descr="C:\Documents and Settings\Катя\Рабочий стол\ПЕДтрибуна 18.01.2020\4683792987096940278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636" y="2060848"/>
            <a:ext cx="3074740" cy="15121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2" name="Рисунок 11" descr="https://vasilyasinitsyna.ru/wp-content/uploads/2018/12/43817937_1989513424496268_6136496617154475411_n-1024x71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3096344" cy="17281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87624" y="4365104"/>
            <a:ext cx="2880320" cy="432048"/>
          </a:xfrm>
          <a:prstGeom prst="rect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Лезгинка </a:t>
            </a:r>
          </a:p>
        </p:txBody>
      </p:sp>
      <p:pic>
        <p:nvPicPr>
          <p:cNvPr id="14" name="Рисунок 13" descr="4 упражнения, чтобы не потерять к старости трезвый ум и ясную память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528392" cy="20882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004048" y="4077072"/>
            <a:ext cx="3240360" cy="432048"/>
          </a:xfrm>
          <a:prstGeom prst="rect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</a:t>
            </a:r>
            <a:r>
              <a:rPr lang="en-US" sz="2400" b="1" dirty="0"/>
              <a:t>V</a:t>
            </a:r>
            <a:r>
              <a:rPr lang="ru-RU" sz="2400" b="1" dirty="0"/>
              <a:t>»</a:t>
            </a:r>
            <a:r>
              <a:rPr lang="en-US" sz="2400" b="1" dirty="0"/>
              <a:t> </a:t>
            </a:r>
            <a:r>
              <a:rPr lang="ru-RU" sz="2400" b="1" dirty="0"/>
              <a:t>Виктория - </a:t>
            </a:r>
            <a:r>
              <a:rPr lang="ru-RU" sz="2400" b="1" dirty="0" err="1"/>
              <a:t>Ок</a:t>
            </a:r>
            <a:r>
              <a:rPr lang="ru-RU" sz="2400" b="1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атя\Рабочий стол\ПЕДтрибуна 18.01.2020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I:\ПЕДтрибуна 18.01.2020\Screenshot_2020-01-17-18-16-3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08301"/>
            <a:ext cx="3108541" cy="3249699"/>
          </a:xfrm>
          <a:prstGeom prst="rect">
            <a:avLst/>
          </a:prstGeom>
          <a:noFill/>
        </p:spPr>
      </p:pic>
      <p:pic>
        <p:nvPicPr>
          <p:cNvPr id="1029" name="Picture 5" descr="I:\ПЕДтрибуна 18.01.2020\Screenshot_2020-01-17-18-19-2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0"/>
            <a:ext cx="4645075" cy="3212976"/>
          </a:xfrm>
          <a:prstGeom prst="rect">
            <a:avLst/>
          </a:prstGeom>
          <a:noFill/>
        </p:spPr>
      </p:pic>
      <p:pic>
        <p:nvPicPr>
          <p:cNvPr id="1030" name="Picture 6" descr="I:\ПЕДтрибуна 18.01.2020\Новая папка\Screenshot_2020-01-14-19-43-1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535991"/>
            <a:ext cx="3888432" cy="3322009"/>
          </a:xfrm>
          <a:prstGeom prst="rect">
            <a:avLst/>
          </a:prstGeom>
          <a:noFill/>
        </p:spPr>
      </p:pic>
      <p:pic>
        <p:nvPicPr>
          <p:cNvPr id="12" name="Picture 2" descr="I:\ПЕДтрибуна 18.01.2020\Screenshot_2020-01-08-00-37-1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3546685"/>
          </a:xfrm>
          <a:prstGeom prst="rect">
            <a:avLst/>
          </a:prstGeom>
          <a:noFill/>
        </p:spPr>
      </p:pic>
      <p:pic>
        <p:nvPicPr>
          <p:cNvPr id="13" name="Picture 3" descr="I:\ПЕДтрибуна 18.01.2020\Screenshot_2020-01-17-18-12-4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2664296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:\ПЕДтрибуна 18.01.2020\__20130309_13269044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5773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Адекватная самооценка</a:t>
            </a:r>
          </a:p>
          <a:p>
            <a:r>
              <a:rPr lang="ru-RU" b="1" dirty="0"/>
              <a:t>Самоконтроль </a:t>
            </a:r>
          </a:p>
          <a:p>
            <a:r>
              <a:rPr lang="ru-RU" b="1" dirty="0"/>
              <a:t>Пространственное  мышление </a:t>
            </a:r>
          </a:p>
          <a:p>
            <a:r>
              <a:rPr lang="ru-RU" b="1" dirty="0"/>
              <a:t>Творческие  способности </a:t>
            </a:r>
          </a:p>
          <a:p>
            <a:r>
              <a:rPr lang="ru-RU" b="1" dirty="0"/>
              <a:t>Чувство композиции, ритма,  колорита, </a:t>
            </a:r>
            <a:r>
              <a:rPr lang="ru-RU" b="1" dirty="0" err="1"/>
              <a:t>цветовосприятия</a:t>
            </a:r>
            <a:r>
              <a:rPr lang="ru-RU" b="1" dirty="0"/>
              <a:t> </a:t>
            </a:r>
          </a:p>
          <a:p>
            <a:r>
              <a:rPr lang="ru-RU" b="1" dirty="0"/>
              <a:t>Мелкая  моторика рук   </a:t>
            </a:r>
          </a:p>
          <a:p>
            <a:r>
              <a:rPr lang="ru-RU" b="1" dirty="0"/>
              <a:t>Коммуникативные  навыки</a:t>
            </a:r>
          </a:p>
          <a:p>
            <a:r>
              <a:rPr lang="ru-RU" b="1" dirty="0"/>
              <a:t>Социальная  адаптация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640960" cy="1296144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273214"/>
                </a:solidFill>
                <a:latin typeface="+mj-lt"/>
                <a:ea typeface="+mj-ea"/>
                <a:cs typeface="+mj-cs"/>
              </a:rPr>
              <a:t>ПОЛЬЗА от занятий изобразительным искусством: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7321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:\ПЕДтрибуна 18.01.2020\__20130309_13269044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773" cy="6858000"/>
          </a:xfrm>
          <a:prstGeom prst="rect">
            <a:avLst/>
          </a:prstGeom>
          <a:noFill/>
        </p:spPr>
      </p:pic>
      <p:pic>
        <p:nvPicPr>
          <p:cNvPr id="3077" name="Picture 5" descr="I:\ПЕДтрибуна 18.01.2020\woman_paint_sunset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2787402" cy="3216233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атя\Рабочий стол\ПЕДтрибуна 18.01.2020\__20130309_13269044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128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подход предполагает: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воспитание и развитие качеств личности,       отвечающих требованиям общества;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учет индивидуальных особенностей                    учащихся с ОВЗ;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обеспечение роста творческого                          потенциала и познавательных мотивов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548680"/>
            <a:ext cx="4499992" cy="1152128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800" b="1" dirty="0">
                <a:latin typeface="Book Antiqua" pitchFamily="18" charset="0"/>
                <a:ea typeface="+mj-ea"/>
                <a:cs typeface="+mj-cs"/>
              </a:rPr>
              <a:t>Актуальность 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7650" name="Picture 2" descr="C:\Documents and Settings\Катя\Рабочий стол\ПЕДтрибуна 18.01.2020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0776" cy="2406564"/>
          </a:xfrm>
          <a:prstGeom prst="rect">
            <a:avLst/>
          </a:prstGeom>
          <a:noFill/>
        </p:spPr>
      </p:pic>
      <p:pic>
        <p:nvPicPr>
          <p:cNvPr id="9" name="Picture 1" descr="C:\Documents and Settings\Катя\Рабочий стол\ПЕДтрибуна 18.01.2020\53fc314a-6f42-11e1-970c-0050569c12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1" y="3146179"/>
            <a:ext cx="2411760" cy="371182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347864" y="5949280"/>
            <a:ext cx="18722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6381328"/>
            <a:ext cx="187220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424936" cy="1656184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Особенности психических 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процессов у детей с ЗПР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76872"/>
            <a:ext cx="8064896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неадекватная самооценка 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низкий уровень учебной мотивации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нарушение эмоциональной сферы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низкий уровень логического мышления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сформированность пространственных представлений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5616" y="0"/>
          <a:ext cx="7128792" cy="6681651"/>
        </p:xfrm>
        <a:graphic>
          <a:graphicData uri="http://schemas.openxmlformats.org/drawingml/2006/table">
            <a:tbl>
              <a:tblPr/>
              <a:tblGrid>
                <a:gridCol w="204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21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Психолого-педагогические особенности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младших школьников с ЗПР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Восприятие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Внимание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непроизвольное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произволь-ное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низкая концентрация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высокая концентрация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6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неустойчивое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устойчивое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слабое переключение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быстрое переключение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Работоспособность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Темп деятельности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медленный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норме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быстрый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Познавательная мотивация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2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13520"/>
              </p:ext>
            </p:extLst>
          </p:nvPr>
        </p:nvGraphicFramePr>
        <p:xfrm>
          <a:off x="1187624" y="0"/>
          <a:ext cx="7200802" cy="6988764"/>
        </p:xfrm>
        <a:graphic>
          <a:graphicData uri="http://schemas.openxmlformats.org/drawingml/2006/table">
            <a:tbl>
              <a:tblPr/>
              <a:tblGrid>
                <a:gridCol w="206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4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1468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Психолого-педагогические особенности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младших школьников с ЗПР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Память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кратковременная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долго-временная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механи-ческая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логическая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наглядная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словесная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сниженный объём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большой объём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Мышление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наглядно-действенное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наглядно-образное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словесно-логическое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Моторика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Речь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слабо развита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норме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задержка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 норме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9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Самооценка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9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неадекватная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адекватная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5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9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Тревожность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9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высокий ур.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 норме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5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5616" y="0"/>
          <a:ext cx="7128792" cy="6531284"/>
        </p:xfrm>
        <a:graphic>
          <a:graphicData uri="http://schemas.openxmlformats.org/drawingml/2006/table">
            <a:tbl>
              <a:tblPr/>
              <a:tblGrid>
                <a:gridCol w="204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21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Психолого-педагогические особенности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младших школьников с ЗПР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Восприятие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Внимание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непроизвольное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произволь-ное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низкая концентрация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высокая концентрация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неустойчивое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устойчивое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слабое переключение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быстрое переключение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Работоспособность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Темп деятельности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медленный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норме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быстрый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Познавательная мотивация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2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5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Плюс 8"/>
          <p:cNvSpPr/>
          <p:nvPr/>
        </p:nvSpPr>
        <p:spPr>
          <a:xfrm>
            <a:off x="2267744" y="1484784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364088" y="2852936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1979712" y="2780928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5364088" y="3573016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1979712" y="3501008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2195736" y="4509120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2267744" y="5445224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2195736" y="6497960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87624" y="0"/>
          <a:ext cx="7200802" cy="6857999"/>
        </p:xfrm>
        <a:graphic>
          <a:graphicData uri="http://schemas.openxmlformats.org/drawingml/2006/table">
            <a:tbl>
              <a:tblPr/>
              <a:tblGrid>
                <a:gridCol w="206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4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1468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Психолого-педагогические особенности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младших школьников с ЗПР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Память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кратковременная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долго-временная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механи-ческая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логическая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наглядная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словесная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сниженный объём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большой объём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Мышление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9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наглядно-действенное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наглядно-образное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словесно-логическое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Моторика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Речь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слабо развита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норме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задержка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 норме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9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Самооценка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9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неадекватная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адекватная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5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9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Тревожность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9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высокий ур.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 норме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5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Плюс 5"/>
          <p:cNvSpPr/>
          <p:nvPr/>
        </p:nvSpPr>
        <p:spPr>
          <a:xfrm>
            <a:off x="1979712" y="1772816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2627784" y="3645024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1979712" y="2708920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5292080" y="2708920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364088" y="1772816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292080" y="4653136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2051720" y="4653136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2483768" y="6497960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2555776" y="5589240"/>
            <a:ext cx="432048" cy="36004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ТВОРЧЕСКИЕ СПОСОБНОСТИ –синтез свойств и особенностей личности,   характеризующих степень их соответствия требованиям определенного вида </a:t>
            </a:r>
            <a:r>
              <a:rPr lang="ru-RU" b="1" dirty="0" err="1"/>
              <a:t>учебно</a:t>
            </a:r>
            <a:r>
              <a:rPr lang="ru-RU" b="1" dirty="0"/>
              <a:t>–творческой деятельности и </a:t>
            </a:r>
            <a:r>
              <a:rPr lang="ru-RU" b="1" dirty="0" err="1"/>
              <a:t>обусловливаю-щих</a:t>
            </a:r>
            <a:r>
              <a:rPr lang="ru-RU" b="1" dirty="0"/>
              <a:t> уровень ее результативности.</a:t>
            </a:r>
            <a:br>
              <a:rPr lang="ru-RU" dirty="0"/>
            </a:br>
            <a:r>
              <a:rPr lang="ru-RU" i="1" dirty="0"/>
              <a:t> </a:t>
            </a:r>
          </a:p>
          <a:p>
            <a:pPr algn="r"/>
            <a:r>
              <a:rPr lang="ru-RU" sz="2600" b="1" dirty="0"/>
              <a:t>М.Ю. Олешков, В.М. Уваров. Современный образовательный процесс: основные понятия и термины.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640960" cy="1296144"/>
          </a:xfrm>
          <a:prstGeom prst="rect">
            <a:avLst/>
          </a:prstGeom>
          <a:solidFill>
            <a:srgbClr val="FFFFCC"/>
          </a:solidFill>
          <a:ln w="25400">
            <a:solidFill>
              <a:srgbClr val="00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273214"/>
                </a:solidFill>
                <a:latin typeface="Arial" pitchFamily="34" charset="0"/>
                <a:ea typeface="+mj-ea"/>
                <a:cs typeface="Arial" pitchFamily="34" charset="0"/>
              </a:rPr>
              <a:t>«Творчество заразительно. Передай другому!» - </a:t>
            </a:r>
            <a:r>
              <a:rPr lang="ru-RU" sz="3200" b="1" i="1" dirty="0">
                <a:solidFill>
                  <a:srgbClr val="273214"/>
                </a:solidFill>
                <a:latin typeface="Arial" pitchFamily="34" charset="0"/>
                <a:ea typeface="+mj-ea"/>
                <a:cs typeface="Arial" pitchFamily="34" charset="0"/>
              </a:rPr>
              <a:t>А.Эйнштейн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27321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903640" y="0"/>
            <a:ext cx="3240360" cy="1368152"/>
          </a:xfrm>
          <a:prstGeom prst="flowChartPunchedTape">
            <a:avLst/>
          </a:prstGeom>
          <a:solidFill>
            <a:srgbClr val="CCFF99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КРУЖОК «Техническое моделирование»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0" y="0"/>
            <a:ext cx="3456384" cy="1584176"/>
          </a:xfrm>
          <a:prstGeom prst="flowChartPunchedTape">
            <a:avLst/>
          </a:prstGeom>
          <a:solidFill>
            <a:srgbClr val="FFFFCC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 АНСАМБЛЬ эстрадного танца «Акварель»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786050" y="1142984"/>
            <a:ext cx="3240360" cy="1368152"/>
          </a:xfrm>
          <a:prstGeom prst="flowChartPunchedTape">
            <a:avLst/>
          </a:prstGeom>
          <a:solidFill>
            <a:srgbClr val="FFCC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АНСАМБЛЬ народного танца «</a:t>
            </a:r>
            <a:r>
              <a:rPr lang="ru-RU" sz="2400" b="1" dirty="0" err="1">
                <a:solidFill>
                  <a:srgbClr val="003300"/>
                </a:solidFill>
              </a:rPr>
              <a:t>Журавушка</a:t>
            </a:r>
            <a:r>
              <a:rPr lang="ru-RU" sz="2400" b="1" dirty="0">
                <a:solidFill>
                  <a:srgbClr val="003300"/>
                </a:solidFill>
              </a:rPr>
              <a:t>»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0" y="2708920"/>
            <a:ext cx="2987824" cy="1368152"/>
          </a:xfrm>
          <a:prstGeom prst="flowChartPunchedTape">
            <a:avLst/>
          </a:prstGeom>
          <a:solidFill>
            <a:srgbClr val="CCFF99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Спортивная секция по БАСКЕТБОЛУ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0" y="4221088"/>
            <a:ext cx="3240360" cy="1368152"/>
          </a:xfrm>
          <a:prstGeom prst="flowChartPunchedTape">
            <a:avLst/>
          </a:prstGeom>
          <a:solidFill>
            <a:srgbClr val="FFCC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LEARN and play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/>
              <a:t> 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357950" y="4000504"/>
            <a:ext cx="2588868" cy="1278474"/>
          </a:xfrm>
          <a:prstGeom prst="flowChartPunchedTape">
            <a:avLst/>
          </a:prstGeom>
          <a:solidFill>
            <a:srgbClr val="CCEC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ТЕАТР КУКОЛ «Алёшка»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286512" y="1428736"/>
            <a:ext cx="2857488" cy="1156118"/>
          </a:xfrm>
          <a:prstGeom prst="flowChartPunchedTape">
            <a:avLst/>
          </a:prstGeom>
          <a:solidFill>
            <a:srgbClr val="5DD5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РОБОТОТЕХНИКА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572264" y="5286388"/>
            <a:ext cx="2350044" cy="1368152"/>
          </a:xfrm>
          <a:prstGeom prst="flowChartPunchedTape">
            <a:avLst/>
          </a:prstGeom>
          <a:solidFill>
            <a:srgbClr val="FFFF81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УШУ - </a:t>
            </a:r>
            <a:r>
              <a:rPr lang="ru-RU" sz="2400" b="1" dirty="0" err="1">
                <a:solidFill>
                  <a:srgbClr val="003300"/>
                </a:solidFill>
              </a:rPr>
              <a:t>Саньда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357554" y="4143380"/>
            <a:ext cx="2987824" cy="1368152"/>
          </a:xfrm>
          <a:prstGeom prst="flowChartPunchedTape">
            <a:avLst/>
          </a:prstGeom>
          <a:solidFill>
            <a:srgbClr val="CCFF99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СТУДИЯ «Хоровое пение»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6537462" y="2714620"/>
            <a:ext cx="2606538" cy="1068150"/>
          </a:xfrm>
          <a:prstGeom prst="flowChartPunchedTape">
            <a:avLst/>
          </a:prstGeom>
          <a:solidFill>
            <a:srgbClr val="FFCC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КРУЖОК «Батик»</a:t>
            </a: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357158" y="5489848"/>
            <a:ext cx="2350044" cy="1368152"/>
          </a:xfrm>
          <a:prstGeom prst="flowChartPunchedTape">
            <a:avLst/>
          </a:prstGeom>
          <a:solidFill>
            <a:srgbClr val="FFFF81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ПИОНЕРБОЛ</a:t>
            </a: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071802" y="5701882"/>
            <a:ext cx="2857488" cy="1156118"/>
          </a:xfrm>
          <a:prstGeom prst="flowChartPunchedTape">
            <a:avLst/>
          </a:prstGeom>
          <a:solidFill>
            <a:srgbClr val="5DD5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САМООБОРОНА</a:t>
            </a: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214282" y="1643050"/>
            <a:ext cx="2428892" cy="1135598"/>
          </a:xfrm>
          <a:prstGeom prst="flowChartPunchedTape">
            <a:avLst/>
          </a:prstGeom>
          <a:solidFill>
            <a:srgbClr val="CCEC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ШАШКИ</a:t>
            </a:r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3143240" y="2428868"/>
            <a:ext cx="3240360" cy="1656184"/>
          </a:xfrm>
          <a:prstGeom prst="flowChartPunchedTape">
            <a:avLst/>
          </a:prstGeom>
          <a:solidFill>
            <a:srgbClr val="FFFF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Художественная студия «Волшебный карандаш»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3096344" cy="3789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509</Words>
  <Application>Microsoft Office PowerPoint</Application>
  <PresentationFormat>Экран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Тема Office</vt:lpstr>
      <vt:lpstr>Возможности  внеурочной деятельности  в развитии творческих  способностей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Оксана</cp:lastModifiedBy>
  <cp:revision>62</cp:revision>
  <dcterms:created xsi:type="dcterms:W3CDTF">2020-01-14T13:03:07Z</dcterms:created>
  <dcterms:modified xsi:type="dcterms:W3CDTF">2020-03-26T15:21:27Z</dcterms:modified>
</cp:coreProperties>
</file>