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4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136904" cy="5112568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5400" dirty="0" smtClean="0">
                <a:solidFill>
                  <a:srgbClr val="7030A0"/>
                </a:solidFill>
                <a:latin typeface="Comic Sans MS" pitchFamily="66" charset="0"/>
              </a:rPr>
              <a:t>У</a:t>
            </a:r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 – узнать…</a:t>
            </a:r>
          </a:p>
          <a:p>
            <a:pPr algn="l"/>
            <a:r>
              <a:rPr lang="en-US" sz="4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Р</a:t>
            </a:r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 – рассказать…</a:t>
            </a:r>
          </a:p>
          <a:p>
            <a:pPr algn="l"/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О</a:t>
            </a:r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 – объяснить…</a:t>
            </a:r>
          </a:p>
          <a:p>
            <a:pPr algn="l"/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ru-RU" sz="5400" dirty="0" smtClean="0">
                <a:solidFill>
                  <a:srgbClr val="7030A0"/>
                </a:solidFill>
                <a:latin typeface="Comic Sans MS" pitchFamily="66" charset="0"/>
              </a:rPr>
              <a:t>К</a:t>
            </a:r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 - коллективно, </a:t>
            </a:r>
          </a:p>
          <a:p>
            <a:r>
              <a:rPr lang="ru-RU" sz="4800" b="1" dirty="0" smtClean="0">
                <a:solidFill>
                  <a:srgbClr val="7030A0"/>
                </a:solidFill>
                <a:latin typeface="Comic Sans MS" pitchFamily="66" charset="0"/>
              </a:rPr>
              <a:t>дружно работать</a:t>
            </a:r>
            <a:r>
              <a:rPr lang="ru-RU" sz="4800" dirty="0" smtClean="0">
                <a:latin typeface="Comic Sans MS" pitchFamily="66" charset="0"/>
              </a:rPr>
              <a:t>.</a:t>
            </a:r>
          </a:p>
          <a:p>
            <a:endParaRPr lang="ru-RU" sz="4800" dirty="0"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Comic Sans MS" pitchFamily="66" charset="0"/>
              </a:rPr>
              <a:t>МАТЕМАТИКА</a:t>
            </a:r>
            <a:endParaRPr lang="ru-RU" sz="6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Comic Sans MS" pitchFamily="66" charset="0"/>
              </a:rPr>
              <a:t>Найдите значение частных</a:t>
            </a:r>
            <a:endParaRPr lang="ru-RU" sz="5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  </a:t>
            </a:r>
            <a:r>
              <a:rPr lang="en-US" sz="4400" b="1" dirty="0" smtClean="0">
                <a:solidFill>
                  <a:srgbClr val="7030A0"/>
                </a:solidFill>
                <a:latin typeface="Comic Sans MS" pitchFamily="66" charset="0"/>
              </a:rPr>
              <a:t>7</a:t>
            </a: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5 : </a:t>
            </a:r>
            <a:r>
              <a:rPr lang="en-US" sz="5400" b="1" dirty="0" smtClean="0">
                <a:solidFill>
                  <a:srgbClr val="7030A0"/>
                </a:solidFill>
                <a:latin typeface="Comic Sans MS" pitchFamily="66" charset="0"/>
              </a:rPr>
              <a:t>5</a:t>
            </a: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     </a:t>
            </a:r>
            <a:r>
              <a:rPr lang="en-US" sz="5400" b="1" dirty="0" smtClean="0">
                <a:solidFill>
                  <a:srgbClr val="7030A0"/>
                </a:solidFill>
                <a:latin typeface="Comic Sans MS" pitchFamily="66" charset="0"/>
              </a:rPr>
              <a:t>   </a:t>
            </a: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450 : 5                      420: 6        360 : 60                    270 :9</a:t>
            </a:r>
            <a:r>
              <a:rPr lang="en-US" sz="5400" b="1" dirty="0" smtClean="0">
                <a:solidFill>
                  <a:srgbClr val="7030A0"/>
                </a:solidFill>
                <a:latin typeface="Comic Sans MS" pitchFamily="66" charset="0"/>
              </a:rPr>
              <a:t>0</a:t>
            </a: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       210 : 3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       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129614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Comic Sans MS" pitchFamily="66" charset="0"/>
              </a:rPr>
              <a:t>Найдите значение частных</a:t>
            </a:r>
            <a:endParaRPr lang="ru-RU" sz="6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968 : 4                    565 : 5                  612 : 3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Comic Sans MS" pitchFamily="66" charset="0"/>
              </a:rPr>
              <a:t>Тема урока</a:t>
            </a:r>
            <a:endParaRPr lang="ru-RU" sz="5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5400" b="1" dirty="0" smtClean="0">
                <a:solidFill>
                  <a:srgbClr val="7030A0"/>
                </a:solidFill>
                <a:latin typeface="Comic Sans MS" pitchFamily="66" charset="0"/>
              </a:rPr>
              <a:t>Деление многозначного числа на однозначное, когда в записи частного есть ноль.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Алгоритм ( общий)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  <a:latin typeface="Comic Sans MS" pitchFamily="66" charset="0"/>
              </a:rPr>
              <a:t>1. Найти первое неполное делимое.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  <a:latin typeface="Comic Sans MS" pitchFamily="66" charset="0"/>
              </a:rPr>
              <a:t>2. Определить количество цифр в значении частного.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  <a:latin typeface="Comic Sans MS" pitchFamily="66" charset="0"/>
              </a:rPr>
              <a:t>3. Разделить первое неполное делимое, записать первую цифру частного.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  <a:latin typeface="Comic Sans MS" pitchFamily="66" charset="0"/>
              </a:rPr>
              <a:t>4. Найти остаток (меньше делителя).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  <a:latin typeface="Comic Sans MS" pitchFamily="66" charset="0"/>
              </a:rPr>
              <a:t>5. Остаток сложить с единицами следующего разряда (второе неполное делимое).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  <a:latin typeface="Comic Sans MS" pitchFamily="66" charset="0"/>
              </a:rPr>
              <a:t>6. Разделить полученное число, записать следующую цифру частного.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  <a:latin typeface="Comic Sans MS" pitchFamily="66" charset="0"/>
              </a:rPr>
              <a:t>7. Найти остаток (меньше делителя).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  <a:latin typeface="Comic Sans MS" pitchFamily="66" charset="0"/>
              </a:rPr>
              <a:t>8. Если найдена последняя цифра частного, перейти к пункту 9, а если нет – к пункту 5.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  <a:latin typeface="Comic Sans MS" pitchFamily="66" charset="0"/>
              </a:rPr>
              <a:t>9. Назвать ответ.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Comic Sans MS" pitchFamily="66" charset="0"/>
              </a:rPr>
              <a:t>Алгоритм ( частный)</a:t>
            </a:r>
            <a:endParaRPr lang="ru-RU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</a:rPr>
              <a:t>1. Найти первое неполное делимое.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</a:rPr>
              <a:t>2. Определить количество цифр в значении частного.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</a:rPr>
              <a:t>3. Разделить первое неполное делимое, записать первую цифру частного.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</a:rPr>
              <a:t>4. Найти остаток (меньше делителя).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</a:rPr>
              <a:t>5. Остаток сложить с единицами следующего разряда (второе неполное делимое).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i="1" cap="all" dirty="0" smtClean="0">
                <a:solidFill>
                  <a:srgbClr val="0070C0"/>
                </a:solidFill>
              </a:rPr>
              <a:t>6. Разделить полученное число, записать следующую цифру частного. Если цифра неполного делимого меньше делителя, то в частное ставим 0!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</a:rPr>
              <a:t>7. Найти остаток (меньше делителя).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</a:rPr>
              <a:t>8. Если найдена последняя цифра частного, перейти к пункту 9, а если нет – к пункту 5.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b="1" cap="all" dirty="0" smtClean="0">
                <a:solidFill>
                  <a:srgbClr val="7030A0"/>
                </a:solidFill>
              </a:rPr>
              <a:t>9. Назвать ответ.</a:t>
            </a:r>
            <a:endParaRPr lang="ru-RU" sz="2800" b="1" cap="all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5400" b="1" cap="all" dirty="0" smtClean="0">
                <a:solidFill>
                  <a:srgbClr val="002060"/>
                </a:solidFill>
                <a:latin typeface="Comic Sans MS" pitchFamily="66" charset="0"/>
              </a:rPr>
              <a:t>решите уравнения</a:t>
            </a:r>
            <a:r>
              <a:rPr lang="ru-RU" b="1" cap="all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b="1" cap="all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cap="all" dirty="0" smtClean="0">
                <a:solidFill>
                  <a:srgbClr val="7030A0"/>
                </a:solidFill>
                <a:latin typeface="Comic Sans MS" pitchFamily="66" charset="0"/>
              </a:rPr>
              <a:t>627 : </a:t>
            </a:r>
            <a:r>
              <a:rPr lang="ru-RU" sz="6000" b="1" cap="all" dirty="0" err="1" smtClean="0">
                <a:solidFill>
                  <a:srgbClr val="7030A0"/>
                </a:solidFill>
                <a:latin typeface="Comic Sans MS" pitchFamily="66" charset="0"/>
              </a:rPr>
              <a:t>х</a:t>
            </a:r>
            <a:r>
              <a:rPr lang="ru-RU" sz="6000" b="1" cap="all" dirty="0" smtClean="0">
                <a:solidFill>
                  <a:srgbClr val="7030A0"/>
                </a:solidFill>
                <a:latin typeface="Comic Sans MS" pitchFamily="66" charset="0"/>
              </a:rPr>
              <a:t> = 3</a:t>
            </a:r>
          </a:p>
          <a:p>
            <a:pPr>
              <a:buNone/>
            </a:pPr>
            <a:r>
              <a:rPr lang="ru-RU" sz="6000" b="1" cap="all" dirty="0" smtClean="0">
                <a:solidFill>
                  <a:srgbClr val="7030A0"/>
                </a:solidFill>
                <a:latin typeface="Comic Sans MS" pitchFamily="66" charset="0"/>
              </a:rPr>
              <a:t>4214: в=7</a:t>
            </a:r>
          </a:p>
          <a:p>
            <a:pPr>
              <a:buNone/>
            </a:pPr>
            <a:r>
              <a:rPr lang="ru-RU" sz="6000" b="1" cap="all" dirty="0" smtClean="0">
                <a:solidFill>
                  <a:srgbClr val="7030A0"/>
                </a:solidFill>
                <a:latin typeface="Comic Sans MS" pitchFamily="66" charset="0"/>
              </a:rPr>
              <a:t>416 : а =2</a:t>
            </a:r>
            <a:endParaRPr lang="ru-RU" sz="6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264</TotalTime>
  <Words>105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МАТЕМАТИКА</vt:lpstr>
      <vt:lpstr>Найдите значение частных</vt:lpstr>
      <vt:lpstr>Найдите значение частных</vt:lpstr>
      <vt:lpstr>Тема урока</vt:lpstr>
      <vt:lpstr>Алгоритм ( общий)</vt:lpstr>
      <vt:lpstr>Алгоритм ( частный)</vt:lpstr>
      <vt:lpstr>решите уравнения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cp:lastModifiedBy>К203</cp:lastModifiedBy>
  <cp:revision>31</cp:revision>
  <dcterms:modified xsi:type="dcterms:W3CDTF">2020-02-04T09:01:26Z</dcterms:modified>
</cp:coreProperties>
</file>