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9" r:id="rId3"/>
    <p:sldId id="270" r:id="rId4"/>
    <p:sldId id="278" r:id="rId5"/>
    <p:sldId id="271" r:id="rId6"/>
    <p:sldId id="261" r:id="rId7"/>
    <p:sldId id="262" r:id="rId8"/>
    <p:sldId id="263" r:id="rId9"/>
    <p:sldId id="266" r:id="rId10"/>
    <p:sldId id="267" r:id="rId11"/>
    <p:sldId id="268" r:id="rId12"/>
    <p:sldId id="264" r:id="rId13"/>
    <p:sldId id="265" r:id="rId14"/>
    <p:sldId id="288" r:id="rId15"/>
    <p:sldId id="274" r:id="rId16"/>
    <p:sldId id="282" r:id="rId17"/>
    <p:sldId id="283" r:id="rId18"/>
    <p:sldId id="285" r:id="rId19"/>
    <p:sldId id="284" r:id="rId20"/>
    <p:sldId id="286" r:id="rId21"/>
    <p:sldId id="281" r:id="rId22"/>
    <p:sldId id="279" r:id="rId23"/>
    <p:sldId id="275" r:id="rId24"/>
    <p:sldId id="280" r:id="rId25"/>
    <p:sldId id="272" r:id="rId26"/>
    <p:sldId id="287" r:id="rId27"/>
    <p:sldId id="260" r:id="rId28"/>
    <p:sldId id="27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8697"/>
    <a:srgbClr val="C6247A"/>
    <a:srgbClr val="C52378"/>
    <a:srgbClr val="98124D"/>
    <a:srgbClr val="853E5B"/>
    <a:srgbClr val="F94900"/>
    <a:srgbClr val="613125"/>
    <a:srgbClr val="AC187B"/>
    <a:srgbClr val="542939"/>
    <a:srgbClr val="E4E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6433" autoAdjust="0"/>
  </p:normalViewPr>
  <p:slideViewPr>
    <p:cSldViewPr snapToGrid="0">
      <p:cViewPr varScale="1">
        <p:scale>
          <a:sx n="82" d="100"/>
          <a:sy n="82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2013 - 2014</c:v>
                </c:pt>
                <c:pt idx="1">
                  <c:v>2014 - 2015</c:v>
                </c:pt>
                <c:pt idx="2">
                  <c:v>2015 - 2016</c:v>
                </c:pt>
                <c:pt idx="3">
                  <c:v>2016 - 2017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0.62000000000000099</c:v>
                </c:pt>
                <c:pt idx="1">
                  <c:v>0.63100000000000112</c:v>
                </c:pt>
                <c:pt idx="2">
                  <c:v>0.67300000000000126</c:v>
                </c:pt>
                <c:pt idx="3">
                  <c:v>0.73600000000000065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9-4FD3-AC2D-8A804132E6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успеваемость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2013 - 2014</c:v>
                </c:pt>
                <c:pt idx="1">
                  <c:v>2014 - 2015</c:v>
                </c:pt>
                <c:pt idx="2">
                  <c:v>2015 - 2016</c:v>
                </c:pt>
                <c:pt idx="3">
                  <c:v>2016 - 2017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09-4FD3-AC2D-8A804132E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094656"/>
        <c:axId val="157096192"/>
        <c:axId val="151237504"/>
      </c:area3DChart>
      <c:catAx>
        <c:axId val="15709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7096192"/>
        <c:crosses val="autoZero"/>
        <c:auto val="1"/>
        <c:lblAlgn val="ctr"/>
        <c:lblOffset val="100"/>
        <c:noMultiLvlLbl val="0"/>
      </c:catAx>
      <c:valAx>
        <c:axId val="1570961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7094656"/>
        <c:crosses val="autoZero"/>
        <c:crossBetween val="midCat"/>
      </c:valAx>
      <c:serAx>
        <c:axId val="151237504"/>
        <c:scaling>
          <c:orientation val="minMax"/>
        </c:scaling>
        <c:delete val="0"/>
        <c:axPos val="b"/>
        <c:majorTickMark val="out"/>
        <c:minorTickMark val="none"/>
        <c:tickLblPos val="nextTo"/>
        <c:crossAx val="157096192"/>
        <c:crosses val="autoZero"/>
      </c:ser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2013 - 2014</c:v>
                </c:pt>
                <c:pt idx="1">
                  <c:v>2014 - 2015</c:v>
                </c:pt>
                <c:pt idx="2">
                  <c:v>2015 - 2016</c:v>
                </c:pt>
                <c:pt idx="3">
                  <c:v>2016 - 2017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0.71200000000000063</c:v>
                </c:pt>
                <c:pt idx="1">
                  <c:v>0.71100000000000063</c:v>
                </c:pt>
                <c:pt idx="2">
                  <c:v>0.74300000000000099</c:v>
                </c:pt>
                <c:pt idx="3">
                  <c:v>0.83600000000000063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E8-4CA1-B130-5C92E7D8B8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успеваемость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2013 - 2014</c:v>
                </c:pt>
                <c:pt idx="1">
                  <c:v>2014 - 2015</c:v>
                </c:pt>
                <c:pt idx="2">
                  <c:v>2015 - 2016</c:v>
                </c:pt>
                <c:pt idx="3">
                  <c:v>2016 - 2017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E8-4CA1-B130-5C92E7D8B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144192"/>
        <c:axId val="157145728"/>
        <c:axId val="151240192"/>
      </c:area3DChart>
      <c:catAx>
        <c:axId val="15714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7145728"/>
        <c:crosses val="autoZero"/>
        <c:auto val="1"/>
        <c:lblAlgn val="ctr"/>
        <c:lblOffset val="100"/>
        <c:noMultiLvlLbl val="0"/>
      </c:catAx>
      <c:valAx>
        <c:axId val="1571457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7144192"/>
        <c:crosses val="autoZero"/>
        <c:crossBetween val="midCat"/>
      </c:valAx>
      <c:serAx>
        <c:axId val="151240192"/>
        <c:scaling>
          <c:orientation val="minMax"/>
        </c:scaling>
        <c:delete val="0"/>
        <c:axPos val="b"/>
        <c:majorTickMark val="out"/>
        <c:minorTickMark val="none"/>
        <c:tickLblPos val="nextTo"/>
        <c:crossAx val="157145728"/>
        <c:crosses val="autoZero"/>
      </c:ser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B804C9-1C4C-424B-AA42-F9A7764511A4}" type="doc">
      <dgm:prSet loTypeId="urn:microsoft.com/office/officeart/2005/8/layout/matrix1" loCatId="matrix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FA8956AB-730C-456C-8839-58795CDB664D}">
      <dgm:prSet phldrT="[Текст]" custT="1"/>
      <dgm:spPr/>
      <dgm:t>
        <a:bodyPr/>
        <a:lstStyle/>
        <a:p>
          <a:r>
            <a:rPr lang="ru-RU" sz="4800" b="1" dirty="0"/>
            <a:t>эксперт</a:t>
          </a:r>
        </a:p>
      </dgm:t>
    </dgm:pt>
    <dgm:pt modelId="{9D262E83-AABA-43B5-9153-7D8222F082DE}" type="parTrans" cxnId="{146BED7A-AF10-4393-9A58-975AD949D354}">
      <dgm:prSet/>
      <dgm:spPr/>
      <dgm:t>
        <a:bodyPr/>
        <a:lstStyle/>
        <a:p>
          <a:endParaRPr lang="ru-RU"/>
        </a:p>
      </dgm:t>
    </dgm:pt>
    <dgm:pt modelId="{48104723-69BC-45A3-9696-479E25A2663E}" type="sibTrans" cxnId="{146BED7A-AF10-4393-9A58-975AD949D354}">
      <dgm:prSet/>
      <dgm:spPr/>
      <dgm:t>
        <a:bodyPr/>
        <a:lstStyle/>
        <a:p>
          <a:endParaRPr lang="ru-RU"/>
        </a:p>
      </dgm:t>
    </dgm:pt>
    <dgm:pt modelId="{EE5B4635-D7F9-4EEA-86B4-2FE11C404A7A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</a:rPr>
            <a:t>Аттестации педагогических работников</a:t>
          </a:r>
        </a:p>
      </dgm:t>
    </dgm:pt>
    <dgm:pt modelId="{0C269B44-BC40-4518-B39C-60737F3925D5}" type="parTrans" cxnId="{57BE5280-B7D0-4D9D-9731-E8E0650CFC2D}">
      <dgm:prSet/>
      <dgm:spPr/>
      <dgm:t>
        <a:bodyPr/>
        <a:lstStyle/>
        <a:p>
          <a:endParaRPr lang="ru-RU"/>
        </a:p>
      </dgm:t>
    </dgm:pt>
    <dgm:pt modelId="{E9472C35-C6E8-46F1-93AE-B5BE01AB42D9}" type="sibTrans" cxnId="{57BE5280-B7D0-4D9D-9731-E8E0650CFC2D}">
      <dgm:prSet/>
      <dgm:spPr/>
      <dgm:t>
        <a:bodyPr/>
        <a:lstStyle/>
        <a:p>
          <a:endParaRPr lang="ru-RU"/>
        </a:p>
      </dgm:t>
    </dgm:pt>
    <dgm:pt modelId="{1DC345DA-B807-423F-AE70-09F43C7A0332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75000"/>
                </a:schemeClr>
              </a:solidFill>
            </a:rPr>
            <a:t>Член жюри конкурса «Учитель года» (областной этап)</a:t>
          </a:r>
        </a:p>
      </dgm:t>
    </dgm:pt>
    <dgm:pt modelId="{B565E000-A0BF-42D9-95EB-67465EA98C1C}" type="parTrans" cxnId="{A3937169-C5BB-4D68-A0C6-A24461D7F7BB}">
      <dgm:prSet/>
      <dgm:spPr/>
      <dgm:t>
        <a:bodyPr/>
        <a:lstStyle/>
        <a:p>
          <a:endParaRPr lang="ru-RU"/>
        </a:p>
      </dgm:t>
    </dgm:pt>
    <dgm:pt modelId="{8848A7C3-5769-40B3-B144-57C021D20D0C}" type="sibTrans" cxnId="{A3937169-C5BB-4D68-A0C6-A24461D7F7BB}">
      <dgm:prSet/>
      <dgm:spPr/>
      <dgm:t>
        <a:bodyPr/>
        <a:lstStyle/>
        <a:p>
          <a:endParaRPr lang="ru-RU"/>
        </a:p>
      </dgm:t>
    </dgm:pt>
    <dgm:pt modelId="{649049CC-285D-4070-8018-0BA76BC94310}">
      <dgm:prSet phldrT="[Текст]"/>
      <dgm:spPr/>
      <dgm:t>
        <a:bodyPr/>
        <a:lstStyle/>
        <a:p>
          <a:r>
            <a:rPr lang="ru-RU" b="1" dirty="0">
              <a:solidFill>
                <a:schemeClr val="accent2">
                  <a:lumMod val="75000"/>
                </a:schemeClr>
              </a:solidFill>
            </a:rPr>
            <a:t>Член жюри областного конкурса </a:t>
          </a:r>
        </a:p>
        <a:p>
          <a:r>
            <a:rPr lang="ru-RU" b="1" dirty="0">
              <a:solidFill>
                <a:schemeClr val="accent2">
                  <a:lumMod val="75000"/>
                </a:schemeClr>
              </a:solidFill>
            </a:rPr>
            <a:t>«Лучшая образовательная организация»</a:t>
          </a:r>
        </a:p>
      </dgm:t>
    </dgm:pt>
    <dgm:pt modelId="{76AC74AA-1172-4EA1-BF65-F04D70C61204}" type="parTrans" cxnId="{12792EDF-684D-46D6-A794-8B849F9125DF}">
      <dgm:prSet/>
      <dgm:spPr/>
      <dgm:t>
        <a:bodyPr/>
        <a:lstStyle/>
        <a:p>
          <a:endParaRPr lang="ru-RU"/>
        </a:p>
      </dgm:t>
    </dgm:pt>
    <dgm:pt modelId="{F4FABC06-56A4-480B-BC62-1722C46123B7}" type="sibTrans" cxnId="{12792EDF-684D-46D6-A794-8B849F9125DF}">
      <dgm:prSet/>
      <dgm:spPr/>
      <dgm:t>
        <a:bodyPr/>
        <a:lstStyle/>
        <a:p>
          <a:endParaRPr lang="ru-RU"/>
        </a:p>
      </dgm:t>
    </dgm:pt>
    <dgm:pt modelId="{EC5ADFC4-034F-483E-912D-5AB6B79A9F43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75000"/>
                </a:schemeClr>
              </a:solidFill>
            </a:rPr>
            <a:t>Член общественного Совета при Министерстве образования Иркутской области</a:t>
          </a:r>
        </a:p>
      </dgm:t>
    </dgm:pt>
    <dgm:pt modelId="{381B7CD7-1F37-4B7C-8927-B60A26510918}" type="parTrans" cxnId="{E0DF6892-C433-40EE-B767-8B154136A48F}">
      <dgm:prSet/>
      <dgm:spPr/>
      <dgm:t>
        <a:bodyPr/>
        <a:lstStyle/>
        <a:p>
          <a:endParaRPr lang="ru-RU"/>
        </a:p>
      </dgm:t>
    </dgm:pt>
    <dgm:pt modelId="{BD723BCE-0C25-4EC0-A7EE-95110D7EE694}" type="sibTrans" cxnId="{E0DF6892-C433-40EE-B767-8B154136A48F}">
      <dgm:prSet/>
      <dgm:spPr/>
      <dgm:t>
        <a:bodyPr/>
        <a:lstStyle/>
        <a:p>
          <a:endParaRPr lang="ru-RU"/>
        </a:p>
      </dgm:t>
    </dgm:pt>
    <dgm:pt modelId="{875A6979-F392-4EB5-9ADB-8DCD0E37C756}" type="pres">
      <dgm:prSet presAssocID="{A0B804C9-1C4C-424B-AA42-F9A7764511A4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F0399F1-FB6D-4352-8328-14CEA4E5BC16}" type="pres">
      <dgm:prSet presAssocID="{A0B804C9-1C4C-424B-AA42-F9A7764511A4}" presName="matrix" presStyleCnt="0"/>
      <dgm:spPr/>
    </dgm:pt>
    <dgm:pt modelId="{49B06881-786F-41D9-A04B-E7DE7E5126B3}" type="pres">
      <dgm:prSet presAssocID="{A0B804C9-1C4C-424B-AA42-F9A7764511A4}" presName="tile1" presStyleLbl="node1" presStyleIdx="0" presStyleCnt="4"/>
      <dgm:spPr/>
    </dgm:pt>
    <dgm:pt modelId="{223CCC7E-4549-46C0-ACDE-B95099E7A013}" type="pres">
      <dgm:prSet presAssocID="{A0B804C9-1C4C-424B-AA42-F9A7764511A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1D9F343-F5A8-4DF2-B06D-3541BF4CC1C1}" type="pres">
      <dgm:prSet presAssocID="{A0B804C9-1C4C-424B-AA42-F9A7764511A4}" presName="tile2" presStyleLbl="node1" presStyleIdx="1" presStyleCnt="4"/>
      <dgm:spPr/>
    </dgm:pt>
    <dgm:pt modelId="{637FDC03-0F5F-4555-83D2-8217D0CD74A8}" type="pres">
      <dgm:prSet presAssocID="{A0B804C9-1C4C-424B-AA42-F9A7764511A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D17F3B5-A314-4967-B8E8-361A2C0A4721}" type="pres">
      <dgm:prSet presAssocID="{A0B804C9-1C4C-424B-AA42-F9A7764511A4}" presName="tile3" presStyleLbl="node1" presStyleIdx="2" presStyleCnt="4"/>
      <dgm:spPr/>
    </dgm:pt>
    <dgm:pt modelId="{69946ABF-2397-4402-A0A2-1A67C172EA6B}" type="pres">
      <dgm:prSet presAssocID="{A0B804C9-1C4C-424B-AA42-F9A7764511A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DAB4F74-5CF8-4505-8869-1986087E4C8F}" type="pres">
      <dgm:prSet presAssocID="{A0B804C9-1C4C-424B-AA42-F9A7764511A4}" presName="tile4" presStyleLbl="node1" presStyleIdx="3" presStyleCnt="4"/>
      <dgm:spPr/>
    </dgm:pt>
    <dgm:pt modelId="{8384E8D2-8D85-4F8E-84F7-2CC217AB3AEC}" type="pres">
      <dgm:prSet presAssocID="{A0B804C9-1C4C-424B-AA42-F9A7764511A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D46D587-5AD4-4E9B-92DA-1708D679A3ED}" type="pres">
      <dgm:prSet presAssocID="{A0B804C9-1C4C-424B-AA42-F9A7764511A4}" presName="centerTile" presStyleLbl="fgShp" presStyleIdx="0" presStyleCnt="1" custLinFactNeighborX="-999">
        <dgm:presLayoutVars>
          <dgm:chMax val="0"/>
          <dgm:chPref val="0"/>
        </dgm:presLayoutVars>
      </dgm:prSet>
      <dgm:spPr/>
    </dgm:pt>
  </dgm:ptLst>
  <dgm:cxnLst>
    <dgm:cxn modelId="{771ABE5D-61C1-4073-95C6-37CEE90364C4}" type="presOf" srcId="{EC5ADFC4-034F-483E-912D-5AB6B79A9F43}" destId="{8384E8D2-8D85-4F8E-84F7-2CC217AB3AEC}" srcOrd="1" destOrd="0" presId="urn:microsoft.com/office/officeart/2005/8/layout/matrix1"/>
    <dgm:cxn modelId="{9FC5F547-9FF0-494B-9102-A8DED9EBF9C2}" type="presOf" srcId="{EE5B4635-D7F9-4EEA-86B4-2FE11C404A7A}" destId="{223CCC7E-4549-46C0-ACDE-B95099E7A013}" srcOrd="1" destOrd="0" presId="urn:microsoft.com/office/officeart/2005/8/layout/matrix1"/>
    <dgm:cxn modelId="{A3937169-C5BB-4D68-A0C6-A24461D7F7BB}" srcId="{FA8956AB-730C-456C-8839-58795CDB664D}" destId="{1DC345DA-B807-423F-AE70-09F43C7A0332}" srcOrd="1" destOrd="0" parTransId="{B565E000-A0BF-42D9-95EB-67465EA98C1C}" sibTransId="{8848A7C3-5769-40B3-B144-57C021D20D0C}"/>
    <dgm:cxn modelId="{79FBFF56-B01D-43FC-82AD-5678C26102EA}" type="presOf" srcId="{EE5B4635-D7F9-4EEA-86B4-2FE11C404A7A}" destId="{49B06881-786F-41D9-A04B-E7DE7E5126B3}" srcOrd="0" destOrd="0" presId="urn:microsoft.com/office/officeart/2005/8/layout/matrix1"/>
    <dgm:cxn modelId="{146BED7A-AF10-4393-9A58-975AD949D354}" srcId="{A0B804C9-1C4C-424B-AA42-F9A7764511A4}" destId="{FA8956AB-730C-456C-8839-58795CDB664D}" srcOrd="0" destOrd="0" parTransId="{9D262E83-AABA-43B5-9153-7D8222F082DE}" sibTransId="{48104723-69BC-45A3-9696-479E25A2663E}"/>
    <dgm:cxn modelId="{57BE5280-B7D0-4D9D-9731-E8E0650CFC2D}" srcId="{FA8956AB-730C-456C-8839-58795CDB664D}" destId="{EE5B4635-D7F9-4EEA-86B4-2FE11C404A7A}" srcOrd="0" destOrd="0" parTransId="{0C269B44-BC40-4518-B39C-60737F3925D5}" sibTransId="{E9472C35-C6E8-46F1-93AE-B5BE01AB42D9}"/>
    <dgm:cxn modelId="{FE9CB690-75BB-484E-A612-F5FC4764608D}" type="presOf" srcId="{1DC345DA-B807-423F-AE70-09F43C7A0332}" destId="{637FDC03-0F5F-4555-83D2-8217D0CD74A8}" srcOrd="1" destOrd="0" presId="urn:microsoft.com/office/officeart/2005/8/layout/matrix1"/>
    <dgm:cxn modelId="{E0DF6892-C433-40EE-B767-8B154136A48F}" srcId="{FA8956AB-730C-456C-8839-58795CDB664D}" destId="{EC5ADFC4-034F-483E-912D-5AB6B79A9F43}" srcOrd="3" destOrd="0" parTransId="{381B7CD7-1F37-4B7C-8927-B60A26510918}" sibTransId="{BD723BCE-0C25-4EC0-A7EE-95110D7EE694}"/>
    <dgm:cxn modelId="{6453AC99-91D2-436A-9165-46E7C51D8D36}" type="presOf" srcId="{FA8956AB-730C-456C-8839-58795CDB664D}" destId="{7D46D587-5AD4-4E9B-92DA-1708D679A3ED}" srcOrd="0" destOrd="0" presId="urn:microsoft.com/office/officeart/2005/8/layout/matrix1"/>
    <dgm:cxn modelId="{1C6458A5-7EC4-4851-9837-9AA45FB2738D}" type="presOf" srcId="{649049CC-285D-4070-8018-0BA76BC94310}" destId="{69946ABF-2397-4402-A0A2-1A67C172EA6B}" srcOrd="1" destOrd="0" presId="urn:microsoft.com/office/officeart/2005/8/layout/matrix1"/>
    <dgm:cxn modelId="{FFA3EDA8-7585-401D-B9E4-1A1EC68E6909}" type="presOf" srcId="{A0B804C9-1C4C-424B-AA42-F9A7764511A4}" destId="{875A6979-F392-4EB5-9ADB-8DCD0E37C756}" srcOrd="0" destOrd="0" presId="urn:microsoft.com/office/officeart/2005/8/layout/matrix1"/>
    <dgm:cxn modelId="{764945CD-3495-4452-857D-491DE5C284E9}" type="presOf" srcId="{EC5ADFC4-034F-483E-912D-5AB6B79A9F43}" destId="{7DAB4F74-5CF8-4505-8869-1986087E4C8F}" srcOrd="0" destOrd="0" presId="urn:microsoft.com/office/officeart/2005/8/layout/matrix1"/>
    <dgm:cxn modelId="{D29F86D3-A5C7-40F8-9270-92734313DCF0}" type="presOf" srcId="{1DC345DA-B807-423F-AE70-09F43C7A0332}" destId="{81D9F343-F5A8-4DF2-B06D-3541BF4CC1C1}" srcOrd="0" destOrd="0" presId="urn:microsoft.com/office/officeart/2005/8/layout/matrix1"/>
    <dgm:cxn modelId="{12792EDF-684D-46D6-A794-8B849F9125DF}" srcId="{FA8956AB-730C-456C-8839-58795CDB664D}" destId="{649049CC-285D-4070-8018-0BA76BC94310}" srcOrd="2" destOrd="0" parTransId="{76AC74AA-1172-4EA1-BF65-F04D70C61204}" sibTransId="{F4FABC06-56A4-480B-BC62-1722C46123B7}"/>
    <dgm:cxn modelId="{D138F4FB-5A6F-4006-9463-7EF18C558470}" type="presOf" srcId="{649049CC-285D-4070-8018-0BA76BC94310}" destId="{7D17F3B5-A314-4967-B8E8-361A2C0A4721}" srcOrd="0" destOrd="0" presId="urn:microsoft.com/office/officeart/2005/8/layout/matrix1"/>
    <dgm:cxn modelId="{707068EF-E034-4409-AF91-C5A60BD534B5}" type="presParOf" srcId="{875A6979-F392-4EB5-9ADB-8DCD0E37C756}" destId="{4F0399F1-FB6D-4352-8328-14CEA4E5BC16}" srcOrd="0" destOrd="0" presId="urn:microsoft.com/office/officeart/2005/8/layout/matrix1"/>
    <dgm:cxn modelId="{F955BA6D-BCA9-461C-B173-E3688C5BA700}" type="presParOf" srcId="{4F0399F1-FB6D-4352-8328-14CEA4E5BC16}" destId="{49B06881-786F-41D9-A04B-E7DE7E5126B3}" srcOrd="0" destOrd="0" presId="urn:microsoft.com/office/officeart/2005/8/layout/matrix1"/>
    <dgm:cxn modelId="{518E9571-6AC2-4508-BB01-4BA4E2218E32}" type="presParOf" srcId="{4F0399F1-FB6D-4352-8328-14CEA4E5BC16}" destId="{223CCC7E-4549-46C0-ACDE-B95099E7A013}" srcOrd="1" destOrd="0" presId="urn:microsoft.com/office/officeart/2005/8/layout/matrix1"/>
    <dgm:cxn modelId="{53785720-7156-45E8-BCC9-3826D2DF2573}" type="presParOf" srcId="{4F0399F1-FB6D-4352-8328-14CEA4E5BC16}" destId="{81D9F343-F5A8-4DF2-B06D-3541BF4CC1C1}" srcOrd="2" destOrd="0" presId="urn:microsoft.com/office/officeart/2005/8/layout/matrix1"/>
    <dgm:cxn modelId="{CEB9068B-8751-4464-AC31-BE6C04DBB792}" type="presParOf" srcId="{4F0399F1-FB6D-4352-8328-14CEA4E5BC16}" destId="{637FDC03-0F5F-4555-83D2-8217D0CD74A8}" srcOrd="3" destOrd="0" presId="urn:microsoft.com/office/officeart/2005/8/layout/matrix1"/>
    <dgm:cxn modelId="{F0955F3D-92B3-41D0-AD6A-63C761836C7A}" type="presParOf" srcId="{4F0399F1-FB6D-4352-8328-14CEA4E5BC16}" destId="{7D17F3B5-A314-4967-B8E8-361A2C0A4721}" srcOrd="4" destOrd="0" presId="urn:microsoft.com/office/officeart/2005/8/layout/matrix1"/>
    <dgm:cxn modelId="{B7A4CE12-A658-4ADA-BCFF-55795B7F79B6}" type="presParOf" srcId="{4F0399F1-FB6D-4352-8328-14CEA4E5BC16}" destId="{69946ABF-2397-4402-A0A2-1A67C172EA6B}" srcOrd="5" destOrd="0" presId="urn:microsoft.com/office/officeart/2005/8/layout/matrix1"/>
    <dgm:cxn modelId="{8AE22067-E89A-4573-9655-9AAA5EB32966}" type="presParOf" srcId="{4F0399F1-FB6D-4352-8328-14CEA4E5BC16}" destId="{7DAB4F74-5CF8-4505-8869-1986087E4C8F}" srcOrd="6" destOrd="0" presId="urn:microsoft.com/office/officeart/2005/8/layout/matrix1"/>
    <dgm:cxn modelId="{EB43BD53-4922-4B2B-B78D-2D6B9A9D6641}" type="presParOf" srcId="{4F0399F1-FB6D-4352-8328-14CEA4E5BC16}" destId="{8384E8D2-8D85-4F8E-84F7-2CC217AB3AEC}" srcOrd="7" destOrd="0" presId="urn:microsoft.com/office/officeart/2005/8/layout/matrix1"/>
    <dgm:cxn modelId="{4D7E41CA-BC44-47E2-B66E-077DE03D84C2}" type="presParOf" srcId="{875A6979-F392-4EB5-9ADB-8DCD0E37C756}" destId="{7D46D587-5AD4-4E9B-92DA-1708D679A3E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06881-786F-41D9-A04B-E7DE7E5126B3}">
      <dsp:nvSpPr>
        <dsp:cNvPr id="0" name=""/>
        <dsp:cNvSpPr/>
      </dsp:nvSpPr>
      <dsp:spPr>
        <a:xfrm rot="16200000">
          <a:off x="535516" y="-535516"/>
          <a:ext cx="3166533" cy="4237567"/>
        </a:xfrm>
        <a:prstGeom prst="round1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rgbClr val="FF0000"/>
              </a:solidFill>
            </a:rPr>
            <a:t>Аттестации педагогических работников</a:t>
          </a:r>
        </a:p>
      </dsp:txBody>
      <dsp:txXfrm rot="5400000">
        <a:off x="0" y="0"/>
        <a:ext cx="4237567" cy="2374900"/>
      </dsp:txXfrm>
    </dsp:sp>
    <dsp:sp modelId="{81D9F343-F5A8-4DF2-B06D-3541BF4CC1C1}">
      <dsp:nvSpPr>
        <dsp:cNvPr id="0" name=""/>
        <dsp:cNvSpPr/>
      </dsp:nvSpPr>
      <dsp:spPr>
        <a:xfrm>
          <a:off x="4237567" y="0"/>
          <a:ext cx="4237567" cy="3166533"/>
        </a:xfrm>
        <a:prstGeom prst="round1Rect">
          <a:avLst/>
        </a:prstGeom>
        <a:solidFill>
          <a:schemeClr val="accent3">
            <a:shade val="80000"/>
            <a:hueOff val="0"/>
            <a:satOff val="0"/>
            <a:lumOff val="63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accent1">
                  <a:lumMod val="75000"/>
                </a:schemeClr>
              </a:solidFill>
            </a:rPr>
            <a:t>Член жюри конкурса «Учитель года» (областной этап)</a:t>
          </a:r>
        </a:p>
      </dsp:txBody>
      <dsp:txXfrm>
        <a:off x="4237567" y="0"/>
        <a:ext cx="4237567" cy="2374900"/>
      </dsp:txXfrm>
    </dsp:sp>
    <dsp:sp modelId="{7D17F3B5-A314-4967-B8E8-361A2C0A4721}">
      <dsp:nvSpPr>
        <dsp:cNvPr id="0" name=""/>
        <dsp:cNvSpPr/>
      </dsp:nvSpPr>
      <dsp:spPr>
        <a:xfrm rot="10800000">
          <a:off x="0" y="3166533"/>
          <a:ext cx="4237567" cy="3166533"/>
        </a:xfrm>
        <a:prstGeom prst="round1Rect">
          <a:avLst/>
        </a:prstGeom>
        <a:solidFill>
          <a:schemeClr val="accent3">
            <a:shade val="80000"/>
            <a:hueOff val="0"/>
            <a:satOff val="0"/>
            <a:lumOff val="127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accent2">
                  <a:lumMod val="75000"/>
                </a:schemeClr>
              </a:solidFill>
            </a:rPr>
            <a:t>Член жюри областного конкурса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accent2">
                  <a:lumMod val="75000"/>
                </a:schemeClr>
              </a:solidFill>
            </a:rPr>
            <a:t>«Лучшая образовательная организация»</a:t>
          </a:r>
        </a:p>
      </dsp:txBody>
      <dsp:txXfrm rot="10800000">
        <a:off x="0" y="3958166"/>
        <a:ext cx="4237567" cy="2374900"/>
      </dsp:txXfrm>
    </dsp:sp>
    <dsp:sp modelId="{7DAB4F74-5CF8-4505-8869-1986087E4C8F}">
      <dsp:nvSpPr>
        <dsp:cNvPr id="0" name=""/>
        <dsp:cNvSpPr/>
      </dsp:nvSpPr>
      <dsp:spPr>
        <a:xfrm rot="5400000">
          <a:off x="4773083" y="2631016"/>
          <a:ext cx="3166533" cy="4237567"/>
        </a:xfrm>
        <a:prstGeom prst="round1Rect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accent6">
                  <a:lumMod val="75000"/>
                </a:schemeClr>
              </a:solidFill>
            </a:rPr>
            <a:t>Член общественного Совета при Министерстве образования Иркутской области</a:t>
          </a:r>
        </a:p>
      </dsp:txBody>
      <dsp:txXfrm rot="-5400000">
        <a:off x="4237567" y="3958166"/>
        <a:ext cx="4237567" cy="2374900"/>
      </dsp:txXfrm>
    </dsp:sp>
    <dsp:sp modelId="{7D46D587-5AD4-4E9B-92DA-1708D679A3ED}">
      <dsp:nvSpPr>
        <dsp:cNvPr id="0" name=""/>
        <dsp:cNvSpPr/>
      </dsp:nvSpPr>
      <dsp:spPr>
        <a:xfrm>
          <a:off x="2940896" y="2374900"/>
          <a:ext cx="2542540" cy="1583266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b="1" kern="1200" dirty="0"/>
            <a:t>эксперт</a:t>
          </a:r>
        </a:p>
      </dsp:txBody>
      <dsp:txXfrm>
        <a:off x="3018185" y="2452189"/>
        <a:ext cx="2387962" cy="1428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0.24127</cdr:x>
      <cdr:y>0.01557</cdr:y>
    </cdr:from>
    <cdr:to>
      <cdr:x>0.79173</cdr:x>
      <cdr:y>0.14203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656184" y="72008"/>
          <a:ext cx="3778599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Предмет «История»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0.12696</cdr:x>
      <cdr:y>0.01557</cdr:y>
    </cdr:from>
    <cdr:to>
      <cdr:x>0.90604</cdr:x>
      <cdr:y>0.14203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71508" y="72000"/>
          <a:ext cx="5347939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Предмет «Обществознание»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B6991-B1EC-4564-B595-0EB6DAB54A1F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56064-D4BA-4CEC-A6F3-6F017D1F8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78ECB8-58F5-4ED9-A56E-BBB20ADFC01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/>
              <a:t>В образовательном учреждении разработан и реализуется проект «Исследовательская среда школьника», направленный на формирование исследовательских компетенций учащихся. Участниками проекта являются и обучающиеся 10-11 классов. </a:t>
            </a: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18068E-C2C8-4D84-8293-BB05921C7BE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0.emf"/><Relationship Id="rId18" Type="http://schemas.openxmlformats.org/officeDocument/2006/relationships/oleObject" Target="../embeddings/oleObject7.bin"/><Relationship Id="rId3" Type="http://schemas.openxmlformats.org/officeDocument/2006/relationships/image" Target="../media/image14.jpeg"/><Relationship Id="rId7" Type="http://schemas.openxmlformats.org/officeDocument/2006/relationships/image" Target="../media/image7.e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emf"/><Relationship Id="rId5" Type="http://schemas.openxmlformats.org/officeDocument/2006/relationships/image" Target="../media/image16.jpeg"/><Relationship Id="rId15" Type="http://schemas.openxmlformats.org/officeDocument/2006/relationships/image" Target="../media/image11.e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3.emf"/><Relationship Id="rId4" Type="http://schemas.openxmlformats.org/officeDocument/2006/relationships/image" Target="../media/image15.jpeg"/><Relationship Id="rId9" Type="http://schemas.openxmlformats.org/officeDocument/2006/relationships/image" Target="../media/image8.emf"/><Relationship Id="rId1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wm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mariuver.files.wordpress.com/2010/04/pervyje_shagi.jpg" TargetMode="Externa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oleObject" Target="../embeddings/oleObject9.bin"/><Relationship Id="rId3" Type="http://schemas.openxmlformats.org/officeDocument/2006/relationships/image" Target="../media/image14.jpeg"/><Relationship Id="rId7" Type="http://schemas.openxmlformats.org/officeDocument/2006/relationships/image" Target="../media/image23.emf"/><Relationship Id="rId12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jpe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9.jpeg"/><Relationship Id="rId5" Type="http://schemas.openxmlformats.org/officeDocument/2006/relationships/slide" Target="slide11.xml"/><Relationship Id="rId15" Type="http://schemas.openxmlformats.org/officeDocument/2006/relationships/image" Target="../media/image31.jpeg"/><Relationship Id="rId10" Type="http://schemas.openxmlformats.org/officeDocument/2006/relationships/image" Target="../media/image28.jpeg"/><Relationship Id="rId4" Type="http://schemas.openxmlformats.org/officeDocument/2006/relationships/image" Target="../media/image25.jpeg"/><Relationship Id="rId9" Type="http://schemas.openxmlformats.org/officeDocument/2006/relationships/image" Target="../media/image27.jpeg"/><Relationship Id="rId1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3358" y="1370841"/>
            <a:ext cx="74359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n w="0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Эксперт – это ответственно!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79054" y="3527964"/>
            <a:ext cx="7351308" cy="1307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Автор: Наваренко Александра Николаевна,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директор МБОУ «СОШ № 36» 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0"/>
            <a:ext cx="72474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Результативность </a:t>
            </a:r>
          </a:p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педагогической  деятельности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331640" y="1412776"/>
          <a:ext cx="6864424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6231421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0"/>
            <a:ext cx="72474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Результативность </a:t>
            </a:r>
          </a:p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педагогической  деятельности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331640" y="1412776"/>
          <a:ext cx="6864424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6231421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0"/>
            <a:ext cx="72474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Результативность </a:t>
            </a:r>
          </a:p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педагогической  деятельности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268760"/>
            <a:ext cx="7072312" cy="928687"/>
          </a:xfrm>
          <a:prstGeom prst="roundRect">
            <a:avLst>
              <a:gd name="adj" fmla="val 335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</a:rPr>
              <a:t>Участие в НПК различного уровня </a:t>
            </a:r>
          </a:p>
        </p:txBody>
      </p:sp>
      <p:pic>
        <p:nvPicPr>
          <p:cNvPr id="71685" name="Picture 5" descr="D:\Фото\фото печатать\vHUNd7QPWzQ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194421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686" name="Picture 6" descr="D:\Фото\Рисунок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492896"/>
            <a:ext cx="2253440" cy="1692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687" name="Picture 7" descr="D:\Фото\ВК\hGMAXtWXi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356992"/>
            <a:ext cx="1872208" cy="2496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298" name="Picture 2" descr="C:\Users\Директор\Desktop\аттестация Наваренко\достижения\1 - 001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1381749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299" name="Picture 3" descr="C:\Users\Директор\Desktop\аттестация Наваренко\достижения\1 - 000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437112"/>
            <a:ext cx="1533898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300" name="Picture 4" descr="C:\Users\Директор\Desktop\аттестация Наваренко\достижения\1 - 000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3789040"/>
            <a:ext cx="1280124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62314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0"/>
            <a:ext cx="72474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Результативность </a:t>
            </a:r>
          </a:p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педагогической  деятельности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268760"/>
            <a:ext cx="7072312" cy="928687"/>
          </a:xfrm>
          <a:prstGeom prst="roundRect">
            <a:avLst>
              <a:gd name="adj" fmla="val 335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</a:rPr>
              <a:t>Участие в НПК различного уровня </a:t>
            </a:r>
          </a:p>
        </p:txBody>
      </p:sp>
      <p:pic>
        <p:nvPicPr>
          <p:cNvPr id="10" name="Picture 4" descr="D:\Фото\конференция\DSC_03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2106566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C:\Users\Директор\Desktop\DSC056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276872"/>
            <a:ext cx="1800200" cy="3343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3" descr="C:\Users\Директор\Desktop\PB27467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420888"/>
            <a:ext cx="1917487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6322" name="Picture 2" descr="C:\Users\Директор\Desktop\аттестация Наваренко\достижения\1 - 000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653136"/>
            <a:ext cx="1484718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6323" name="Picture 3" descr="C:\Users\Директор\Desktop\аттестация Наваренко\достижения\1 - 000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701141"/>
            <a:ext cx="1296144" cy="1824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6324" name="Picture 4" descr="C:\Users\Директор\Desktop\аттестация Наваренко\достижения\1 - 000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4734928"/>
            <a:ext cx="1368152" cy="1934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62314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72533" y="194733"/>
          <a:ext cx="8475134" cy="6333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2" name="Picture 2" descr="https://donpress.com/files/images/news/1510/15101119330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9580" y="2129367"/>
            <a:ext cx="2257627" cy="2264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65741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Самоэкспертиза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70983" y="1600199"/>
            <a:ext cx="7886700" cy="44836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1. Область действительности, которую исследует наука. Выберите правильный вариант ответа.</a:t>
            </a:r>
            <a:endParaRPr lang="ru-RU" dirty="0"/>
          </a:p>
          <a:p>
            <a:r>
              <a:rPr lang="ru-RU" dirty="0"/>
              <a:t>А. Предмет исследования			</a:t>
            </a:r>
          </a:p>
          <a:p>
            <a:r>
              <a:rPr lang="ru-RU" dirty="0"/>
              <a:t>В. Логика исследования</a:t>
            </a:r>
          </a:p>
          <a:p>
            <a:r>
              <a:rPr lang="ru-RU" dirty="0"/>
              <a:t>Б. Объект исследования</a:t>
            </a:r>
          </a:p>
          <a:p>
            <a:r>
              <a:rPr lang="ru-RU" dirty="0"/>
              <a:t>Г. Все варианты верны</a:t>
            </a:r>
          </a:p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77933" y="4868333"/>
            <a:ext cx="1955800" cy="110913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tx1"/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65741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Самоэкспертиза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70983" y="1210733"/>
            <a:ext cx="7886700" cy="48730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/>
              <a:t>2. Установите последовательность в структуре исследовательской  работы:</a:t>
            </a:r>
            <a:endParaRPr lang="ru-RU" dirty="0"/>
          </a:p>
          <a:p>
            <a:pPr>
              <a:buNone/>
            </a:pPr>
            <a:r>
              <a:rPr lang="ru-RU" dirty="0"/>
              <a:t>А.</a:t>
            </a:r>
            <a:r>
              <a:rPr lang="ru-RU" b="1" dirty="0"/>
              <a:t>    </a:t>
            </a:r>
            <a:r>
              <a:rPr lang="ru-RU" dirty="0"/>
              <a:t>Приложения					</a:t>
            </a:r>
          </a:p>
          <a:p>
            <a:pPr>
              <a:buNone/>
            </a:pPr>
            <a:r>
              <a:rPr lang="ru-RU" dirty="0"/>
              <a:t>Б.     Задание					</a:t>
            </a:r>
          </a:p>
          <a:p>
            <a:pPr>
              <a:buNone/>
            </a:pPr>
            <a:r>
              <a:rPr lang="ru-RU" dirty="0"/>
              <a:t>В.    Титульный лист				</a:t>
            </a:r>
          </a:p>
          <a:p>
            <a:pPr>
              <a:buNone/>
            </a:pPr>
            <a:r>
              <a:rPr lang="ru-RU" dirty="0"/>
              <a:t>Г.    Список использованной литературы	</a:t>
            </a:r>
          </a:p>
          <a:p>
            <a:pPr>
              <a:buNone/>
            </a:pPr>
            <a:r>
              <a:rPr lang="ru-RU" dirty="0"/>
              <a:t>Д.    Введение					</a:t>
            </a:r>
          </a:p>
          <a:p>
            <a:pPr>
              <a:buNone/>
            </a:pPr>
            <a:r>
              <a:rPr lang="ru-RU" dirty="0"/>
              <a:t>Е.    Содержание					</a:t>
            </a:r>
          </a:p>
          <a:p>
            <a:pPr>
              <a:buNone/>
            </a:pPr>
            <a:r>
              <a:rPr lang="ru-RU" dirty="0"/>
              <a:t>Ж.   Основная часть				</a:t>
            </a:r>
          </a:p>
          <a:p>
            <a:pPr>
              <a:buNone/>
            </a:pPr>
            <a:r>
              <a:rPr lang="ru-RU" dirty="0"/>
              <a:t>З.    Заключение					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/>
              <a:t>1 _____; 2_____; 3_____; 4_____; 5_____; 6_____; 7_____; 8_____.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17065" y="3708399"/>
            <a:ext cx="3005667" cy="110913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ВЕДЖЗГБ</a:t>
            </a: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65741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Самоэкспертиза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70983" y="1600199"/>
            <a:ext cx="7886700" cy="44836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3. Критический отзыв на научную работу</a:t>
            </a:r>
            <a:r>
              <a:rPr lang="ru-RU" i="1" dirty="0"/>
              <a:t>:</a:t>
            </a:r>
            <a:endParaRPr lang="ru-RU" dirty="0"/>
          </a:p>
          <a:p>
            <a:r>
              <a:rPr lang="ru-RU" dirty="0"/>
              <a:t>А. Аннотация. 				</a:t>
            </a:r>
          </a:p>
          <a:p>
            <a:r>
              <a:rPr lang="ru-RU" dirty="0"/>
              <a:t>В. Рецензия.</a:t>
            </a:r>
          </a:p>
          <a:p>
            <a:r>
              <a:rPr lang="ru-RU" dirty="0"/>
              <a:t>Б. План. 					</a:t>
            </a:r>
          </a:p>
          <a:p>
            <a:r>
              <a:rPr lang="ru-RU" dirty="0"/>
              <a:t>Г. Тезис.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82733" y="4199467"/>
            <a:ext cx="1955800" cy="110913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tx1"/>
                </a:solidFill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65741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Самоэкспертиза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70983" y="1600199"/>
            <a:ext cx="7886700" cy="44836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4. Какой вид эксперимента не проводится в контрольной группе исследования?</a:t>
            </a:r>
            <a:endParaRPr lang="ru-RU" dirty="0"/>
          </a:p>
          <a:p>
            <a:r>
              <a:rPr lang="ru-RU" dirty="0"/>
              <a:t>А. Констатирующий.			</a:t>
            </a:r>
          </a:p>
          <a:p>
            <a:r>
              <a:rPr lang="ru-RU" dirty="0"/>
              <a:t>В. Контрольный.</a:t>
            </a:r>
          </a:p>
          <a:p>
            <a:r>
              <a:rPr lang="ru-RU" dirty="0"/>
              <a:t>Б. Формирующий. 			</a:t>
            </a:r>
          </a:p>
          <a:p>
            <a:r>
              <a:rPr lang="ru-RU" dirty="0"/>
              <a:t>Г. Психолого-педагогический.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58933" y="4682066"/>
            <a:ext cx="1955800" cy="110913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tx1"/>
                </a:solidFill>
              </a:rPr>
              <a:t>Б</a:t>
            </a: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65741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Самоэкспертиза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70983" y="1261533"/>
            <a:ext cx="7886700" cy="4902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/>
              <a:t>5. Соотнесите понятия:</a:t>
            </a:r>
            <a:endParaRPr lang="ru-RU" dirty="0"/>
          </a:p>
          <a:p>
            <a:pPr>
              <a:buNone/>
            </a:pPr>
            <a:r>
              <a:rPr lang="ru-RU" dirty="0"/>
              <a:t> Вид научного аппарата                       Характеристика</a:t>
            </a:r>
          </a:p>
          <a:p>
            <a:pPr>
              <a:buNone/>
            </a:pPr>
            <a:r>
              <a:rPr lang="ru-RU" dirty="0"/>
              <a:t> 1. Тема                           А. Ожидаемый результат    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………………………………</a:t>
            </a:r>
            <a:r>
              <a:rPr lang="ru-RU" dirty="0"/>
              <a:t>исследования</a:t>
            </a:r>
          </a:p>
          <a:p>
            <a:pPr>
              <a:buNone/>
            </a:pPr>
            <a:r>
              <a:rPr lang="ru-RU" dirty="0"/>
              <a:t> 2. Предмет                   Б. Направленное внимание                   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…………………………….</a:t>
            </a:r>
            <a:r>
              <a:rPr lang="ru-RU" dirty="0"/>
              <a:t>исследователя в объекте, </a:t>
            </a:r>
          </a:p>
          <a:p>
            <a:pPr>
              <a:buNone/>
            </a:pP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………………………………..</a:t>
            </a:r>
            <a:r>
              <a:rPr lang="ru-RU" dirty="0"/>
              <a:t>относительно чего появляется 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……………………………..</a:t>
            </a:r>
            <a:r>
              <a:rPr lang="ru-RU" dirty="0"/>
              <a:t>новое знание</a:t>
            </a:r>
          </a:p>
          <a:p>
            <a:pPr>
              <a:buNone/>
            </a:pPr>
            <a:r>
              <a:rPr lang="ru-RU" dirty="0"/>
              <a:t>3. Цель                         В. Лаконичная формулировка 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……………………</a:t>
            </a:r>
            <a:r>
              <a:rPr lang="ru-RU" dirty="0"/>
              <a:t>основного содержания исследования</a:t>
            </a:r>
          </a:p>
          <a:p>
            <a:pPr>
              <a:buNone/>
            </a:pPr>
            <a:r>
              <a:rPr lang="ru-RU" dirty="0"/>
              <a:t>1 _____; 2_____; 3_____.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42000" y="5537200"/>
            <a:ext cx="2717800" cy="110913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1В, 2Б, 3А </a:t>
            </a: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2545" y="1051242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Текст слайда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7067" y="466467"/>
            <a:ext cx="6029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Заголовок слайда</a:t>
            </a:r>
          </a:p>
        </p:txBody>
      </p:sp>
      <p:pic>
        <p:nvPicPr>
          <p:cNvPr id="13314" name="Picture 2" descr="https://i.simpalsmedia.com/999.md/BoardImages/900x900/9d8d28f4682023d9830c091fea5ca5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8600" y="1823109"/>
            <a:ext cx="3550867" cy="3550867"/>
          </a:xfrm>
          <a:prstGeom prst="rect">
            <a:avLst/>
          </a:prstGeom>
          <a:noFill/>
        </p:spPr>
      </p:pic>
      <p:pic>
        <p:nvPicPr>
          <p:cNvPr id="13316" name="Picture 4" descr="https://www.elianne.fr/wp-content/uploads/2016/02/Modifier-societe-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409" y="2510110"/>
            <a:ext cx="4153157" cy="4153157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461000" y="296333"/>
            <a:ext cx="3310467" cy="159173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он?</a:t>
            </a: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65741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Самоэкспертиза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70983" y="1600199"/>
            <a:ext cx="7886700" cy="44836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6. </a:t>
            </a:r>
            <a:r>
              <a:rPr lang="ru-RU" sz="3200" b="1" dirty="0"/>
              <a:t>Чем исследовательская деятельность отличается от проектной?</a:t>
            </a:r>
          </a:p>
          <a:p>
            <a:pPr>
              <a:buNone/>
            </a:pPr>
            <a:r>
              <a:rPr lang="ru-RU" sz="3200" b="1" dirty="0"/>
              <a:t>7. Может ли исследовательская деятельность существовать без проекта? Приведите примеры</a:t>
            </a:r>
          </a:p>
          <a:p>
            <a:pPr>
              <a:buNone/>
            </a:pPr>
            <a:r>
              <a:rPr lang="ru-RU" sz="3200" b="1" dirty="0"/>
              <a:t>8. Может ли проектная деятельность организована без исследования? Приведите примеры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Давайте обсудим экспертов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Как считаете, нужно ли на нашу конференцию приглашать в качестве экспертов кандидатов наук, преподавателей ВУЗов?</a:t>
            </a:r>
          </a:p>
          <a:p>
            <a:r>
              <a:rPr lang="ru-RU" b="1" dirty="0"/>
              <a:t>Не обходимо ли выработать требования и критерии к работам, одинаковые для всех конференций?</a:t>
            </a:r>
          </a:p>
          <a:p>
            <a:r>
              <a:rPr lang="ru-RU" b="1" dirty="0"/>
              <a:t>Какой должна быть экспертиза – открытой или закрытой?</a:t>
            </a: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Экспертиза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45583" y="1571625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исследование какого-либо вопроса, требующего специальных знаний, с представлением мотивированного заключения </a:t>
            </a:r>
          </a:p>
        </p:txBody>
      </p:sp>
      <p:pic>
        <p:nvPicPr>
          <p:cNvPr id="35842" name="Picture 2" descr="https://ensocompany.ru/media/zoo/images/ekspertiza_443e7db1c71462ca06b9b7e1c03f9ed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9266" y="3177556"/>
            <a:ext cx="4206954" cy="2629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2545" y="1051242"/>
            <a:ext cx="78403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процесс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исследования экспертом соответствия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представленной работы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нормам исследования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требованиям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Положения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качества выполнения работы,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включенности автора в тематику работы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основанного на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личном опыте и знаниях эксперта.</a:t>
            </a:r>
            <a:endParaRPr lang="ru-RU" sz="24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7067" y="466467"/>
            <a:ext cx="6029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Экспертиза</a:t>
            </a:r>
            <a:endParaRPr lang="ru-RU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expertiza.tomsk.ru/wp-content/uploads/2018/06/Sudebnaya-ekspertiza-v-Tomske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9" y="3678239"/>
            <a:ext cx="2797175" cy="2797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экспертизы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r>
              <a:rPr lang="ru-RU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профессиональному полю – медицинская, правовая, лингвистическая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т.д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степень открытости, публичности экспертизы. Она может быть открытой, а может быть и закрытой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внутреннюю и внешнюю экспертизу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0401" y="5156200"/>
            <a:ext cx="7823200" cy="990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Экспертиза оформления работы, содержания работы и представления работы</a:t>
            </a:r>
          </a:p>
        </p:txBody>
      </p:sp>
      <p:sp>
        <p:nvSpPr>
          <p:cNvPr id="9" name="Овал 8"/>
          <p:cNvSpPr/>
          <p:nvPr/>
        </p:nvSpPr>
        <p:spPr>
          <a:xfrm>
            <a:off x="296333" y="4453467"/>
            <a:ext cx="2954867" cy="804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заочная</a:t>
            </a:r>
          </a:p>
        </p:txBody>
      </p:sp>
      <p:sp>
        <p:nvSpPr>
          <p:cNvPr id="10" name="Овал 9"/>
          <p:cNvSpPr/>
          <p:nvPr/>
        </p:nvSpPr>
        <p:spPr>
          <a:xfrm>
            <a:off x="5689600" y="4436534"/>
            <a:ext cx="2954867" cy="804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очная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599267" y="5173133"/>
            <a:ext cx="651933" cy="22860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107267" y="5037666"/>
            <a:ext cx="2946400" cy="313267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6993467" y="5207000"/>
            <a:ext cx="389467" cy="30480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122333" y="5240867"/>
            <a:ext cx="1710267" cy="499533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7400" y="1982575"/>
            <a:ext cx="7721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ru-RU" sz="32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Быть уверен, что обладает достаточными компетенциями, знанием и опытом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ru-RU" sz="32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Располагает достаточным временем для проведения экспертизы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7466" y="466467"/>
            <a:ext cx="75353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Прежде чем дать согласие на участие в экспертизе:</a:t>
            </a: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44034" name="Picture 2" descr="http://imalka.ru/media/cache/87/9e/78/43/9c/ff/879e78439cffb0264c8c048a802359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1078" y="3167062"/>
            <a:ext cx="4488045" cy="34200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02545" y="1051242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Текст слайда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7067" y="466467"/>
            <a:ext cx="6029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Конфликт интересов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ситуация, при которой личная заинтересованность человека может повлиять на процесс принятия компетентного решения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6599" y="3395133"/>
            <a:ext cx="2616200" cy="8551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родственник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48466" y="4656667"/>
            <a:ext cx="3166533" cy="9990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Научный руководитель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07000" y="3386667"/>
            <a:ext cx="2683933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Участник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Частые ошибки экспертов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Выявление общего уровня эрудиции участника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Опора на объем и масштаб работы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Позиция экзаменатора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Категоричен в рекомендациях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Отказ от пояснений и аргументации оценки</a:t>
            </a:r>
          </a:p>
        </p:txBody>
      </p:sp>
    </p:spTree>
    <p:extLst>
      <p:ext uri="{BB962C8B-B14F-4D97-AF65-F5344CB8AC3E}">
        <p14:creationId xmlns:p14="http://schemas.microsoft.com/office/powerpoint/2010/main" val="28697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Темы занятий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7400" y="1701800"/>
            <a:ext cx="4639733" cy="9736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Экспертиза оформления работы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8867" y="3098800"/>
            <a:ext cx="4834467" cy="10752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Экспертиза содержания работы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2400" y="4766733"/>
            <a:ext cx="4732867" cy="11768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Экспертиза выступления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2869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8" name="Picture 4" descr="https://www.elianne.fr/wp-content/uploads/2016/02/Modifier-societe-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8144" y="2277534"/>
            <a:ext cx="2997200" cy="299720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1363133" y="711201"/>
            <a:ext cx="2658534" cy="120226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суперспециалист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68399" y="4893735"/>
            <a:ext cx="2658534" cy="120226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Постоянно повышает свою квалификацию в данной отрасли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98067" y="3784601"/>
            <a:ext cx="2760133" cy="135466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Имеет богатый опыт в данном деле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83201" y="1388535"/>
            <a:ext cx="3064934" cy="119379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8799" y="2667001"/>
            <a:ext cx="2658534" cy="120226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Обладает экспертными компетенциями</a:t>
            </a: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8" name="Picture 4" descr="https://www.elianne.fr/wp-content/uploads/2016/02/Modifier-societe-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2010" y="4673601"/>
            <a:ext cx="1961790" cy="196179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FF0000"/>
                </a:solidFill>
              </a:rPr>
              <a:t>Эксперт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28650" y="1625600"/>
            <a:ext cx="7886700" cy="4551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это специалист, делающий заключение при рассмотрении какого-либо вопроса, который </a:t>
            </a:r>
            <a:r>
              <a:rPr lang="ru-RU" sz="3600" b="1" i="1" u="sng" dirty="0">
                <a:latin typeface="Times New Roman" pitchFamily="18" charset="0"/>
                <a:cs typeface="Times New Roman" pitchFamily="18" charset="0"/>
              </a:rPr>
              <a:t>активен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b="1" i="1" u="sng" dirty="0">
                <a:latin typeface="Times New Roman" pitchFamily="18" charset="0"/>
                <a:cs typeface="Times New Roman" pitchFamily="18" charset="0"/>
              </a:rPr>
              <a:t>результативен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в данной области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57067" y="466467"/>
            <a:ext cx="6029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Компетентный?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54050" y="102659"/>
            <a:ext cx="78867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58800" y="1580091"/>
            <a:ext cx="8007350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1. </a:t>
            </a:r>
            <a:r>
              <a:rPr lang="ru-RU" sz="3200" b="1" dirty="0"/>
              <a:t>Имеет высшее педагогическое образование</a:t>
            </a:r>
          </a:p>
          <a:p>
            <a:r>
              <a:rPr lang="ru-RU" sz="3200" b="1" dirty="0"/>
              <a:t>2. Опыт педагогической работы не менее 10 лет</a:t>
            </a:r>
          </a:p>
          <a:p>
            <a:r>
              <a:rPr lang="ru-RU" sz="3200" b="1" dirty="0"/>
              <a:t>3. Обладает знаниями о теории и методах исследовательской деятельности</a:t>
            </a:r>
          </a:p>
          <a:p>
            <a:r>
              <a:rPr lang="ru-RU" sz="3200" b="1" dirty="0"/>
              <a:t>4. Повышает свою компетентность </a:t>
            </a:r>
          </a:p>
          <a:p>
            <a:r>
              <a:rPr lang="ru-RU" sz="3200" b="1" dirty="0"/>
              <a:t>5. Имеет результативный опыт исследовательской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47664" y="0"/>
            <a:ext cx="61057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визитная карточка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764704"/>
            <a:ext cx="3312368" cy="864096"/>
          </a:xfrm>
          <a:prstGeom prst="roundRect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Место работы – МБОУ «СОШ № 36» г. Ангарск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1700808"/>
            <a:ext cx="4176464" cy="1080120"/>
          </a:xfrm>
          <a:prstGeom prst="roundRect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Образование высшее: </a:t>
            </a:r>
          </a:p>
          <a:p>
            <a:pPr algn="ctr"/>
            <a:r>
              <a:rPr lang="ru-RU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1997 год – ИГПИ, исторический факультет, преподаватель истории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63888" y="2996952"/>
            <a:ext cx="3672408" cy="936104"/>
          </a:xfrm>
          <a:prstGeom prst="roundRect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Стаж педагогической деятельности  - </a:t>
            </a:r>
          </a:p>
          <a:p>
            <a:pPr algn="ctr"/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25 лет</a:t>
            </a:r>
          </a:p>
        </p:txBody>
      </p:sp>
      <p:pic>
        <p:nvPicPr>
          <p:cNvPr id="11" name="Picture 5" descr="Корпус „Восточно-Сибирской государственной академии образования“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764704"/>
            <a:ext cx="2685910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572000" y="4077072"/>
            <a:ext cx="3528392" cy="936104"/>
          </a:xfrm>
          <a:prstGeom prst="roundRect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Квалификационная категория - первая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5736" y="1772816"/>
            <a:ext cx="4176464" cy="1080120"/>
          </a:xfrm>
          <a:prstGeom prst="roundRect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Образование высшее: </a:t>
            </a:r>
          </a:p>
          <a:p>
            <a:pPr algn="ctr"/>
            <a:r>
              <a:rPr lang="ru-RU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2003 год – ИГУ, факультет социальных наук, менеджмент организации</a:t>
            </a:r>
          </a:p>
        </p:txBody>
      </p:sp>
      <p:pic>
        <p:nvPicPr>
          <p:cNvPr id="13318" name="Picture 6" descr="http://www.bmstu.ru/~sm8/images/bosh1x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231394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79512" y="4509120"/>
          <a:ext cx="1580885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6" imgW="5686298" imgH="8029530" progId="AcroExch.Document.7">
                  <p:embed/>
                </p:oleObj>
              </mc:Choice>
              <mc:Fallback>
                <p:oleObj name="Acrobat Document" r:id="rId6" imgW="5686298" imgH="802953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509120"/>
                        <a:ext cx="1580885" cy="2232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331640" y="5013176"/>
          <a:ext cx="2236952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8" imgW="8029431" imgH="5686200" progId="AcroExch.Document.7">
                  <p:embed/>
                </p:oleObj>
              </mc:Choice>
              <mc:Fallback>
                <p:oleObj name="Acrobat Document" r:id="rId8" imgW="8029431" imgH="5686200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013176"/>
                        <a:ext cx="2236952" cy="1584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2915816" y="4653136"/>
          <a:ext cx="1477348" cy="2090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10" imgW="5667119" imgH="8019810" progId="AcroExch.Document.7">
                  <p:embed/>
                </p:oleObj>
              </mc:Choice>
              <mc:Fallback>
                <p:oleObj name="Acrobat Document" r:id="rId10" imgW="5667119" imgH="8019810" progId="AcroExch.Document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653136"/>
                        <a:ext cx="1477348" cy="2090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3923928" y="5085184"/>
          <a:ext cx="2214588" cy="1570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12" imgW="8029431" imgH="5695920" progId="AcroExch.Document.7">
                  <p:embed/>
                </p:oleObj>
              </mc:Choice>
              <mc:Fallback>
                <p:oleObj name="Acrobat Document" r:id="rId12" imgW="8029431" imgH="5695920" progId="AcroExch.Document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5085184"/>
                        <a:ext cx="2214588" cy="1570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5796136" y="4797152"/>
          <a:ext cx="1372617" cy="1929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14" imgW="5724387" imgH="8048430" progId="AcroExch.Document.7">
                  <p:embed/>
                </p:oleObj>
              </mc:Choice>
              <mc:Fallback>
                <p:oleObj name="Acrobat Document" r:id="rId14" imgW="5724387" imgH="8048430" progId="AcroExch.Document.7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4797152"/>
                        <a:ext cx="1372617" cy="1929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6948264" y="4869160"/>
          <a:ext cx="1272094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16" imgW="5667119" imgH="8019810" progId="AcroExch.Document.7">
                  <p:embed/>
                </p:oleObj>
              </mc:Choice>
              <mc:Fallback>
                <p:oleObj name="Acrobat Document" r:id="rId16" imgW="5667119" imgH="8019810" progId="AcroExch.Document.7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4869160"/>
                        <a:ext cx="1272094" cy="18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7730512" y="4869160"/>
          <a:ext cx="1274907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18" imgW="5686298" imgH="8029530" progId="AcroExch.Document.7">
                  <p:embed/>
                </p:oleObj>
              </mc:Choice>
              <mc:Fallback>
                <p:oleObj name="Acrobat Document" r:id="rId18" imgW="5686298" imgH="8029530" progId="AcroExch.Document.7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0512" y="4869160"/>
                        <a:ext cx="1274907" cy="18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623142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6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rgbClr val="FDA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71500" y="1571625"/>
              <a:ext cx="214313" cy="528637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0"/>
              <a:ext cx="561975" cy="6858000"/>
            </a:xfrm>
            <a:prstGeom prst="rect">
              <a:avLst/>
            </a:prstGeom>
            <a:solidFill>
              <a:srgbClr val="FDA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71500" y="0"/>
              <a:ext cx="8572500" cy="128587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0"/>
              <a:ext cx="9144000" cy="46038"/>
            </a:xfrm>
            <a:prstGeom prst="rect">
              <a:avLst/>
            </a:prstGeom>
            <a:solidFill>
              <a:srgbClr val="FDA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100" name="Прямоугольник 13"/>
          <p:cNvSpPr>
            <a:spLocks noChangeArrowheads="1"/>
          </p:cNvSpPr>
          <p:nvPr/>
        </p:nvSpPr>
        <p:spPr bwMode="auto">
          <a:xfrm>
            <a:off x="857250" y="2450276"/>
            <a:ext cx="778668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endParaRPr lang="ru-RU" sz="2000" b="1" i="1" dirty="0">
              <a:solidFill>
                <a:srgbClr val="000066"/>
              </a:solidFill>
            </a:endParaRPr>
          </a:p>
        </p:txBody>
      </p:sp>
      <p:sp>
        <p:nvSpPr>
          <p:cNvPr id="4101" name="Oval 2"/>
          <p:cNvSpPr>
            <a:spLocks noChangeArrowheads="1"/>
          </p:cNvSpPr>
          <p:nvPr/>
        </p:nvSpPr>
        <p:spPr bwMode="auto">
          <a:xfrm>
            <a:off x="0" y="0"/>
            <a:ext cx="1714500" cy="17145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3F3151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ru-RU" sz="1100">
              <a:latin typeface="Times New Roman" pitchFamily="18" charset="0"/>
            </a:endParaRPr>
          </a:p>
          <a:p>
            <a:endParaRPr lang="ru-RU"/>
          </a:p>
        </p:txBody>
      </p:sp>
      <p:pic>
        <p:nvPicPr>
          <p:cNvPr id="15" name="Рисунок 14" descr="клип0115"/>
          <p:cNvPicPr/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1285852" cy="1002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4" name="Блок-схема: альтернативный процесс 13"/>
          <p:cNvSpPr/>
          <p:nvPr/>
        </p:nvSpPr>
        <p:spPr bwMode="auto">
          <a:xfrm>
            <a:off x="1714480" y="186907"/>
            <a:ext cx="7305988" cy="783193"/>
          </a:xfrm>
          <a:prstGeom prst="flowChartAlternateProcess">
            <a:avLst/>
          </a:prstGeom>
          <a:solidFill>
            <a:schemeClr val="bg1"/>
          </a:solidFill>
          <a:ln>
            <a:gradFill>
              <a:gsLst>
                <a:gs pos="0">
                  <a:srgbClr val="00206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512373"/>
                </a:solidFill>
                <a:latin typeface="Times New Roman" pitchFamily="18" charset="0"/>
                <a:cs typeface="Times New Roman" pitchFamily="18" charset="0"/>
              </a:rPr>
              <a:t>Межрегиональная конференция младших школьников «Юный исследователь»</a:t>
            </a:r>
          </a:p>
        </p:txBody>
      </p:sp>
      <p:pic>
        <p:nvPicPr>
          <p:cNvPr id="12" name="Picture 8" descr="Картинка 6 из 35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4556353"/>
            <a:ext cx="2357445" cy="230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467544" y="4797152"/>
            <a:ext cx="5000660" cy="17859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 и  конференция</a:t>
            </a:r>
            <a:b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«Первые шаги  в науке», г. Москва.</a:t>
            </a:r>
          </a:p>
          <a:p>
            <a:pPr algn="ctr"/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 6 лет сотрудничества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приняли участие в конкурсе  – </a:t>
            </a: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школьников, в конференции</a:t>
            </a: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- 42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(все победители и призеры)</a:t>
            </a:r>
          </a:p>
          <a:p>
            <a:pPr algn="ctr"/>
            <a:endParaRPr lang="ru-RU" dirty="0"/>
          </a:p>
        </p:txBody>
      </p:sp>
      <p:pic>
        <p:nvPicPr>
          <p:cNvPr id="17" name="Picture 12" descr="S830053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3357562"/>
            <a:ext cx="1643078" cy="1226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" descr="C:\Documents and Settings\Зам3\Рабочий стол\Тувина\ФОТО МРЦ ЮИ -2011-2012\PIC_123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3357562"/>
            <a:ext cx="1619242" cy="1214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C:\Documents and Settings\Зам3\Рабочий стол\МРЦ 2012-2013\школа 36 юные исследователи 27.10.12\IMG_6791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357562"/>
            <a:ext cx="1714512" cy="1214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6" descr="G:\Для презентации МРЦ\PIC_004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3357562"/>
            <a:ext cx="1928826" cy="1196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827584" y="1484784"/>
            <a:ext cx="5688632" cy="168592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МБОУ «СОШ №36» – муниципальный ресурсный центр с 2008 года</a:t>
            </a:r>
          </a:p>
          <a:p>
            <a:pPr algn="ctr"/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обучение </a:t>
            </a:r>
            <a:r>
              <a:rPr lang="ru-RU" sz="2000" b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младших школьников</a:t>
            </a:r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педагогов</a:t>
            </a:r>
            <a:r>
              <a:rPr lang="ru-RU" sz="17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навыкам исследовательской и проектной деятельности через различные формы работы: психологические и коммуникативные тренинги, семинары, практикумы, мастер-классы,  консультации и др. 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5652120" y="1340768"/>
          <a:ext cx="3312368" cy="5364055"/>
        </p:xfrm>
        <a:graphic>
          <a:graphicData uri="http://schemas.openxmlformats.org/drawingml/2006/table">
            <a:tbl>
              <a:tblPr/>
              <a:tblGrid>
                <a:gridCol w="2069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65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Результаты  деятельности МРЦ «Юный исследователь»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за 3 учебных года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3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1.Всего обучились на занятиях МРЦ «ЮИ»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учащихся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3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Участие в заочном конкурсе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«Первые шаги в науке»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участников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лауреаты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3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Участие в очной конференции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«Первые шаги в науке»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участников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6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победители, призеры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5"/>
          <p:cNvGrpSpPr>
            <a:grpSpLocks/>
          </p:cNvGrpSpPr>
          <p:nvPr/>
        </p:nvGrpSpPr>
        <p:grpSpPr bwMode="auto">
          <a:xfrm>
            <a:off x="123883" y="0"/>
            <a:ext cx="9162888" cy="6858000"/>
            <a:chOff x="123883" y="0"/>
            <a:chExt cx="9162888" cy="6858000"/>
          </a:xfrm>
        </p:grpSpPr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123883" y="0"/>
              <a:ext cx="9162888" cy="6858000"/>
              <a:chOff x="422" y="96"/>
              <a:chExt cx="16494" cy="11719"/>
            </a:xfrm>
          </p:grpSpPr>
          <p:sp>
            <p:nvSpPr>
              <p:cNvPr id="5131" name="Rectangle 3"/>
              <p:cNvSpPr>
                <a:spLocks noChangeArrowheads="1"/>
              </p:cNvSpPr>
              <p:nvPr/>
            </p:nvSpPr>
            <p:spPr bwMode="auto">
              <a:xfrm>
                <a:off x="456" y="96"/>
                <a:ext cx="16460" cy="11719"/>
              </a:xfrm>
              <a:prstGeom prst="rect">
                <a:avLst/>
              </a:prstGeom>
              <a:solidFill>
                <a:srgbClr val="B2A1C7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132" name="Rectangle 4"/>
              <p:cNvSpPr>
                <a:spLocks noChangeArrowheads="1"/>
              </p:cNvSpPr>
              <p:nvPr/>
            </p:nvSpPr>
            <p:spPr bwMode="auto">
              <a:xfrm>
                <a:off x="9321" y="5745"/>
                <a:ext cx="6293" cy="5849"/>
              </a:xfrm>
              <a:prstGeom prst="rect">
                <a:avLst/>
              </a:prstGeom>
              <a:solidFill>
                <a:srgbClr val="DBE5F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133" name="Rectangle 5"/>
              <p:cNvSpPr>
                <a:spLocks noChangeArrowheads="1"/>
              </p:cNvSpPr>
              <p:nvPr/>
            </p:nvSpPr>
            <p:spPr bwMode="auto">
              <a:xfrm>
                <a:off x="1170" y="5709"/>
                <a:ext cx="8256" cy="5849"/>
              </a:xfrm>
              <a:prstGeom prst="rect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" name="Rectangle 6"/>
              <p:cNvSpPr>
                <a:spLocks noChangeArrowheads="1"/>
              </p:cNvSpPr>
              <p:nvPr/>
            </p:nvSpPr>
            <p:spPr bwMode="auto">
              <a:xfrm>
                <a:off x="1068" y="695"/>
                <a:ext cx="8256" cy="5050"/>
              </a:xfrm>
              <a:prstGeom prst="rect">
                <a:avLst/>
              </a:prstGeom>
              <a:solidFill>
                <a:srgbClr val="FDE9D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" name="Rectangle 7"/>
              <p:cNvSpPr>
                <a:spLocks noChangeArrowheads="1"/>
              </p:cNvSpPr>
              <p:nvPr/>
            </p:nvSpPr>
            <p:spPr bwMode="auto">
              <a:xfrm>
                <a:off x="9321" y="696"/>
                <a:ext cx="6293" cy="50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" name="Rectangle 8"/>
              <p:cNvSpPr>
                <a:spLocks noChangeArrowheads="1"/>
              </p:cNvSpPr>
              <p:nvPr/>
            </p:nvSpPr>
            <p:spPr bwMode="auto">
              <a:xfrm>
                <a:off x="9329" y="4276"/>
                <a:ext cx="2529" cy="94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sz="2200" b="1" dirty="0">
                    <a:solidFill>
                      <a:srgbClr val="0000FF"/>
                    </a:solidFill>
                    <a:latin typeface="Calibri" pitchFamily="34" charset="0"/>
                  </a:rPr>
                  <a:t>Условия</a:t>
                </a:r>
                <a:endParaRPr lang="ru-RU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137" name="Rectangle 9"/>
              <p:cNvSpPr>
                <a:spLocks noChangeArrowheads="1"/>
              </p:cNvSpPr>
              <p:nvPr/>
            </p:nvSpPr>
            <p:spPr bwMode="auto">
              <a:xfrm>
                <a:off x="6789" y="4275"/>
                <a:ext cx="2535" cy="1470"/>
              </a:xfrm>
              <a:prstGeom prst="rect">
                <a:avLst/>
              </a:prstGeom>
              <a:solidFill>
                <a:srgbClr val="FBD4B4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ru-RU" sz="2000" b="1" dirty="0">
                    <a:solidFill>
                      <a:srgbClr val="0000FF"/>
                    </a:solidFill>
                    <a:latin typeface="Calibri" pitchFamily="34" charset="0"/>
                  </a:rPr>
                  <a:t>Участники</a:t>
                </a:r>
                <a:endParaRPr lang="ru-RU" sz="1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138" name="Rectangle 10"/>
              <p:cNvSpPr>
                <a:spLocks noChangeArrowheads="1"/>
              </p:cNvSpPr>
              <p:nvPr/>
            </p:nvSpPr>
            <p:spPr bwMode="auto">
              <a:xfrm>
                <a:off x="9329" y="5711"/>
                <a:ext cx="2572" cy="3154"/>
              </a:xfrm>
              <a:prstGeom prst="rect">
                <a:avLst/>
              </a:prstGeom>
              <a:solidFill>
                <a:srgbClr val="CBCAD4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endParaRPr lang="ru-RU" sz="1100" dirty="0">
                  <a:latin typeface="Times New Roman" pitchFamily="18" charset="0"/>
                </a:endParaRPr>
              </a:p>
              <a:p>
                <a:pPr>
                  <a:spcAft>
                    <a:spcPts val="1000"/>
                  </a:spcAft>
                </a:pPr>
                <a:endParaRPr lang="ru-RU" sz="1100" dirty="0">
                  <a:latin typeface="Times New Roman" pitchFamily="18" charset="0"/>
                </a:endParaRPr>
              </a:p>
              <a:p>
                <a:pPr>
                  <a:spcAft>
                    <a:spcPts val="1000"/>
                  </a:spcAft>
                </a:pPr>
                <a:endParaRPr lang="ru-RU" sz="1100" dirty="0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ru-RU" sz="2200" b="1" dirty="0">
                    <a:solidFill>
                      <a:srgbClr val="0000FF"/>
                    </a:solidFill>
                    <a:latin typeface="Calibri" pitchFamily="34" charset="0"/>
                  </a:rPr>
                  <a:t>Результат</a:t>
                </a:r>
                <a:endParaRPr lang="ru-RU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139" name="Rectangle 11"/>
              <p:cNvSpPr>
                <a:spLocks noChangeArrowheads="1"/>
              </p:cNvSpPr>
              <p:nvPr/>
            </p:nvSpPr>
            <p:spPr bwMode="auto">
              <a:xfrm>
                <a:off x="6500" y="5833"/>
                <a:ext cx="2824" cy="3032"/>
              </a:xfrm>
              <a:prstGeom prst="rect">
                <a:avLst/>
              </a:prstGeom>
              <a:solidFill>
                <a:srgbClr val="E5DFE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endParaRPr lang="ru-RU" sz="1100" dirty="0">
                  <a:latin typeface="Times New Roman" pitchFamily="18" charset="0"/>
                </a:endParaRPr>
              </a:p>
              <a:p>
                <a:pPr>
                  <a:spcAft>
                    <a:spcPts val="1000"/>
                  </a:spcAft>
                </a:pPr>
                <a:endParaRPr lang="ru-RU" sz="1100" dirty="0">
                  <a:latin typeface="Times New Roman" pitchFamily="18" charset="0"/>
                </a:endParaRPr>
              </a:p>
              <a:p>
                <a:pPr>
                  <a:spcAft>
                    <a:spcPts val="1000"/>
                  </a:spcAft>
                </a:pPr>
                <a:endParaRPr lang="ru-RU" sz="1100" dirty="0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ru-RU" sz="2200" b="1" dirty="0">
                    <a:solidFill>
                      <a:srgbClr val="0000FF"/>
                    </a:solidFill>
                    <a:latin typeface="Calibri" pitchFamily="34" charset="0"/>
                  </a:rPr>
                  <a:t>Деятель</a:t>
                </a:r>
                <a:r>
                  <a:rPr lang="ru-RU" sz="2200" b="1" dirty="0">
                    <a:solidFill>
                      <a:srgbClr val="0000FF"/>
                    </a:solidFill>
                    <a:latin typeface="Times New Roman" pitchFamily="18" charset="0"/>
                  </a:rPr>
                  <a:t>-</a:t>
                </a:r>
              </a:p>
              <a:p>
                <a:pPr algn="ctr">
                  <a:spcAft>
                    <a:spcPts val="1000"/>
                  </a:spcAft>
                </a:pPr>
                <a:r>
                  <a:rPr lang="ru-RU" sz="2200" b="1" dirty="0" err="1">
                    <a:solidFill>
                      <a:srgbClr val="0000FF"/>
                    </a:solidFill>
                    <a:latin typeface="Calibri" pitchFamily="34" charset="0"/>
                  </a:rPr>
                  <a:t>ность</a:t>
                </a:r>
                <a:endParaRPr lang="ru-RU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140" name="Rectangle 12"/>
              <p:cNvSpPr>
                <a:spLocks noChangeArrowheads="1"/>
              </p:cNvSpPr>
              <p:nvPr/>
            </p:nvSpPr>
            <p:spPr bwMode="auto">
              <a:xfrm>
                <a:off x="7272" y="5345"/>
                <a:ext cx="4115" cy="1418"/>
              </a:xfrm>
              <a:prstGeom prst="rect">
                <a:avLst/>
              </a:prstGeom>
              <a:solidFill>
                <a:srgbClr val="E5B8B7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b="1" dirty="0">
                    <a:solidFill>
                      <a:srgbClr val="0000FF"/>
                    </a:solidFill>
                    <a:latin typeface="Calibri" pitchFamily="34" charset="0"/>
                  </a:rPr>
                  <a:t>Исследовательские </a:t>
                </a:r>
              </a:p>
              <a:p>
                <a:pPr algn="ctr"/>
                <a:r>
                  <a:rPr lang="ru-RU" b="1" dirty="0">
                    <a:solidFill>
                      <a:srgbClr val="0000FF"/>
                    </a:solidFill>
                    <a:latin typeface="Calibri" pitchFamily="34" charset="0"/>
                  </a:rPr>
                  <a:t>компетенции</a:t>
                </a:r>
                <a:endParaRPr lang="ru-RU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141" name="Rectangle 13"/>
              <p:cNvSpPr>
                <a:spLocks noChangeArrowheads="1"/>
              </p:cNvSpPr>
              <p:nvPr/>
            </p:nvSpPr>
            <p:spPr bwMode="auto">
              <a:xfrm>
                <a:off x="2205" y="1074"/>
                <a:ext cx="4140" cy="780"/>
              </a:xfrm>
              <a:prstGeom prst="rect">
                <a:avLst/>
              </a:prstGeom>
              <a:solidFill>
                <a:srgbClr val="FBD4B4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ru-RU" sz="1600" b="1" dirty="0">
                    <a:solidFill>
                      <a:srgbClr val="0000FF"/>
                    </a:solidFill>
                    <a:latin typeface="Calibri" pitchFamily="34" charset="0"/>
                  </a:rPr>
                  <a:t>Обучающиеся</a:t>
                </a:r>
                <a:endParaRPr lang="ru-RU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142" name="Rectangle 14"/>
              <p:cNvSpPr>
                <a:spLocks noChangeArrowheads="1"/>
              </p:cNvSpPr>
              <p:nvPr/>
            </p:nvSpPr>
            <p:spPr bwMode="auto">
              <a:xfrm>
                <a:off x="2205" y="1944"/>
                <a:ext cx="4140" cy="780"/>
              </a:xfrm>
              <a:prstGeom prst="rect">
                <a:avLst/>
              </a:prstGeom>
              <a:solidFill>
                <a:srgbClr val="FBD4B4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ru-RU" sz="1600" b="1" dirty="0">
                    <a:solidFill>
                      <a:srgbClr val="0000FF"/>
                    </a:solidFill>
                    <a:latin typeface="Calibri" pitchFamily="34" charset="0"/>
                  </a:rPr>
                  <a:t>Педагоги ШМО</a:t>
                </a:r>
                <a:endParaRPr lang="ru-RU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143" name="Rectangle 15"/>
              <p:cNvSpPr>
                <a:spLocks noChangeArrowheads="1"/>
              </p:cNvSpPr>
              <p:nvPr/>
            </p:nvSpPr>
            <p:spPr bwMode="auto">
              <a:xfrm>
                <a:off x="2205" y="2809"/>
                <a:ext cx="4140" cy="780"/>
              </a:xfrm>
              <a:prstGeom prst="rect">
                <a:avLst/>
              </a:prstGeom>
              <a:solidFill>
                <a:srgbClr val="FBD4B4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ru-RU" sz="1600" b="1" dirty="0">
                    <a:solidFill>
                      <a:srgbClr val="0000FF"/>
                    </a:solidFill>
                    <a:latin typeface="Calibri" pitchFamily="34" charset="0"/>
                  </a:rPr>
                  <a:t>Родители</a:t>
                </a:r>
                <a:endParaRPr lang="ru-RU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144" name="Rectangle 16"/>
              <p:cNvSpPr>
                <a:spLocks noChangeArrowheads="1"/>
              </p:cNvSpPr>
              <p:nvPr/>
            </p:nvSpPr>
            <p:spPr bwMode="auto">
              <a:xfrm>
                <a:off x="2205" y="3714"/>
                <a:ext cx="4140" cy="780"/>
              </a:xfrm>
              <a:prstGeom prst="rect">
                <a:avLst/>
              </a:prstGeom>
              <a:solidFill>
                <a:srgbClr val="FBD4B4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ru-RU" sz="1600" b="1" dirty="0">
                    <a:solidFill>
                      <a:srgbClr val="0000FF"/>
                    </a:solidFill>
                    <a:latin typeface="Calibri" pitchFamily="34" charset="0"/>
                  </a:rPr>
                  <a:t>Преподаватели ВУЗов</a:t>
                </a:r>
                <a:endParaRPr lang="ru-RU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" name="Rectangle 17"/>
              <p:cNvSpPr>
                <a:spLocks noChangeArrowheads="1"/>
              </p:cNvSpPr>
              <p:nvPr/>
            </p:nvSpPr>
            <p:spPr bwMode="auto">
              <a:xfrm>
                <a:off x="10358" y="828"/>
                <a:ext cx="4141" cy="8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sz="1400" b="1" dirty="0">
                    <a:solidFill>
                      <a:srgbClr val="0000FF"/>
                    </a:solidFill>
                    <a:latin typeface="Calibri" pitchFamily="34" charset="0"/>
                  </a:rPr>
                  <a:t>Материально-техническое обеспечение</a:t>
                </a:r>
                <a:endParaRPr lang="ru-RU" sz="16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" name="Rectangle 18"/>
              <p:cNvSpPr>
                <a:spLocks noChangeArrowheads="1"/>
              </p:cNvSpPr>
              <p:nvPr/>
            </p:nvSpPr>
            <p:spPr bwMode="auto">
              <a:xfrm>
                <a:off x="10358" y="2537"/>
                <a:ext cx="4141" cy="7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sz="1300" b="1" dirty="0">
                    <a:solidFill>
                      <a:srgbClr val="0000FF"/>
                    </a:solidFill>
                    <a:latin typeface="Calibri" pitchFamily="34" charset="0"/>
                  </a:rPr>
                  <a:t>Программно-методическое обеспечение</a:t>
                </a:r>
                <a:endParaRPr lang="ru-RU" sz="13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" name="Rectangle 19"/>
              <p:cNvSpPr>
                <a:spLocks noChangeArrowheads="1"/>
              </p:cNvSpPr>
              <p:nvPr/>
            </p:nvSpPr>
            <p:spPr bwMode="auto">
              <a:xfrm>
                <a:off x="10358" y="3392"/>
                <a:ext cx="4141" cy="7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sz="1400" b="1" dirty="0">
                    <a:solidFill>
                      <a:srgbClr val="0000FF"/>
                    </a:solidFill>
                    <a:latin typeface="Calibri" pitchFamily="34" charset="0"/>
                  </a:rPr>
                  <a:t>Психолого-педагогическое сопровождение</a:t>
                </a:r>
                <a:endParaRPr lang="ru-RU" sz="16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148" name="Rectangle 20"/>
              <p:cNvSpPr>
                <a:spLocks noChangeArrowheads="1"/>
              </p:cNvSpPr>
              <p:nvPr/>
            </p:nvSpPr>
            <p:spPr bwMode="auto">
              <a:xfrm>
                <a:off x="1287" y="5884"/>
                <a:ext cx="3650" cy="993"/>
              </a:xfrm>
              <a:prstGeom prst="rect">
                <a:avLst/>
              </a:prstGeom>
              <a:solidFill>
                <a:srgbClr val="E5DFE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ru-RU" sz="1400" b="1" dirty="0">
                    <a:solidFill>
                      <a:srgbClr val="0000FF"/>
                    </a:solidFill>
                    <a:latin typeface="Calibri" pitchFamily="34" charset="0"/>
                  </a:rPr>
                  <a:t>Уроки-исследования</a:t>
                </a:r>
                <a:endParaRPr lang="ru-RU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149" name="Rectangle 21"/>
              <p:cNvSpPr>
                <a:spLocks noChangeArrowheads="1"/>
              </p:cNvSpPr>
              <p:nvPr/>
            </p:nvSpPr>
            <p:spPr bwMode="auto">
              <a:xfrm>
                <a:off x="1287" y="6877"/>
                <a:ext cx="3650" cy="975"/>
              </a:xfrm>
              <a:prstGeom prst="rect">
                <a:avLst/>
              </a:prstGeom>
              <a:solidFill>
                <a:srgbClr val="E5DFE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ru-RU" sz="1400" b="1" dirty="0">
                    <a:solidFill>
                      <a:srgbClr val="0000FF"/>
                    </a:solidFill>
                    <a:latin typeface="Calibri" pitchFamily="34" charset="0"/>
                  </a:rPr>
                  <a:t>Учебные тематические проекты</a:t>
                </a:r>
                <a:endParaRPr lang="ru-RU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>
                <a:off x="4937" y="5884"/>
                <a:ext cx="1408" cy="1968"/>
              </a:xfrm>
              <a:prstGeom prst="rect">
                <a:avLst/>
              </a:prstGeom>
              <a:solidFill>
                <a:srgbClr val="E5DFE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vert270"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b="1" dirty="0">
                    <a:solidFill>
                      <a:srgbClr val="0000FF"/>
                    </a:solidFill>
                    <a:latin typeface="Calibri" pitchFamily="34" charset="0"/>
                  </a:rPr>
                  <a:t>Урочная</a:t>
                </a:r>
                <a:endParaRPr lang="ru-RU" sz="1600" dirty="0">
                  <a:solidFill>
                    <a:srgbClr val="0000FF"/>
                  </a:solidFill>
                  <a:latin typeface="Arial" pitchFamily="34" charset="0"/>
                </a:endParaRPr>
              </a:p>
            </p:txBody>
          </p:sp>
          <p:sp>
            <p:nvSpPr>
              <p:cNvPr id="5151" name="Rectangle 23"/>
              <p:cNvSpPr>
                <a:spLocks noChangeArrowheads="1"/>
              </p:cNvSpPr>
              <p:nvPr/>
            </p:nvSpPr>
            <p:spPr bwMode="auto">
              <a:xfrm>
                <a:off x="1287" y="8261"/>
                <a:ext cx="5058" cy="604"/>
              </a:xfrm>
              <a:prstGeom prst="rect">
                <a:avLst/>
              </a:prstGeom>
              <a:solidFill>
                <a:srgbClr val="E5DFE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ru-RU" sz="1400" b="1" dirty="0">
                    <a:solidFill>
                      <a:srgbClr val="0000FF"/>
                    </a:solidFill>
                    <a:latin typeface="Calibri" pitchFamily="34" charset="0"/>
                  </a:rPr>
                  <a:t>Внеурочная</a:t>
                </a:r>
                <a:endParaRPr lang="ru-RU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152" name="Rectangle 24"/>
              <p:cNvSpPr>
                <a:spLocks noChangeArrowheads="1"/>
              </p:cNvSpPr>
              <p:nvPr/>
            </p:nvSpPr>
            <p:spPr bwMode="auto">
              <a:xfrm>
                <a:off x="12688" y="5988"/>
                <a:ext cx="2680" cy="1141"/>
              </a:xfrm>
              <a:prstGeom prst="rect">
                <a:avLst/>
              </a:prstGeom>
              <a:solidFill>
                <a:srgbClr val="CBCAD4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ru-RU" sz="1200" b="1" dirty="0">
                    <a:solidFill>
                      <a:srgbClr val="0000FF"/>
                    </a:solidFill>
                    <a:latin typeface="Calibri" pitchFamily="34" charset="0"/>
                  </a:rPr>
                  <a:t>НИР, проекты, курсовые работы обучающихся</a:t>
                </a:r>
                <a:endParaRPr lang="ru-RU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153" name="Rectangle 25"/>
              <p:cNvSpPr>
                <a:spLocks noChangeArrowheads="1"/>
              </p:cNvSpPr>
              <p:nvPr/>
            </p:nvSpPr>
            <p:spPr bwMode="auto">
              <a:xfrm>
                <a:off x="12688" y="7553"/>
                <a:ext cx="2680" cy="1312"/>
              </a:xfrm>
              <a:prstGeom prst="rect">
                <a:avLst/>
              </a:prstGeom>
              <a:solidFill>
                <a:srgbClr val="CBCAD4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ru-RU" sz="1200" b="1" dirty="0">
                    <a:solidFill>
                      <a:srgbClr val="0000FF"/>
                    </a:solidFill>
                    <a:latin typeface="Calibri" pitchFamily="34" charset="0"/>
                  </a:rPr>
                  <a:t>Региональная конференция младших школьников</a:t>
                </a:r>
                <a:endParaRPr lang="ru-RU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154" name="Rectangle 26"/>
              <p:cNvSpPr>
                <a:spLocks noChangeArrowheads="1"/>
              </p:cNvSpPr>
              <p:nvPr/>
            </p:nvSpPr>
            <p:spPr bwMode="auto">
              <a:xfrm>
                <a:off x="9716" y="10154"/>
                <a:ext cx="2797" cy="1184"/>
              </a:xfrm>
              <a:prstGeom prst="rect">
                <a:avLst/>
              </a:prstGeom>
              <a:solidFill>
                <a:srgbClr val="CBCAD4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ru-RU" sz="1200" b="1" dirty="0">
                    <a:solidFill>
                      <a:srgbClr val="0000FF"/>
                    </a:solidFill>
                    <a:latin typeface="Calibri" pitchFamily="34" charset="0"/>
                  </a:rPr>
                  <a:t>АПР, исследования педагогов</a:t>
                </a:r>
                <a:endParaRPr lang="ru-RU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155" name="Rectangle 27"/>
              <p:cNvSpPr>
                <a:spLocks noChangeArrowheads="1"/>
              </p:cNvSpPr>
              <p:nvPr/>
            </p:nvSpPr>
            <p:spPr bwMode="auto">
              <a:xfrm>
                <a:off x="12688" y="10154"/>
                <a:ext cx="2680" cy="1184"/>
              </a:xfrm>
              <a:prstGeom prst="rect">
                <a:avLst/>
              </a:prstGeom>
              <a:solidFill>
                <a:srgbClr val="CBCAD4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ru-RU" sz="1200" b="1" dirty="0">
                    <a:solidFill>
                      <a:srgbClr val="0000FF"/>
                    </a:solidFill>
                    <a:latin typeface="Calibri" pitchFamily="34" charset="0"/>
                  </a:rPr>
                  <a:t>Муниципальная педагогическая конференция </a:t>
                </a:r>
                <a:endParaRPr lang="ru-RU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52" name="Text Box 28"/>
              <p:cNvSpPr txBox="1">
                <a:spLocks noChangeArrowheads="1"/>
              </p:cNvSpPr>
              <p:nvPr/>
            </p:nvSpPr>
            <p:spPr bwMode="auto">
              <a:xfrm>
                <a:off x="3774" y="123"/>
                <a:ext cx="10845" cy="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b="1" spc="960" dirty="0">
                    <a:solidFill>
                      <a:srgbClr val="0000FF"/>
                    </a:solidFill>
                    <a:latin typeface="Arial" pitchFamily="34" charset="0"/>
                  </a:rPr>
                  <a:t>ИССЛЕДОВАТЕЛЬСКАЯ</a:t>
                </a:r>
              </a:p>
            </p:txBody>
          </p:sp>
          <p:sp>
            <p:nvSpPr>
              <p:cNvPr id="5157" name="Rectangle 29"/>
              <p:cNvSpPr>
                <a:spLocks noChangeArrowheads="1"/>
              </p:cNvSpPr>
              <p:nvPr/>
            </p:nvSpPr>
            <p:spPr bwMode="auto">
              <a:xfrm>
                <a:off x="422" y="2185"/>
                <a:ext cx="549" cy="49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endParaRPr lang="ru-RU" sz="1100" dirty="0">
                  <a:latin typeface="Times New Roman" pitchFamily="18" charset="0"/>
                </a:endParaRPr>
              </a:p>
              <a:p>
                <a:pPr>
                  <a:spcAft>
                    <a:spcPts val="1000"/>
                  </a:spcAft>
                </a:pPr>
                <a:endParaRPr lang="ru-RU" sz="1100" dirty="0">
                  <a:latin typeface="Times New Roman" pitchFamily="18" charset="0"/>
                </a:endParaRPr>
              </a:p>
              <a:p>
                <a:pPr>
                  <a:spcAft>
                    <a:spcPts val="1000"/>
                  </a:spcAft>
                </a:pPr>
                <a:endParaRPr lang="ru-RU" sz="1100" dirty="0">
                  <a:latin typeface="Times New Roman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ru-RU" sz="2200" b="1" dirty="0">
                    <a:solidFill>
                      <a:srgbClr val="0000FF"/>
                    </a:solidFill>
                    <a:latin typeface="Calibri" pitchFamily="34" charset="0"/>
                  </a:rPr>
                  <a:t>СРЕДА</a:t>
                </a:r>
                <a:endParaRPr lang="ru-RU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158" name="Rectangle 30"/>
              <p:cNvSpPr>
                <a:spLocks noChangeArrowheads="1"/>
              </p:cNvSpPr>
              <p:nvPr/>
            </p:nvSpPr>
            <p:spPr bwMode="auto">
              <a:xfrm>
                <a:off x="15906" y="1315"/>
                <a:ext cx="753" cy="7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endParaRPr lang="ru-RU" sz="1100" dirty="0">
                  <a:latin typeface="Times New Roman" pitchFamily="18" charset="0"/>
                </a:endParaRPr>
              </a:p>
              <a:p>
                <a:pPr>
                  <a:spcAft>
                    <a:spcPts val="1000"/>
                  </a:spcAft>
                </a:pPr>
                <a:endParaRPr lang="ru-RU" sz="1400" dirty="0">
                  <a:latin typeface="Times New Roman" pitchFamily="18" charset="0"/>
                </a:endParaRPr>
              </a:p>
              <a:p>
                <a:pPr>
                  <a:spcAft>
                    <a:spcPts val="1000"/>
                  </a:spcAft>
                </a:pPr>
                <a:endParaRPr lang="ru-RU" sz="1400" dirty="0">
                  <a:latin typeface="Times New Roman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ru-RU" sz="2200" b="1" dirty="0">
                    <a:solidFill>
                      <a:srgbClr val="0000FF"/>
                    </a:solidFill>
                    <a:latin typeface="Calibri" pitchFamily="34" charset="0"/>
                  </a:rPr>
                  <a:t>ШКОЛЬНИКА</a:t>
                </a:r>
                <a:endParaRPr lang="ru-RU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159" name="Text Box 31"/>
              <p:cNvSpPr txBox="1">
                <a:spLocks noChangeArrowheads="1"/>
              </p:cNvSpPr>
              <p:nvPr/>
            </p:nvSpPr>
            <p:spPr bwMode="auto">
              <a:xfrm>
                <a:off x="1278" y="8715"/>
                <a:ext cx="5067" cy="2879"/>
              </a:xfrm>
              <a:prstGeom prst="rect">
                <a:avLst/>
              </a:prstGeom>
              <a:solidFill>
                <a:srgbClr val="E5DFE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 b="1" dirty="0">
                    <a:solidFill>
                      <a:srgbClr val="0000FF"/>
                    </a:solidFill>
                    <a:latin typeface="Calibri" pitchFamily="34" charset="0"/>
                  </a:rPr>
                  <a:t>Факультативные курсы, спецкурсы</a:t>
                </a:r>
              </a:p>
              <a:p>
                <a:r>
                  <a:rPr lang="ru-RU" sz="1200" b="1" dirty="0">
                    <a:solidFill>
                      <a:srgbClr val="0000FF"/>
                    </a:solidFill>
                    <a:latin typeface="Calibri" pitchFamily="34" charset="0"/>
                  </a:rPr>
                  <a:t>МРЦ «Юный исследователь»</a:t>
                </a:r>
                <a:endParaRPr lang="ru-RU" sz="1200" b="1" dirty="0">
                  <a:solidFill>
                    <a:srgbClr val="0000FF"/>
                  </a:solidFill>
                  <a:latin typeface="Times New Roman" pitchFamily="18" charset="0"/>
                </a:endParaRPr>
              </a:p>
              <a:p>
                <a:r>
                  <a:rPr lang="ru-RU" sz="1200" b="1" dirty="0">
                    <a:solidFill>
                      <a:srgbClr val="0000FF"/>
                    </a:solidFill>
                    <a:latin typeface="Calibri" pitchFamily="34" charset="0"/>
                  </a:rPr>
                  <a:t>ШНОУ "Поиск"</a:t>
                </a:r>
              </a:p>
              <a:p>
                <a:r>
                  <a:rPr lang="ru-RU" sz="1200" b="1" dirty="0">
                    <a:solidFill>
                      <a:srgbClr val="0000FF"/>
                    </a:solidFill>
                    <a:latin typeface="Calibri" pitchFamily="34" charset="0"/>
                  </a:rPr>
                  <a:t>Семинары для педагогов и родителей</a:t>
                </a:r>
                <a:endParaRPr lang="ru-RU" sz="1200" b="1" dirty="0">
                  <a:solidFill>
                    <a:srgbClr val="0000FF"/>
                  </a:solidFill>
                  <a:latin typeface="Times New Roman" pitchFamily="18" charset="0"/>
                </a:endParaRPr>
              </a:p>
              <a:p>
                <a:r>
                  <a:rPr lang="ru-RU" sz="1200" b="1" dirty="0">
                    <a:solidFill>
                      <a:srgbClr val="0000FF"/>
                    </a:solidFill>
                    <a:latin typeface="Calibri" pitchFamily="34" charset="0"/>
                  </a:rPr>
                  <a:t>Стартовая игра «День науки»</a:t>
                </a:r>
                <a:endParaRPr lang="ru-RU" sz="1200" b="1" dirty="0">
                  <a:solidFill>
                    <a:srgbClr val="0000FF"/>
                  </a:solidFill>
                  <a:latin typeface="Times New Roman" pitchFamily="18" charset="0"/>
                </a:endParaRPr>
              </a:p>
              <a:p>
                <a:r>
                  <a:rPr lang="ru-RU" sz="1200" b="1" dirty="0">
                    <a:solidFill>
                      <a:srgbClr val="0000FF"/>
                    </a:solidFill>
                    <a:latin typeface="Calibri" pitchFamily="34" charset="0"/>
                  </a:rPr>
                  <a:t>Предметные декадные мероприятия</a:t>
                </a:r>
              </a:p>
              <a:p>
                <a:r>
                  <a:rPr lang="ru-RU" sz="1200" b="1" dirty="0">
                    <a:solidFill>
                      <a:srgbClr val="0000FF"/>
                    </a:solidFill>
                    <a:latin typeface="Calibri" pitchFamily="34" charset="0"/>
                  </a:rPr>
                  <a:t>ШНПК «Завтра рождается сегодня»</a:t>
                </a:r>
                <a:endParaRPr lang="ru-RU" sz="1200" b="1" dirty="0">
                  <a:solidFill>
                    <a:srgbClr val="0000FF"/>
                  </a:solidFill>
                  <a:latin typeface="Times New Roman" pitchFamily="18" charset="0"/>
                </a:endParaRPr>
              </a:p>
              <a:p>
                <a:r>
                  <a:rPr lang="ru-RU" sz="1200" b="1" dirty="0">
                    <a:solidFill>
                      <a:srgbClr val="0000FF"/>
                    </a:solidFill>
                    <a:latin typeface="Calibri" pitchFamily="34" charset="0"/>
                  </a:rPr>
                  <a:t>Сотрудничество с НС «Интеграция»</a:t>
                </a:r>
                <a:endParaRPr lang="ru-RU" sz="1200" b="1" dirty="0">
                  <a:solidFill>
                    <a:srgbClr val="0000FF"/>
                  </a:solidFill>
                  <a:latin typeface="Times New Roman" pitchFamily="18" charset="0"/>
                </a:endParaRPr>
              </a:p>
              <a:p>
                <a:endParaRPr lang="ru-RU" dirty="0"/>
              </a:p>
            </p:txBody>
          </p:sp>
          <p:sp>
            <p:nvSpPr>
              <p:cNvPr id="5160" name="Rectangle 32"/>
              <p:cNvSpPr>
                <a:spLocks noChangeArrowheads="1"/>
              </p:cNvSpPr>
              <p:nvPr/>
            </p:nvSpPr>
            <p:spPr bwMode="auto">
              <a:xfrm>
                <a:off x="9716" y="9021"/>
                <a:ext cx="5652" cy="646"/>
              </a:xfrm>
              <a:prstGeom prst="rect">
                <a:avLst/>
              </a:prstGeom>
              <a:solidFill>
                <a:srgbClr val="CBCAD4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ru-RU" sz="2000" b="1" dirty="0">
                    <a:solidFill>
                      <a:srgbClr val="0000FF"/>
                    </a:solidFill>
                    <a:latin typeface="Calibri" pitchFamily="34" charset="0"/>
                  </a:rPr>
                  <a:t>Мониторинг</a:t>
                </a:r>
              </a:p>
              <a:p>
                <a:endParaRPr lang="ru-RU" dirty="0"/>
              </a:p>
            </p:txBody>
          </p:sp>
          <p:sp>
            <p:nvSpPr>
              <p:cNvPr id="5161" name="AutoShape 33"/>
              <p:cNvSpPr>
                <a:spLocks noChangeArrowheads="1"/>
              </p:cNvSpPr>
              <p:nvPr/>
            </p:nvSpPr>
            <p:spPr bwMode="auto">
              <a:xfrm>
                <a:off x="1932" y="1448"/>
                <a:ext cx="273" cy="844"/>
              </a:xfrm>
              <a:prstGeom prst="curvedRightArrow">
                <a:avLst>
                  <a:gd name="adj1" fmla="val 61832"/>
                  <a:gd name="adj2" fmla="val 123663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162" name="AutoShape 34"/>
              <p:cNvSpPr>
                <a:spLocks noChangeArrowheads="1"/>
              </p:cNvSpPr>
              <p:nvPr/>
            </p:nvSpPr>
            <p:spPr bwMode="auto">
              <a:xfrm>
                <a:off x="1899" y="2396"/>
                <a:ext cx="273" cy="844"/>
              </a:xfrm>
              <a:prstGeom prst="curvedRightArrow">
                <a:avLst>
                  <a:gd name="adj1" fmla="val 61832"/>
                  <a:gd name="adj2" fmla="val 123663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163" name="AutoShape 35"/>
              <p:cNvSpPr>
                <a:spLocks noChangeArrowheads="1"/>
              </p:cNvSpPr>
              <p:nvPr/>
            </p:nvSpPr>
            <p:spPr bwMode="auto">
              <a:xfrm>
                <a:off x="1932" y="3306"/>
                <a:ext cx="273" cy="844"/>
              </a:xfrm>
              <a:prstGeom prst="curvedRightArrow">
                <a:avLst>
                  <a:gd name="adj1" fmla="val 61832"/>
                  <a:gd name="adj2" fmla="val 123663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164" name="AutoShape 36"/>
              <p:cNvSpPr>
                <a:spLocks noChangeArrowheads="1"/>
              </p:cNvSpPr>
              <p:nvPr/>
            </p:nvSpPr>
            <p:spPr bwMode="auto">
              <a:xfrm>
                <a:off x="3774" y="7651"/>
                <a:ext cx="372" cy="710"/>
              </a:xfrm>
              <a:prstGeom prst="upDownArrow">
                <a:avLst>
                  <a:gd name="adj1" fmla="val 50000"/>
                  <a:gd name="adj2" fmla="val 38172"/>
                </a:avLst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165" name="AutoShape 37"/>
              <p:cNvSpPr>
                <a:spLocks noChangeArrowheads="1"/>
              </p:cNvSpPr>
              <p:nvPr/>
            </p:nvSpPr>
            <p:spPr bwMode="auto">
              <a:xfrm flipH="1">
                <a:off x="14473" y="1073"/>
                <a:ext cx="397" cy="844"/>
              </a:xfrm>
              <a:prstGeom prst="curvedRightArrow">
                <a:avLst>
                  <a:gd name="adj1" fmla="val 36318"/>
                  <a:gd name="adj2" fmla="val 78837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166" name="AutoShape 38"/>
              <p:cNvSpPr>
                <a:spLocks noChangeArrowheads="1"/>
              </p:cNvSpPr>
              <p:nvPr/>
            </p:nvSpPr>
            <p:spPr bwMode="auto">
              <a:xfrm flipH="1">
                <a:off x="14473" y="2049"/>
                <a:ext cx="397" cy="844"/>
              </a:xfrm>
              <a:prstGeom prst="curvedRightArrow">
                <a:avLst>
                  <a:gd name="adj1" fmla="val 36318"/>
                  <a:gd name="adj2" fmla="val 78837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167" name="AutoShape 39"/>
              <p:cNvSpPr>
                <a:spLocks noChangeArrowheads="1"/>
              </p:cNvSpPr>
              <p:nvPr/>
            </p:nvSpPr>
            <p:spPr bwMode="auto">
              <a:xfrm>
                <a:off x="6132" y="6666"/>
                <a:ext cx="820" cy="463"/>
              </a:xfrm>
              <a:prstGeom prst="leftArrow">
                <a:avLst>
                  <a:gd name="adj1" fmla="val 50000"/>
                  <a:gd name="adj2" fmla="val 44276"/>
                </a:avLst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168" name="AutoShape 40"/>
              <p:cNvSpPr>
                <a:spLocks noChangeArrowheads="1"/>
              </p:cNvSpPr>
              <p:nvPr/>
            </p:nvSpPr>
            <p:spPr bwMode="auto">
              <a:xfrm>
                <a:off x="6132" y="8252"/>
                <a:ext cx="820" cy="463"/>
              </a:xfrm>
              <a:prstGeom prst="leftArrow">
                <a:avLst>
                  <a:gd name="adj1" fmla="val 50000"/>
                  <a:gd name="adj2" fmla="val 44276"/>
                </a:avLst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9" name="Group 41"/>
              <p:cNvGrpSpPr>
                <a:grpSpLocks/>
              </p:cNvGrpSpPr>
              <p:nvPr/>
            </p:nvGrpSpPr>
            <p:grpSpPr bwMode="auto">
              <a:xfrm>
                <a:off x="6287" y="1423"/>
                <a:ext cx="1385" cy="2827"/>
                <a:chOff x="6287" y="1423"/>
                <a:chExt cx="1385" cy="2827"/>
              </a:xfrm>
            </p:grpSpPr>
            <p:cxnSp>
              <p:nvCxnSpPr>
                <p:cNvPr id="5182" name="AutoShape 42"/>
                <p:cNvCxnSpPr>
                  <a:cxnSpLocks noChangeShapeType="1"/>
                </p:cNvCxnSpPr>
                <p:nvPr/>
              </p:nvCxnSpPr>
              <p:spPr bwMode="auto">
                <a:xfrm flipV="1">
                  <a:off x="7647" y="1423"/>
                  <a:ext cx="0" cy="2827"/>
                </a:xfrm>
                <a:prstGeom prst="straightConnector1">
                  <a:avLst/>
                </a:prstGeom>
                <a:noFill/>
                <a:ln w="38100">
                  <a:solidFill>
                    <a:srgbClr val="7F7F7F"/>
                  </a:solidFill>
                  <a:round/>
                  <a:headEnd/>
                  <a:tailEnd/>
                </a:ln>
              </p:spPr>
            </p:cxnSp>
            <p:cxnSp>
              <p:nvCxnSpPr>
                <p:cNvPr id="5183" name="AutoShape 43"/>
                <p:cNvCxnSpPr>
                  <a:cxnSpLocks noChangeShapeType="1"/>
                </p:cNvCxnSpPr>
                <p:nvPr/>
              </p:nvCxnSpPr>
              <p:spPr bwMode="auto">
                <a:xfrm flipH="1">
                  <a:off x="6345" y="1448"/>
                  <a:ext cx="1327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7F7F7F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5184" name="AutoShape 44"/>
                <p:cNvCxnSpPr>
                  <a:cxnSpLocks noChangeShapeType="1"/>
                </p:cNvCxnSpPr>
                <p:nvPr/>
              </p:nvCxnSpPr>
              <p:spPr bwMode="auto">
                <a:xfrm flipH="1">
                  <a:off x="6287" y="2292"/>
                  <a:ext cx="1327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7F7F7F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5185" name="AutoShape 45"/>
                <p:cNvCxnSpPr>
                  <a:cxnSpLocks noChangeShapeType="1"/>
                </p:cNvCxnSpPr>
                <p:nvPr/>
              </p:nvCxnSpPr>
              <p:spPr bwMode="auto">
                <a:xfrm flipH="1">
                  <a:off x="6287" y="3240"/>
                  <a:ext cx="1327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7F7F7F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5186" name="AutoShape 4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287" y="4001"/>
                  <a:ext cx="1327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7F7F7F"/>
                  </a:solidFill>
                  <a:round/>
                  <a:headEnd/>
                  <a:tailEnd type="triangle" w="med" len="med"/>
                </a:ln>
              </p:spPr>
            </p:cxnSp>
          </p:grpSp>
          <p:grpSp>
            <p:nvGrpSpPr>
              <p:cNvPr id="10" name="Group 47"/>
              <p:cNvGrpSpPr>
                <a:grpSpLocks/>
              </p:cNvGrpSpPr>
              <p:nvPr/>
            </p:nvGrpSpPr>
            <p:grpSpPr bwMode="auto">
              <a:xfrm>
                <a:off x="9714" y="1195"/>
                <a:ext cx="773" cy="3052"/>
                <a:chOff x="9664" y="1195"/>
                <a:chExt cx="773" cy="3052"/>
              </a:xfrm>
            </p:grpSpPr>
            <p:cxnSp>
              <p:nvCxnSpPr>
                <p:cNvPr id="5178" name="AutoShape 48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8166" y="2693"/>
                  <a:ext cx="3052" cy="55"/>
                </a:xfrm>
                <a:prstGeom prst="straightConnector1">
                  <a:avLst/>
                </a:prstGeom>
                <a:noFill/>
                <a:ln w="38100">
                  <a:solidFill>
                    <a:srgbClr val="7F7F7F"/>
                  </a:solidFill>
                  <a:round/>
                  <a:headEnd/>
                  <a:tailEnd/>
                </a:ln>
              </p:spPr>
            </p:cxnSp>
            <p:cxnSp>
              <p:nvCxnSpPr>
                <p:cNvPr id="5179" name="AutoShape 49"/>
                <p:cNvCxnSpPr>
                  <a:cxnSpLocks noChangeShapeType="1"/>
                </p:cNvCxnSpPr>
                <p:nvPr/>
              </p:nvCxnSpPr>
              <p:spPr bwMode="auto">
                <a:xfrm>
                  <a:off x="9665" y="1195"/>
                  <a:ext cx="762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7F7F7F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5180" name="AutoShape 51"/>
                <p:cNvCxnSpPr>
                  <a:cxnSpLocks noChangeShapeType="1"/>
                </p:cNvCxnSpPr>
                <p:nvPr/>
              </p:nvCxnSpPr>
              <p:spPr bwMode="auto">
                <a:xfrm>
                  <a:off x="9675" y="3758"/>
                  <a:ext cx="762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7F7F7F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5181" name="AutoShape 50"/>
                <p:cNvCxnSpPr>
                  <a:cxnSpLocks noChangeShapeType="1"/>
                </p:cNvCxnSpPr>
                <p:nvPr/>
              </p:nvCxnSpPr>
              <p:spPr bwMode="auto">
                <a:xfrm>
                  <a:off x="9665" y="2171"/>
                  <a:ext cx="762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7F7F7F"/>
                  </a:solidFill>
                  <a:round/>
                  <a:headEnd/>
                  <a:tailEnd type="triangle" w="med" len="med"/>
                </a:ln>
              </p:spPr>
            </p:cxnSp>
          </p:grpSp>
          <p:sp>
            <p:nvSpPr>
              <p:cNvPr id="5171" name="AutoShape 52"/>
              <p:cNvSpPr>
                <a:spLocks noChangeArrowheads="1"/>
              </p:cNvSpPr>
              <p:nvPr/>
            </p:nvSpPr>
            <p:spPr bwMode="auto">
              <a:xfrm>
                <a:off x="10898" y="9682"/>
                <a:ext cx="348" cy="497"/>
              </a:xfrm>
              <a:prstGeom prst="downArrow">
                <a:avLst>
                  <a:gd name="adj1" fmla="val 50000"/>
                  <a:gd name="adj2" fmla="val 35704"/>
                </a:avLst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172" name="AutoShape 53"/>
              <p:cNvSpPr>
                <a:spLocks noChangeArrowheads="1"/>
              </p:cNvSpPr>
              <p:nvPr/>
            </p:nvSpPr>
            <p:spPr bwMode="auto">
              <a:xfrm>
                <a:off x="13715" y="9682"/>
                <a:ext cx="348" cy="497"/>
              </a:xfrm>
              <a:prstGeom prst="downArrow">
                <a:avLst>
                  <a:gd name="adj1" fmla="val 50000"/>
                  <a:gd name="adj2" fmla="val 35704"/>
                </a:avLst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173" name="AutoShape 54"/>
              <p:cNvSpPr>
                <a:spLocks noChangeArrowheads="1"/>
              </p:cNvSpPr>
              <p:nvPr/>
            </p:nvSpPr>
            <p:spPr bwMode="auto">
              <a:xfrm>
                <a:off x="12289" y="10552"/>
                <a:ext cx="596" cy="422"/>
              </a:xfrm>
              <a:prstGeom prst="leftRightArrow">
                <a:avLst>
                  <a:gd name="adj1" fmla="val 50000"/>
                  <a:gd name="adj2" fmla="val 28246"/>
                </a:avLst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174" name="AutoShape 55"/>
              <p:cNvSpPr>
                <a:spLocks noChangeArrowheads="1"/>
              </p:cNvSpPr>
              <p:nvPr/>
            </p:nvSpPr>
            <p:spPr bwMode="auto">
              <a:xfrm>
                <a:off x="13790" y="7001"/>
                <a:ext cx="486" cy="627"/>
              </a:xfrm>
              <a:prstGeom prst="upDownArrow">
                <a:avLst>
                  <a:gd name="adj1" fmla="val 50000"/>
                  <a:gd name="adj2" fmla="val 25802"/>
                </a:avLst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cxnSp>
            <p:nvCxnSpPr>
              <p:cNvPr id="5175" name="AutoShape 56"/>
              <p:cNvCxnSpPr>
                <a:cxnSpLocks noChangeShapeType="1"/>
              </p:cNvCxnSpPr>
              <p:nvPr/>
            </p:nvCxnSpPr>
            <p:spPr bwMode="auto">
              <a:xfrm>
                <a:off x="12339" y="6505"/>
                <a:ext cx="1" cy="2516"/>
              </a:xfrm>
              <a:prstGeom prst="straightConnector1">
                <a:avLst/>
              </a:prstGeom>
              <a:noFill/>
              <a:ln w="63500">
                <a:solidFill>
                  <a:srgbClr val="7F7F7F"/>
                </a:solidFill>
                <a:round/>
                <a:headEnd/>
                <a:tailEnd/>
              </a:ln>
            </p:spPr>
          </p:cxnSp>
          <p:sp>
            <p:nvSpPr>
              <p:cNvPr id="5176" name="AutoShape 57"/>
              <p:cNvSpPr>
                <a:spLocks noChangeArrowheads="1"/>
              </p:cNvSpPr>
              <p:nvPr/>
            </p:nvSpPr>
            <p:spPr bwMode="auto">
              <a:xfrm>
                <a:off x="12289" y="6366"/>
                <a:ext cx="595" cy="300"/>
              </a:xfrm>
              <a:prstGeom prst="rightArrow">
                <a:avLst>
                  <a:gd name="adj1" fmla="val 50000"/>
                  <a:gd name="adj2" fmla="val 49583"/>
                </a:avLst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177" name="AutoShape 58"/>
              <p:cNvSpPr>
                <a:spLocks noChangeArrowheads="1"/>
              </p:cNvSpPr>
              <p:nvPr/>
            </p:nvSpPr>
            <p:spPr bwMode="auto">
              <a:xfrm>
                <a:off x="12293" y="7949"/>
                <a:ext cx="595" cy="300"/>
              </a:xfrm>
              <a:prstGeom prst="rightArrow">
                <a:avLst>
                  <a:gd name="adj1" fmla="val 50000"/>
                  <a:gd name="adj2" fmla="val 49583"/>
                </a:avLst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5127" name="AutoShape 33"/>
            <p:cNvSpPr>
              <a:spLocks noChangeArrowheads="1"/>
            </p:cNvSpPr>
            <p:nvPr/>
          </p:nvSpPr>
          <p:spPr bwMode="auto">
            <a:xfrm>
              <a:off x="3500430" y="3071810"/>
              <a:ext cx="151659" cy="493912"/>
            </a:xfrm>
            <a:prstGeom prst="curvedRightArrow">
              <a:avLst>
                <a:gd name="adj1" fmla="val 61818"/>
                <a:gd name="adj2" fmla="val 123665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128" name="AutoShape 33"/>
            <p:cNvSpPr>
              <a:spLocks noChangeArrowheads="1"/>
            </p:cNvSpPr>
            <p:nvPr/>
          </p:nvSpPr>
          <p:spPr bwMode="auto">
            <a:xfrm rot="5400000">
              <a:off x="4957440" y="2114866"/>
              <a:ext cx="151659" cy="493912"/>
            </a:xfrm>
            <a:prstGeom prst="curvedRightArrow">
              <a:avLst>
                <a:gd name="adj1" fmla="val 61818"/>
                <a:gd name="adj2" fmla="val 123665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129" name="AutoShape 33"/>
            <p:cNvSpPr>
              <a:spLocks noChangeArrowheads="1"/>
            </p:cNvSpPr>
            <p:nvPr/>
          </p:nvSpPr>
          <p:spPr bwMode="auto">
            <a:xfrm rot="5400000" flipH="1" flipV="1">
              <a:off x="5028879" y="4972385"/>
              <a:ext cx="151659" cy="493912"/>
            </a:xfrm>
            <a:prstGeom prst="curvedRightArrow">
              <a:avLst>
                <a:gd name="adj1" fmla="val 61818"/>
                <a:gd name="adj2" fmla="val 123665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130" name="AutoShape 33"/>
            <p:cNvSpPr>
              <a:spLocks noChangeArrowheads="1"/>
            </p:cNvSpPr>
            <p:nvPr/>
          </p:nvSpPr>
          <p:spPr bwMode="auto">
            <a:xfrm flipH="1" flipV="1">
              <a:off x="6500826" y="3000372"/>
              <a:ext cx="151659" cy="493912"/>
            </a:xfrm>
            <a:prstGeom prst="curvedRightArrow">
              <a:avLst>
                <a:gd name="adj1" fmla="val 61818"/>
                <a:gd name="adj2" fmla="val 123665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64" name="Rectangle 19"/>
          <p:cNvSpPr>
            <a:spLocks noChangeArrowheads="1"/>
          </p:cNvSpPr>
          <p:nvPr/>
        </p:nvSpPr>
        <p:spPr bwMode="auto">
          <a:xfrm>
            <a:off x="5643563" y="1000125"/>
            <a:ext cx="2300287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400" b="1" dirty="0">
                <a:solidFill>
                  <a:srgbClr val="0000FF"/>
                </a:solidFill>
                <a:latin typeface="Calibri" pitchFamily="34" charset="0"/>
              </a:rPr>
              <a:t>Организационные условия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5124" name="AutoShape 38"/>
          <p:cNvSpPr>
            <a:spLocks noChangeArrowheads="1"/>
          </p:cNvSpPr>
          <p:nvPr/>
        </p:nvSpPr>
        <p:spPr bwMode="auto">
          <a:xfrm flipH="1">
            <a:off x="7929563" y="1714500"/>
            <a:ext cx="220662" cy="493713"/>
          </a:xfrm>
          <a:prstGeom prst="curvedRightArrow">
            <a:avLst>
              <a:gd name="adj1" fmla="val 36275"/>
              <a:gd name="adj2" fmla="val 78765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5125" name="AutoShape 50"/>
          <p:cNvCxnSpPr>
            <a:cxnSpLocks noChangeShapeType="1"/>
          </p:cNvCxnSpPr>
          <p:nvPr/>
        </p:nvCxnSpPr>
        <p:spPr bwMode="auto">
          <a:xfrm>
            <a:off x="5286375" y="1643063"/>
            <a:ext cx="423863" cy="0"/>
          </a:xfrm>
          <a:prstGeom prst="straightConnector1">
            <a:avLst/>
          </a:prstGeom>
          <a:noFill/>
          <a:ln w="38100">
            <a:solidFill>
              <a:srgbClr val="7F7F7F"/>
            </a:solidFill>
            <a:round/>
            <a:headEnd/>
            <a:tailEnd type="triangle" w="med" len="med"/>
          </a:ln>
        </p:spPr>
      </p:cxnSp>
      <p:sp>
        <p:nvSpPr>
          <p:cNvPr id="67" name="Овал 66">
            <a:hlinkClick r:id="rId3" action="ppaction://hlinksldjump"/>
          </p:cNvPr>
          <p:cNvSpPr/>
          <p:nvPr/>
        </p:nvSpPr>
        <p:spPr>
          <a:xfrm>
            <a:off x="8676456" y="6381328"/>
            <a:ext cx="467544" cy="360040"/>
          </a:xfrm>
          <a:prstGeom prst="ellipse">
            <a:avLst/>
          </a:prstGeom>
          <a:solidFill>
            <a:srgbClr val="7030A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692696"/>
            <a:ext cx="68075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Представление собственного </a:t>
            </a:r>
          </a:p>
          <a:p>
            <a:pPr algn="ctr"/>
            <a:r>
              <a:rPr lang="ru-RU" sz="40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педагогического опыта</a:t>
            </a:r>
          </a:p>
        </p:txBody>
      </p:sp>
      <p:pic>
        <p:nvPicPr>
          <p:cNvPr id="70657" name="Picture 1" descr="C:\Users\Директор\Desktop\3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192381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771800" y="2276872"/>
            <a:ext cx="2736304" cy="648072"/>
          </a:xfrm>
          <a:prstGeom prst="roundRect">
            <a:avLst/>
          </a:prstGeom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Муниципальный уровень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3573016"/>
            <a:ext cx="2736304" cy="648072"/>
          </a:xfrm>
          <a:prstGeom prst="roundRect">
            <a:avLst/>
          </a:prstGeom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Региональный уровень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43808" y="4869160"/>
            <a:ext cx="2736304" cy="648072"/>
          </a:xfrm>
          <a:prstGeom prst="roundRect">
            <a:avLst/>
          </a:prstGeom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Всероссийский уровень</a:t>
            </a:r>
          </a:p>
        </p:txBody>
      </p:sp>
      <p:sp>
        <p:nvSpPr>
          <p:cNvPr id="9" name="Овал 8">
            <a:hlinkClick r:id="rId5" action="ppaction://hlinksldjump"/>
          </p:cNvPr>
          <p:cNvSpPr/>
          <p:nvPr/>
        </p:nvSpPr>
        <p:spPr>
          <a:xfrm>
            <a:off x="8532440" y="6309320"/>
            <a:ext cx="432048" cy="36004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5292080" y="4797152"/>
          <a:ext cx="1277017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6" imgW="5724387" imgH="8058150" progId="AcroExch.Document.7">
                  <p:embed/>
                </p:oleObj>
              </mc:Choice>
              <mc:Fallback>
                <p:oleObj name="Acrobat Document" r:id="rId6" imgW="5724387" imgH="8058150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4797152"/>
                        <a:ext cx="1277017" cy="18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8334" y="1844824"/>
            <a:ext cx="116255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797152"/>
            <a:ext cx="122777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772816"/>
            <a:ext cx="1080120" cy="158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844824"/>
            <a:ext cx="104059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4725144"/>
            <a:ext cx="129371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5436096" y="3140968"/>
          <a:ext cx="1175502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13" imgW="5705208" imgH="8038980" progId="AcroExch.Document.7">
                  <p:embed/>
                </p:oleObj>
              </mc:Choice>
              <mc:Fallback>
                <p:oleObj name="Acrobat Document" r:id="rId13" imgW="5705208" imgH="803898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3140968"/>
                        <a:ext cx="1175502" cy="1656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212976"/>
            <a:ext cx="11745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356992"/>
            <a:ext cx="1800449" cy="129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62314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842</TotalTime>
  <Words>1017</Words>
  <Application>Microsoft Office PowerPoint</Application>
  <PresentationFormat>Экран (4:3)</PresentationFormat>
  <Paragraphs>215</Paragraphs>
  <Slides>28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Эксперт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Самоэкспертиза</vt:lpstr>
      <vt:lpstr>Самоэкспертиза</vt:lpstr>
      <vt:lpstr>Самоэкспертиза</vt:lpstr>
      <vt:lpstr>Самоэкспертиза</vt:lpstr>
      <vt:lpstr>Самоэкспертиза</vt:lpstr>
      <vt:lpstr>Самоэкспертиза</vt:lpstr>
      <vt:lpstr>Давайте обсудим экспертов</vt:lpstr>
      <vt:lpstr>Экспертиза</vt:lpstr>
      <vt:lpstr>Презентация PowerPoint</vt:lpstr>
      <vt:lpstr> Виды экспертизы</vt:lpstr>
      <vt:lpstr>Презентация PowerPoint</vt:lpstr>
      <vt:lpstr>Презентация PowerPoint</vt:lpstr>
      <vt:lpstr>Частые ошибки экспертов</vt:lpstr>
      <vt:lpstr>Темы занятий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Оксана</cp:lastModifiedBy>
  <cp:revision>131</cp:revision>
  <dcterms:created xsi:type="dcterms:W3CDTF">2013-11-19T05:52:05Z</dcterms:created>
  <dcterms:modified xsi:type="dcterms:W3CDTF">2021-01-24T12:06:41Z</dcterms:modified>
</cp:coreProperties>
</file>