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2" r:id="rId9"/>
    <p:sldId id="261" r:id="rId10"/>
    <p:sldId id="265" r:id="rId11"/>
    <p:sldId id="268" r:id="rId12"/>
    <p:sldId id="269" r:id="rId13"/>
    <p:sldId id="267" r:id="rId14"/>
    <p:sldId id="270" r:id="rId15"/>
    <p:sldId id="271" r:id="rId16"/>
    <p:sldId id="266" r:id="rId17"/>
    <p:sldId id="274" r:id="rId18"/>
    <p:sldId id="273" r:id="rId19"/>
    <p:sldId id="275" r:id="rId20"/>
    <p:sldId id="277" r:id="rId21"/>
    <p:sldId id="278" r:id="rId22"/>
    <p:sldId id="279" r:id="rId23"/>
    <p:sldId id="276" r:id="rId24"/>
    <p:sldId id="281" r:id="rId25"/>
    <p:sldId id="282" r:id="rId26"/>
    <p:sldId id="283" r:id="rId27"/>
    <p:sldId id="280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94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C2FAC-66D0-4E27-8F50-0A029F1A3E6B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8874E8BA-5940-443B-B49D-24013FEC7EDE}">
      <dgm:prSet phldrT="[Текст]"/>
      <dgm:spPr/>
      <dgm:t>
        <a:bodyPr/>
        <a:lstStyle/>
        <a:p>
          <a:r>
            <a:rPr lang="ru-RU" b="1" dirty="0" smtClean="0"/>
            <a:t>10% - </a:t>
          </a:r>
          <a:endParaRPr lang="ru-RU" b="1" dirty="0"/>
        </a:p>
      </dgm:t>
    </dgm:pt>
    <dgm:pt modelId="{F54D4CEE-BF59-469E-AC25-33F04498DC26}" type="parTrans" cxnId="{33FEFB34-7F9E-4270-80EF-25589262987E}">
      <dgm:prSet/>
      <dgm:spPr/>
      <dgm:t>
        <a:bodyPr/>
        <a:lstStyle/>
        <a:p>
          <a:endParaRPr lang="ru-RU"/>
        </a:p>
      </dgm:t>
    </dgm:pt>
    <dgm:pt modelId="{55D351FE-109B-4041-A900-76C35B9DF8F3}" type="sibTrans" cxnId="{33FEFB34-7F9E-4270-80EF-25589262987E}">
      <dgm:prSet/>
      <dgm:spPr/>
      <dgm:t>
        <a:bodyPr/>
        <a:lstStyle/>
        <a:p>
          <a:endParaRPr lang="ru-RU"/>
        </a:p>
      </dgm:t>
    </dgm:pt>
    <dgm:pt modelId="{CDA4A023-54F1-43C5-898B-67A3BD501F27}">
      <dgm:prSet phldrT="[Текст]"/>
      <dgm:spPr/>
      <dgm:t>
        <a:bodyPr/>
        <a:lstStyle/>
        <a:p>
          <a:r>
            <a:rPr lang="ru-RU" b="1" dirty="0" smtClean="0"/>
            <a:t>50% - </a:t>
          </a:r>
          <a:endParaRPr lang="ru-RU" b="1" dirty="0"/>
        </a:p>
      </dgm:t>
    </dgm:pt>
    <dgm:pt modelId="{A52355A7-8CBD-49E6-AFCA-552CF0B64B40}" type="parTrans" cxnId="{29B53782-9517-4316-BA74-88DE1C48E90D}">
      <dgm:prSet/>
      <dgm:spPr/>
      <dgm:t>
        <a:bodyPr/>
        <a:lstStyle/>
        <a:p>
          <a:endParaRPr lang="ru-RU"/>
        </a:p>
      </dgm:t>
    </dgm:pt>
    <dgm:pt modelId="{A9892AD3-FFDB-4EF1-AC51-41D292E455D4}" type="sibTrans" cxnId="{29B53782-9517-4316-BA74-88DE1C48E90D}">
      <dgm:prSet/>
      <dgm:spPr/>
      <dgm:t>
        <a:bodyPr/>
        <a:lstStyle/>
        <a:p>
          <a:endParaRPr lang="ru-RU"/>
        </a:p>
      </dgm:t>
    </dgm:pt>
    <dgm:pt modelId="{22B346A2-02A9-4D9C-B425-B83D83FB5091}">
      <dgm:prSet phldrT="[Текст]"/>
      <dgm:spPr/>
      <dgm:t>
        <a:bodyPr/>
        <a:lstStyle/>
        <a:p>
          <a:pPr algn="ctr"/>
          <a:r>
            <a:rPr lang="ru-RU" b="1" dirty="0" smtClean="0"/>
            <a:t>90% - </a:t>
          </a:r>
          <a:endParaRPr lang="ru-RU" b="1" dirty="0"/>
        </a:p>
      </dgm:t>
    </dgm:pt>
    <dgm:pt modelId="{466BB2F4-0889-42B0-AA97-07BA4A8128A7}" type="parTrans" cxnId="{D827732E-42E7-416A-BD08-8254B3B538EB}">
      <dgm:prSet/>
      <dgm:spPr/>
      <dgm:t>
        <a:bodyPr/>
        <a:lstStyle/>
        <a:p>
          <a:endParaRPr lang="ru-RU"/>
        </a:p>
      </dgm:t>
    </dgm:pt>
    <dgm:pt modelId="{471595EA-DEB9-496A-9975-981CA97F3A7F}" type="sibTrans" cxnId="{D827732E-42E7-416A-BD08-8254B3B538EB}">
      <dgm:prSet/>
      <dgm:spPr/>
      <dgm:t>
        <a:bodyPr/>
        <a:lstStyle/>
        <a:p>
          <a:endParaRPr lang="ru-RU"/>
        </a:p>
      </dgm:t>
    </dgm:pt>
    <dgm:pt modelId="{AFA760DC-418C-4938-A70C-73D3226462B5}">
      <dgm:prSet/>
      <dgm:spPr/>
      <dgm:t>
        <a:bodyPr/>
        <a:lstStyle/>
        <a:p>
          <a:pPr algn="l"/>
          <a:endParaRPr lang="ru-RU" dirty="0"/>
        </a:p>
      </dgm:t>
    </dgm:pt>
    <dgm:pt modelId="{D0336E65-B58E-484A-8C40-D26B35D1E481}" type="parTrans" cxnId="{E2043C2B-69E3-4482-807A-57E97E113B85}">
      <dgm:prSet/>
      <dgm:spPr/>
      <dgm:t>
        <a:bodyPr/>
        <a:lstStyle/>
        <a:p>
          <a:endParaRPr lang="ru-RU"/>
        </a:p>
      </dgm:t>
    </dgm:pt>
    <dgm:pt modelId="{776040A7-385C-4E4D-9296-997F88CBD99B}" type="sibTrans" cxnId="{E2043C2B-69E3-4482-807A-57E97E113B85}">
      <dgm:prSet/>
      <dgm:spPr/>
      <dgm:t>
        <a:bodyPr/>
        <a:lstStyle/>
        <a:p>
          <a:endParaRPr lang="ru-RU"/>
        </a:p>
      </dgm:t>
    </dgm:pt>
    <dgm:pt modelId="{3C9A2273-E58F-4117-AB33-F53ED32339A6}" type="pres">
      <dgm:prSet presAssocID="{C8BC2FAC-66D0-4E27-8F50-0A029F1A3E6B}" presName="compositeShape" presStyleCnt="0">
        <dgm:presLayoutVars>
          <dgm:dir/>
          <dgm:resizeHandles/>
        </dgm:presLayoutVars>
      </dgm:prSet>
      <dgm:spPr/>
    </dgm:pt>
    <dgm:pt modelId="{44D14F53-0688-4D78-BEF6-0B53B73CA2BD}" type="pres">
      <dgm:prSet presAssocID="{C8BC2FAC-66D0-4E27-8F50-0A029F1A3E6B}" presName="pyramid" presStyleLbl="node1" presStyleIdx="0" presStyleCnt="1"/>
      <dgm:spPr/>
    </dgm:pt>
    <dgm:pt modelId="{DFE32D99-ED75-47E4-A25D-A418C0AD28C7}" type="pres">
      <dgm:prSet presAssocID="{C8BC2FAC-66D0-4E27-8F50-0A029F1A3E6B}" presName="theList" presStyleCnt="0"/>
      <dgm:spPr/>
    </dgm:pt>
    <dgm:pt modelId="{D80A6BFD-CBFB-45D6-B478-C90C7426F8A7}" type="pres">
      <dgm:prSet presAssocID="{8874E8BA-5940-443B-B49D-24013FEC7ED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0DF30-812B-4BC3-AA59-4063EC86DA7B}" type="pres">
      <dgm:prSet presAssocID="{8874E8BA-5940-443B-B49D-24013FEC7EDE}" presName="aSpace" presStyleCnt="0"/>
      <dgm:spPr/>
    </dgm:pt>
    <dgm:pt modelId="{73753F30-FA2B-4C68-88F1-1AD74A81BFDB}" type="pres">
      <dgm:prSet presAssocID="{CDA4A023-54F1-43C5-898B-67A3BD501F2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C2722-156E-4E6E-A774-A63DF2054DAB}" type="pres">
      <dgm:prSet presAssocID="{CDA4A023-54F1-43C5-898B-67A3BD501F27}" presName="aSpace" presStyleCnt="0"/>
      <dgm:spPr/>
    </dgm:pt>
    <dgm:pt modelId="{F1F5B65C-2067-48C7-A178-47953262BD81}" type="pres">
      <dgm:prSet presAssocID="{22B346A2-02A9-4D9C-B425-B83D83FB509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A499C-14D6-49DA-A309-F2B1106B6DD7}" type="pres">
      <dgm:prSet presAssocID="{22B346A2-02A9-4D9C-B425-B83D83FB5091}" presName="aSpace" presStyleCnt="0"/>
      <dgm:spPr/>
    </dgm:pt>
  </dgm:ptLst>
  <dgm:cxnLst>
    <dgm:cxn modelId="{016DD98A-FB0B-4A9E-BC6E-C55387A69AD8}" type="presOf" srcId="{C8BC2FAC-66D0-4E27-8F50-0A029F1A3E6B}" destId="{3C9A2273-E58F-4117-AB33-F53ED32339A6}" srcOrd="0" destOrd="0" presId="urn:microsoft.com/office/officeart/2005/8/layout/pyramid2"/>
    <dgm:cxn modelId="{33FEFB34-7F9E-4270-80EF-25589262987E}" srcId="{C8BC2FAC-66D0-4E27-8F50-0A029F1A3E6B}" destId="{8874E8BA-5940-443B-B49D-24013FEC7EDE}" srcOrd="0" destOrd="0" parTransId="{F54D4CEE-BF59-469E-AC25-33F04498DC26}" sibTransId="{55D351FE-109B-4041-A900-76C35B9DF8F3}"/>
    <dgm:cxn modelId="{E2043C2B-69E3-4482-807A-57E97E113B85}" srcId="{22B346A2-02A9-4D9C-B425-B83D83FB5091}" destId="{AFA760DC-418C-4938-A70C-73D3226462B5}" srcOrd="0" destOrd="0" parTransId="{D0336E65-B58E-484A-8C40-D26B35D1E481}" sibTransId="{776040A7-385C-4E4D-9296-997F88CBD99B}"/>
    <dgm:cxn modelId="{E4BD9216-A559-45DA-B7E6-DBDDD62A2D1E}" type="presOf" srcId="{8874E8BA-5940-443B-B49D-24013FEC7EDE}" destId="{D80A6BFD-CBFB-45D6-B478-C90C7426F8A7}" srcOrd="0" destOrd="0" presId="urn:microsoft.com/office/officeart/2005/8/layout/pyramid2"/>
    <dgm:cxn modelId="{1D58DF47-5FC3-4335-8A59-8B15B1835283}" type="presOf" srcId="{22B346A2-02A9-4D9C-B425-B83D83FB5091}" destId="{F1F5B65C-2067-48C7-A178-47953262BD81}" srcOrd="0" destOrd="0" presId="urn:microsoft.com/office/officeart/2005/8/layout/pyramid2"/>
    <dgm:cxn modelId="{51C488BD-0726-4F83-8EB3-CD7EAECF5A95}" type="presOf" srcId="{CDA4A023-54F1-43C5-898B-67A3BD501F27}" destId="{73753F30-FA2B-4C68-88F1-1AD74A81BFDB}" srcOrd="0" destOrd="0" presId="urn:microsoft.com/office/officeart/2005/8/layout/pyramid2"/>
    <dgm:cxn modelId="{29B53782-9517-4316-BA74-88DE1C48E90D}" srcId="{C8BC2FAC-66D0-4E27-8F50-0A029F1A3E6B}" destId="{CDA4A023-54F1-43C5-898B-67A3BD501F27}" srcOrd="1" destOrd="0" parTransId="{A52355A7-8CBD-49E6-AFCA-552CF0B64B40}" sibTransId="{A9892AD3-FFDB-4EF1-AC51-41D292E455D4}"/>
    <dgm:cxn modelId="{D827732E-42E7-416A-BD08-8254B3B538EB}" srcId="{C8BC2FAC-66D0-4E27-8F50-0A029F1A3E6B}" destId="{22B346A2-02A9-4D9C-B425-B83D83FB5091}" srcOrd="2" destOrd="0" parTransId="{466BB2F4-0889-42B0-AA97-07BA4A8128A7}" sibTransId="{471595EA-DEB9-496A-9975-981CA97F3A7F}"/>
    <dgm:cxn modelId="{24C8D39F-76E7-4975-8A65-A98F75C85240}" type="presOf" srcId="{AFA760DC-418C-4938-A70C-73D3226462B5}" destId="{F1F5B65C-2067-48C7-A178-47953262BD81}" srcOrd="0" destOrd="1" presId="urn:microsoft.com/office/officeart/2005/8/layout/pyramid2"/>
    <dgm:cxn modelId="{30761A9C-8128-4AF7-8B54-7C2C055DBBE7}" type="presParOf" srcId="{3C9A2273-E58F-4117-AB33-F53ED32339A6}" destId="{44D14F53-0688-4D78-BEF6-0B53B73CA2BD}" srcOrd="0" destOrd="0" presId="urn:microsoft.com/office/officeart/2005/8/layout/pyramid2"/>
    <dgm:cxn modelId="{9BBD5400-7551-429F-A5FB-6B0ADDD0203D}" type="presParOf" srcId="{3C9A2273-E58F-4117-AB33-F53ED32339A6}" destId="{DFE32D99-ED75-47E4-A25D-A418C0AD28C7}" srcOrd="1" destOrd="0" presId="urn:microsoft.com/office/officeart/2005/8/layout/pyramid2"/>
    <dgm:cxn modelId="{3ACE1C12-C67A-4F3E-9790-D73A1DDFD031}" type="presParOf" srcId="{DFE32D99-ED75-47E4-A25D-A418C0AD28C7}" destId="{D80A6BFD-CBFB-45D6-B478-C90C7426F8A7}" srcOrd="0" destOrd="0" presId="urn:microsoft.com/office/officeart/2005/8/layout/pyramid2"/>
    <dgm:cxn modelId="{B18FAD83-31AB-4F31-BDB3-C7FB848CD033}" type="presParOf" srcId="{DFE32D99-ED75-47E4-A25D-A418C0AD28C7}" destId="{59C0DF30-812B-4BC3-AA59-4063EC86DA7B}" srcOrd="1" destOrd="0" presId="urn:microsoft.com/office/officeart/2005/8/layout/pyramid2"/>
    <dgm:cxn modelId="{F04F4FCB-25B2-4024-90D2-D9C2055B9C19}" type="presParOf" srcId="{DFE32D99-ED75-47E4-A25D-A418C0AD28C7}" destId="{73753F30-FA2B-4C68-88F1-1AD74A81BFDB}" srcOrd="2" destOrd="0" presId="urn:microsoft.com/office/officeart/2005/8/layout/pyramid2"/>
    <dgm:cxn modelId="{B730AA11-191E-4824-B048-8305301E2812}" type="presParOf" srcId="{DFE32D99-ED75-47E4-A25D-A418C0AD28C7}" destId="{072C2722-156E-4E6E-A774-A63DF2054DAB}" srcOrd="3" destOrd="0" presId="urn:microsoft.com/office/officeart/2005/8/layout/pyramid2"/>
    <dgm:cxn modelId="{6CAC2F1E-C4A2-4889-BB08-CEBEDF652AE8}" type="presParOf" srcId="{DFE32D99-ED75-47E4-A25D-A418C0AD28C7}" destId="{F1F5B65C-2067-48C7-A178-47953262BD81}" srcOrd="4" destOrd="0" presId="urn:microsoft.com/office/officeart/2005/8/layout/pyramid2"/>
    <dgm:cxn modelId="{CAF2F632-0BA6-4795-873C-F9F5982B0BEB}" type="presParOf" srcId="{DFE32D99-ED75-47E4-A25D-A418C0AD28C7}" destId="{C5CA499C-14D6-49DA-A309-F2B1106B6DD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D14F53-0688-4D78-BEF6-0B53B73CA2BD}">
      <dsp:nvSpPr>
        <dsp:cNvPr id="0" name=""/>
        <dsp:cNvSpPr/>
      </dsp:nvSpPr>
      <dsp:spPr>
        <a:xfrm>
          <a:off x="569835" y="0"/>
          <a:ext cx="3335637" cy="333563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A6BFD-CBFB-45D6-B478-C90C7426F8A7}">
      <dsp:nvSpPr>
        <dsp:cNvPr id="0" name=""/>
        <dsp:cNvSpPr/>
      </dsp:nvSpPr>
      <dsp:spPr>
        <a:xfrm>
          <a:off x="2237654" y="335355"/>
          <a:ext cx="2168164" cy="7896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10% - </a:t>
          </a:r>
          <a:endParaRPr lang="ru-RU" sz="1800" b="1" kern="1200" dirty="0"/>
        </a:p>
      </dsp:txBody>
      <dsp:txXfrm>
        <a:off x="2237654" y="335355"/>
        <a:ext cx="2168164" cy="789608"/>
      </dsp:txXfrm>
    </dsp:sp>
    <dsp:sp modelId="{73753F30-FA2B-4C68-88F1-1AD74A81BFDB}">
      <dsp:nvSpPr>
        <dsp:cNvPr id="0" name=""/>
        <dsp:cNvSpPr/>
      </dsp:nvSpPr>
      <dsp:spPr>
        <a:xfrm>
          <a:off x="2237654" y="1223664"/>
          <a:ext cx="2168164" cy="7896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50% - </a:t>
          </a:r>
          <a:endParaRPr lang="ru-RU" sz="1800" b="1" kern="1200" dirty="0"/>
        </a:p>
      </dsp:txBody>
      <dsp:txXfrm>
        <a:off x="2237654" y="1223664"/>
        <a:ext cx="2168164" cy="789608"/>
      </dsp:txXfrm>
    </dsp:sp>
    <dsp:sp modelId="{F1F5B65C-2067-48C7-A178-47953262BD81}">
      <dsp:nvSpPr>
        <dsp:cNvPr id="0" name=""/>
        <dsp:cNvSpPr/>
      </dsp:nvSpPr>
      <dsp:spPr>
        <a:xfrm>
          <a:off x="2237654" y="2111973"/>
          <a:ext cx="2168164" cy="7896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90% - </a:t>
          </a:r>
          <a:endParaRPr lang="ru-RU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2237654" y="2111973"/>
        <a:ext cx="2168164" cy="789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911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73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960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61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780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420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248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18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968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464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32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D41D-7B65-47FD-9A5E-50DEF822E0F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19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5243"/>
            <a:ext cx="7772400" cy="23876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Исследовательская деятельность младших школьников</a:t>
            </a:r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84918"/>
            <a:ext cx="6858000" cy="1655762"/>
          </a:xfrm>
        </p:spPr>
        <p:txBody>
          <a:bodyPr/>
          <a:lstStyle/>
          <a:p>
            <a:r>
              <a:rPr lang="ru-RU" b="1" dirty="0" err="1" smtClean="0"/>
              <a:t>Квиз</a:t>
            </a:r>
            <a:r>
              <a:rPr lang="ru-RU" b="1" dirty="0" smtClean="0"/>
              <a:t> – игра для педагогов</a:t>
            </a:r>
            <a:endParaRPr lang="en-US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35827" y="5445211"/>
            <a:ext cx="3410465" cy="11697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Автор – составитель: Наваренко Александра Николаевна, директор МБОУ «СОШ № 36»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Содержимое 2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Это обязательная часть оформления исследовательской работы</a:t>
            </a:r>
          </a:p>
          <a:p>
            <a:r>
              <a:rPr lang="ru-RU" b="1" dirty="0" smtClean="0"/>
              <a:t>Вызывает много затруднений у студентов</a:t>
            </a:r>
          </a:p>
          <a:p>
            <a:r>
              <a:rPr lang="ru-RU" b="1" dirty="0" smtClean="0"/>
              <a:t>Бывает </a:t>
            </a:r>
            <a:r>
              <a:rPr lang="ru-RU" b="1" dirty="0" err="1" smtClean="0"/>
              <a:t>прикнижный</a:t>
            </a:r>
            <a:r>
              <a:rPr lang="ru-RU" b="1" dirty="0" smtClean="0"/>
              <a:t>, </a:t>
            </a:r>
            <a:r>
              <a:rPr lang="ru-RU" b="1" dirty="0" err="1" smtClean="0"/>
              <a:t>пристатейный</a:t>
            </a:r>
            <a:r>
              <a:rPr lang="ru-RU" b="1" dirty="0" smtClean="0"/>
              <a:t> или библиографический</a:t>
            </a:r>
          </a:p>
          <a:p>
            <a:r>
              <a:rPr lang="ru-RU" b="1" i="1" dirty="0" smtClean="0"/>
              <a:t>Должен </a:t>
            </a:r>
            <a:r>
              <a:rPr lang="ru-RU" b="1" i="1" dirty="0" err="1" smtClean="0"/>
              <a:t>соотвествовать</a:t>
            </a:r>
            <a:r>
              <a:rPr lang="ru-RU" b="1" i="1" dirty="0" smtClean="0"/>
              <a:t> ГОСТ 7.1-2003 и ГОСТ 7.80-2000</a:t>
            </a:r>
            <a:endParaRPr lang="ru-RU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77568" y="5279548"/>
            <a:ext cx="4800600" cy="635000"/>
            <a:chOff x="1728" y="1472"/>
            <a:chExt cx="3024" cy="4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" name="Заголовок 2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Задание № 2 </a:t>
            </a:r>
            <a:r>
              <a:rPr lang="ru-RU" b="1" dirty="0" err="1" smtClean="0">
                <a:solidFill>
                  <a:srgbClr val="FF0000"/>
                </a:solidFill>
              </a:rPr>
              <a:t>Рассуждалки</a:t>
            </a:r>
            <a:endParaRPr lang="ru-RU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502876" y="5651156"/>
            <a:ext cx="3336324" cy="1079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Список литературы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261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Содержимое 2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77568" y="5279548"/>
            <a:ext cx="4800600" cy="635000"/>
            <a:chOff x="1728" y="1472"/>
            <a:chExt cx="3024" cy="4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" name="Заголовок 2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 № 3 Различаю</a:t>
            </a:r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955589" y="2117124"/>
            <a:ext cx="3286897" cy="11532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Отзыв 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918519" y="3818237"/>
            <a:ext cx="3286897" cy="11532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рецензия</a:t>
            </a:r>
            <a:endParaRPr lang="ru-RU" sz="40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819134" y="2026507"/>
            <a:ext cx="3608173" cy="13921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это характеристика работы, которую пишет независимый специалист, ознакомившийся с данной работой</a:t>
            </a:r>
            <a:endParaRPr lang="ru-RU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831492" y="4015946"/>
            <a:ext cx="3608173" cy="13921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это характеристика  работы, которую пишет научный руководитель  проекта. </a:t>
            </a:r>
            <a:endParaRPr lang="ru-RU" dirty="0"/>
          </a:p>
        </p:txBody>
      </p:sp>
      <p:sp>
        <p:nvSpPr>
          <p:cNvPr id="65" name="Стрелка вправо 64"/>
          <p:cNvSpPr/>
          <p:nvPr/>
        </p:nvSpPr>
        <p:spPr>
          <a:xfrm rot="2941179">
            <a:off x="3369275" y="3599935"/>
            <a:ext cx="1688757" cy="38717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право 66"/>
          <p:cNvSpPr/>
          <p:nvPr/>
        </p:nvSpPr>
        <p:spPr>
          <a:xfrm rot="19765794">
            <a:off x="3249826" y="3266303"/>
            <a:ext cx="1688757" cy="38717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Содержимое 2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77568" y="5279548"/>
            <a:ext cx="4800600" cy="635000"/>
            <a:chOff x="1728" y="1472"/>
            <a:chExt cx="3024" cy="4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" name="Заголовок 2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 № 3 Различаю</a:t>
            </a:r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955589" y="2117124"/>
            <a:ext cx="3286897" cy="11532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Объект</a:t>
            </a:r>
            <a:r>
              <a:rPr lang="ru-RU" sz="5400" b="1" dirty="0" smtClean="0">
                <a:solidFill>
                  <a:schemeClr val="tx1"/>
                </a:solidFill>
              </a:rPr>
              <a:t> 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918519" y="3818237"/>
            <a:ext cx="3286897" cy="11532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Предмет </a:t>
            </a:r>
            <a:endParaRPr lang="ru-RU" sz="40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819134" y="2026507"/>
            <a:ext cx="3608173" cy="13921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то определенный спектр понятий связанных с объектом, отдельная сторона</a:t>
            </a:r>
            <a:endParaRPr lang="ru-RU" sz="24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831492" y="4015946"/>
            <a:ext cx="3608173" cy="13921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определенное научное знание, которое планируется изучать</a:t>
            </a:r>
            <a:endParaRPr lang="ru-RU" sz="2400" b="1" dirty="0"/>
          </a:p>
        </p:txBody>
      </p:sp>
      <p:sp>
        <p:nvSpPr>
          <p:cNvPr id="65" name="Стрелка вправо 64"/>
          <p:cNvSpPr/>
          <p:nvPr/>
        </p:nvSpPr>
        <p:spPr>
          <a:xfrm rot="2941179">
            <a:off x="3369275" y="3599935"/>
            <a:ext cx="1688757" cy="38717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право 66"/>
          <p:cNvSpPr/>
          <p:nvPr/>
        </p:nvSpPr>
        <p:spPr>
          <a:xfrm rot="19765794">
            <a:off x="3249826" y="3266303"/>
            <a:ext cx="1688757" cy="38717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Содержимое 2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77568" y="5279548"/>
            <a:ext cx="4800600" cy="635000"/>
            <a:chOff x="1728" y="1472"/>
            <a:chExt cx="3024" cy="4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" name="Заголовок 2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к выделить объект и предмет исследов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5589"/>
            <a:ext cx="9144000" cy="5651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1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Содержимое 2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77568" y="5279548"/>
            <a:ext cx="4800600" cy="635000"/>
            <a:chOff x="1728" y="1472"/>
            <a:chExt cx="3024" cy="4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" name="Заголовок 2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 № 3 Различаю</a:t>
            </a:r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955589" y="2117124"/>
            <a:ext cx="3286897" cy="11532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Цель </a:t>
            </a:r>
            <a:r>
              <a:rPr lang="ru-RU" sz="5400" b="1" dirty="0" smtClean="0">
                <a:solidFill>
                  <a:schemeClr val="tx1"/>
                </a:solidFill>
              </a:rPr>
              <a:t> 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918519" y="3818237"/>
            <a:ext cx="3286897" cy="11532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Задачи  </a:t>
            </a:r>
            <a:endParaRPr lang="ru-RU" sz="40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819134" y="2026507"/>
            <a:ext cx="3608173" cy="13921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Этапы достижения цели,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характеризующийся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набором количественных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данных и параметров этого результата.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831492" y="4015946"/>
            <a:ext cx="3608173" cy="13921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это желаемый результат деятельности, достигнутый в пределах некоторого интервала времени.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5" name="Стрелка вправо 64"/>
          <p:cNvSpPr/>
          <p:nvPr/>
        </p:nvSpPr>
        <p:spPr>
          <a:xfrm rot="2941179">
            <a:off x="3369275" y="3599935"/>
            <a:ext cx="1688757" cy="38717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право 66"/>
          <p:cNvSpPr/>
          <p:nvPr/>
        </p:nvSpPr>
        <p:spPr>
          <a:xfrm rot="19765794">
            <a:off x="3249826" y="3266303"/>
            <a:ext cx="1688757" cy="38717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Содержимое 2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77568" y="5279548"/>
            <a:ext cx="4800600" cy="635000"/>
            <a:chOff x="1728" y="1472"/>
            <a:chExt cx="3024" cy="4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" name="Заголовок 2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Задание № 3 Различаю</a:t>
            </a:r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955589" y="2117124"/>
            <a:ext cx="3286897" cy="11532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Научно – исследовательский </a:t>
            </a:r>
            <a:r>
              <a:rPr lang="ru-RU" sz="2800" b="1" dirty="0" smtClean="0">
                <a:solidFill>
                  <a:schemeClr val="tx1"/>
                </a:solidFill>
              </a:rPr>
              <a:t>проект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918519" y="3818237"/>
            <a:ext cx="3286897" cy="11532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Творческий проект</a:t>
            </a:r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819134" y="2026507"/>
            <a:ext cx="3608173" cy="13921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самостоятельная итоговая работа, в результате которой создается полезный продукт, обладающий новизной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761470" y="4015946"/>
            <a:ext cx="3678195" cy="151988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работа научного характера, связанная с научным поиском, проведением исследований, экспериментами в целях расширения имеющихся и получения новых знаний 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5" name="Стрелка вправо 64"/>
          <p:cNvSpPr/>
          <p:nvPr/>
        </p:nvSpPr>
        <p:spPr>
          <a:xfrm rot="2941179">
            <a:off x="3369275" y="3599935"/>
            <a:ext cx="1688757" cy="38717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право 66"/>
          <p:cNvSpPr/>
          <p:nvPr/>
        </p:nvSpPr>
        <p:spPr>
          <a:xfrm rot="19765794">
            <a:off x="3249826" y="3266303"/>
            <a:ext cx="1688757" cy="38717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Содержимое 2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Умейте открыть перед ребенком в окружающем мире что – то одно, но открыть так, чтобы кусочек жизни заиграл всеми цветами радуги. Оставляйте всегда что –то недосказанное. Чтобы ребенку захотелось еще и еще раз возвратиться к тому, что он знал.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77568" y="5279548"/>
            <a:ext cx="4800600" cy="635000"/>
            <a:chOff x="1728" y="1472"/>
            <a:chExt cx="3024" cy="4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" name="Заголовок 2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Задание № 4 Знаю теоретиков</a:t>
            </a:r>
            <a:endParaRPr lang="ru-RU" dirty="0"/>
          </a:p>
        </p:txBody>
      </p:sp>
      <p:pic>
        <p:nvPicPr>
          <p:cNvPr id="4098" name="Picture 2" descr="http://i.mycdn.me/i?r=AzEPZsRbOZEKgBhR0XGMT1RknbwS96Y4dxE3YSSundnQDK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144" y="3937385"/>
            <a:ext cx="1910434" cy="2759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1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Содержимое 22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Плохой учитель преподносит истину, хороший учит ее находить.</a:t>
            </a:r>
          </a:p>
          <a:p>
            <a:pPr algn="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А.Дистервег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77568" y="5279548"/>
            <a:ext cx="4800600" cy="635000"/>
            <a:chOff x="1728" y="1472"/>
            <a:chExt cx="3024" cy="4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" name="Заголовок 2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 № 4 Знаю теоретиков</a:t>
            </a:r>
            <a:endParaRPr lang="ru-RU" dirty="0"/>
          </a:p>
        </p:txBody>
      </p:sp>
      <p:pic>
        <p:nvPicPr>
          <p:cNvPr id="27650" name="Picture 2" descr="https://geschichtswerkstatt-siegen.de/wp-content/uploads/2015/11/11-Pressebild-Wei%C3%9F._kl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30" y="3377920"/>
            <a:ext cx="2288935" cy="2858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1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Содержимое 2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Чем больше ребенок видел, слышал и пережил, чем больше он знает, и усвоил, чем большее количество элементов действительности он располагает в своем опыте, тем значительнее и продуктивнее при других равных условиях будет его творческая деятельность</a:t>
            </a:r>
          </a:p>
          <a:p>
            <a:pPr algn="r"/>
            <a:r>
              <a:rPr lang="ru-RU" b="1" i="1" dirty="0" smtClean="0"/>
              <a:t>Л.С. </a:t>
            </a:r>
            <a:r>
              <a:rPr lang="ru-RU" b="1" i="1" dirty="0" err="1" smtClean="0"/>
              <a:t>Выготский</a:t>
            </a:r>
            <a:r>
              <a:rPr lang="ru-RU" b="1" i="1" dirty="0" smtClean="0"/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77568" y="5279548"/>
            <a:ext cx="4800600" cy="635000"/>
            <a:chOff x="1728" y="1472"/>
            <a:chExt cx="3024" cy="4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" name="Заголовок 2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Задание № 4 Знаю теоретиков</a:t>
            </a:r>
            <a:endParaRPr lang="ru-RU" dirty="0"/>
          </a:p>
        </p:txBody>
      </p:sp>
      <p:pic>
        <p:nvPicPr>
          <p:cNvPr id="28674" name="Picture 2" descr="https://psichiatria.org/img/formirovanie-volevogo-povedeniya-po-vigotsko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11" y="4149082"/>
            <a:ext cx="1737216" cy="2399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1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 № 5 В чем проблема?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Интересный факт:</a:t>
            </a:r>
          </a:p>
          <a:p>
            <a:pPr algn="ctr"/>
            <a:r>
              <a:rPr lang="ru-RU" dirty="0" smtClean="0"/>
              <a:t> </a:t>
            </a:r>
            <a:r>
              <a:rPr lang="ru-RU" b="1" dirty="0" smtClean="0"/>
              <a:t>Меня давно заинтересовала такая игрушка, как вырезная кукла. Еще в детстве моей любимой забавой была такая кукла. Оказывается, в такую куклу с удовольствием играет моя младшая сестра, играли моя мама, бабушка… </a:t>
            </a:r>
          </a:p>
          <a:p>
            <a:pPr algn="ctr"/>
            <a:r>
              <a:rPr lang="ru-RU" b="1" dirty="0" smtClean="0"/>
              <a:t>Исследовательская проблема:</a:t>
            </a:r>
            <a:endParaRPr lang="ru-RU" b="1" dirty="0"/>
          </a:p>
        </p:txBody>
      </p:sp>
      <p:pic>
        <p:nvPicPr>
          <p:cNvPr id="6146" name="Picture 2" descr="https://img2.freepng.ru/20171220/aiq/question-mark-png-5a3a4e1e2ed2e9.46642771151377052619189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381" y="5074506"/>
            <a:ext cx="1807178" cy="1606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12973" y="5313405"/>
            <a:ext cx="5016843" cy="13262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Какова история происхождения вырезной куклы?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Содержимое 22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/>
              <a:t>«То, что я услышал, я забыл.</a:t>
            </a:r>
            <a:br>
              <a:rPr lang="ru-RU" sz="3600" b="1" i="1" dirty="0" smtClean="0"/>
            </a:br>
            <a:r>
              <a:rPr lang="ru-RU" sz="3600" b="1" i="1" dirty="0" smtClean="0"/>
              <a:t>То, что я увидел, я помню.</a:t>
            </a:r>
            <a:br>
              <a:rPr lang="ru-RU" sz="3600" b="1" i="1" dirty="0" smtClean="0"/>
            </a:br>
            <a:r>
              <a:rPr lang="ru-RU" sz="3600" b="1" i="1" dirty="0" smtClean="0"/>
              <a:t>То, что я сделал, я знаю.»</a:t>
            </a:r>
          </a:p>
          <a:p>
            <a:pPr algn="r">
              <a:buNone/>
            </a:pPr>
            <a:r>
              <a:rPr lang="ru-RU" sz="3600" b="1" i="1" dirty="0" smtClean="0"/>
              <a:t>Конфуций</a:t>
            </a:r>
            <a:endParaRPr lang="ru-RU" sz="3600" b="1" i="1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877568" y="5279548"/>
            <a:ext cx="4800600" cy="635000"/>
            <a:chOff x="1728" y="1472"/>
            <a:chExt cx="3024" cy="4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" name="Заголовок 2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bs.twimg.com/media/DbyTPj3W0AA3Yj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601" y="259228"/>
            <a:ext cx="1528384" cy="1528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30" name="Схема 229"/>
          <p:cNvGraphicFramePr/>
          <p:nvPr/>
        </p:nvGraphicFramePr>
        <p:xfrm>
          <a:off x="205946" y="3402227"/>
          <a:ext cx="4975654" cy="3335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61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0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 № 5 В чем проблема?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Интересный факт:</a:t>
            </a:r>
          </a:p>
          <a:p>
            <a:pPr algn="ctr"/>
            <a:r>
              <a:rPr lang="ru-RU" dirty="0" smtClean="0"/>
              <a:t> </a:t>
            </a:r>
            <a:r>
              <a:rPr lang="ru-RU" b="1" dirty="0" smtClean="0"/>
              <a:t>Недавно на уроках русского языка мы познакомились с разделом «Этимология» (история происхождения слов.) Мы анализировали фамилии ребят из нашего класса и столкнулись с тем, что могли объяснить только некоторые.… </a:t>
            </a:r>
          </a:p>
          <a:p>
            <a:pPr algn="ctr"/>
            <a:r>
              <a:rPr lang="ru-RU" b="1" dirty="0" smtClean="0"/>
              <a:t>Исследовательская проблема:</a:t>
            </a:r>
            <a:endParaRPr lang="ru-RU" b="1" dirty="0"/>
          </a:p>
        </p:txBody>
      </p:sp>
      <p:pic>
        <p:nvPicPr>
          <p:cNvPr id="4" name="Picture 2" descr="https://img2.freepng.ru/20171220/aiq/question-mark-png-5a3a4e1e2ed2e9.46642771151377052619189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381" y="5074506"/>
            <a:ext cx="1807178" cy="1606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12973" y="5313405"/>
            <a:ext cx="5016843" cy="13262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Откуда происходят наши  фамилии?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 № 5 В чем проблема?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Интересный факт:</a:t>
            </a:r>
          </a:p>
          <a:p>
            <a:pPr algn="ctr"/>
            <a:r>
              <a:rPr lang="ru-RU" dirty="0" smtClean="0"/>
              <a:t> </a:t>
            </a:r>
            <a:r>
              <a:rPr lang="ru-RU" b="1" dirty="0" smtClean="0"/>
              <a:t>Город Ангарск – город рожденный победой. Но годом рождения нашего города официально считается 1951 год. В то время как Великая Отечественная война завершилась в 1945 году…</a:t>
            </a:r>
          </a:p>
          <a:p>
            <a:pPr algn="ctr"/>
            <a:r>
              <a:rPr lang="ru-RU" b="1" dirty="0" smtClean="0"/>
              <a:t>Исследовательская проблема:</a:t>
            </a:r>
            <a:endParaRPr lang="ru-RU" b="1" dirty="0"/>
          </a:p>
        </p:txBody>
      </p:sp>
      <p:pic>
        <p:nvPicPr>
          <p:cNvPr id="4" name="Picture 2" descr="https://img2.freepng.ru/20171220/aiq/question-mark-png-5a3a4e1e2ed2e9.46642771151377052619189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381" y="5074506"/>
            <a:ext cx="1807178" cy="1606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12973" y="5313405"/>
            <a:ext cx="5016843" cy="13262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 что наш город называют городом победы?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 № 5 В чем проблема?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Интересный факт:</a:t>
            </a:r>
          </a:p>
          <a:p>
            <a:pPr algn="ctr"/>
            <a:r>
              <a:rPr lang="ru-RU" dirty="0" smtClean="0"/>
              <a:t> </a:t>
            </a:r>
            <a:r>
              <a:rPr lang="ru-RU" b="1" dirty="0" smtClean="0"/>
              <a:t>Дефицит витамина Д оказывает влияние на здоровье сердечно – сосудистой системы человека. Однако, в условиях полярной ночи не наблюдается повышение статистики заболеваний сердца у местных жителей…</a:t>
            </a:r>
          </a:p>
          <a:p>
            <a:pPr algn="ctr"/>
            <a:r>
              <a:rPr lang="ru-RU" b="1" dirty="0" smtClean="0"/>
              <a:t>Исследовательская проблема:</a:t>
            </a:r>
            <a:endParaRPr lang="ru-RU" b="1" dirty="0"/>
          </a:p>
        </p:txBody>
      </p:sp>
      <p:pic>
        <p:nvPicPr>
          <p:cNvPr id="4" name="Picture 2" descr="https://img2.freepng.ru/20171220/aiq/question-mark-png-5a3a4e1e2ed2e9.46642771151377052619189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381" y="5074506"/>
            <a:ext cx="1807178" cy="1606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12973" y="5090984"/>
            <a:ext cx="5016843" cy="15487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Какие факторы влияют на здоровье сердечно – сосудистой системы, кроме витамина Д?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 № </a:t>
            </a:r>
            <a:r>
              <a:rPr lang="ru-RU" b="1" dirty="0" smtClean="0">
                <a:solidFill>
                  <a:srgbClr val="FF0000"/>
                </a:solidFill>
              </a:rPr>
              <a:t>6 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0000"/>
                </a:solidFill>
              </a:rPr>
              <a:t>ыслим логически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Василий </a:t>
            </a:r>
            <a:r>
              <a:rPr lang="ru-RU" b="1" i="1" dirty="0" smtClean="0"/>
              <a:t>Жуковский сравнивал воспитание детей с написанием поэтического произведения. Такое произведение он называл сочетанием из двух слов, начинающихся на одну и ту же букву. Напишите это словосочетание, ставшее в тридцатых годах двадцатого века названием литературного произведения. </a:t>
            </a:r>
          </a:p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193059" y="5296930"/>
            <a:ext cx="4572000" cy="1136821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Педагогическая поэма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cdn1.ozone.ru/multimedia/c400/1000754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855" y="4357815"/>
            <a:ext cx="1436380" cy="2398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 № </a:t>
            </a:r>
            <a:r>
              <a:rPr lang="ru-RU" b="1" dirty="0" smtClean="0">
                <a:solidFill>
                  <a:srgbClr val="FF0000"/>
                </a:solidFill>
              </a:rPr>
              <a:t>6 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0000"/>
                </a:solidFill>
              </a:rPr>
              <a:t>ыслим логически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В </a:t>
            </a:r>
            <a:r>
              <a:rPr lang="ru-RU" b="1" dirty="0" smtClean="0"/>
              <a:t>учебнике по педагогике упоминаются два метода поощрения детей, являющиеся анаграммами. Один из методов — "положительная характеристика поступка, указание на правильность действий", другой — "лестный отзыв или похвала, вселяющие в человека уверенность". </a:t>
            </a:r>
            <a:endParaRPr lang="ru-RU" b="1" dirty="0" smtClean="0"/>
          </a:p>
          <a:p>
            <a:pPr algn="ctr"/>
            <a:r>
              <a:rPr lang="ru-RU" b="1" dirty="0" smtClean="0"/>
              <a:t>Назовите </a:t>
            </a:r>
            <a:r>
              <a:rPr lang="ru-RU" b="1" dirty="0" smtClean="0"/>
              <a:t>оба метода.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366054" y="5263979"/>
            <a:ext cx="4572000" cy="1136821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Ободрение и одобрение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9938" name="Picture 2" descr="https://sun9-29.userapi.com/c856036/v856036280/1645ac/zvWmD1hXg-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66" y="5000508"/>
            <a:ext cx="2620447" cy="1746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 № </a:t>
            </a:r>
            <a:r>
              <a:rPr lang="ru-RU" b="1" dirty="0" smtClean="0">
                <a:solidFill>
                  <a:srgbClr val="FF0000"/>
                </a:solidFill>
              </a:rPr>
              <a:t>6 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0000"/>
                </a:solidFill>
              </a:rPr>
              <a:t>ыслим логически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Норвежец </a:t>
            </a:r>
            <a:r>
              <a:rPr lang="ru-RU" b="1" dirty="0" err="1" smtClean="0"/>
              <a:t>Эспен</a:t>
            </a:r>
            <a:r>
              <a:rPr lang="ru-RU" b="1" dirty="0" smtClean="0"/>
              <a:t> </a:t>
            </a:r>
            <a:r>
              <a:rPr lang="ru-RU" b="1" dirty="0" err="1" smtClean="0"/>
              <a:t>Хольм</a:t>
            </a:r>
            <a:r>
              <a:rPr lang="ru-RU" b="1" dirty="0" smtClean="0"/>
              <a:t>, автор книги о современной педагогике, утверждает, что наихудшими учителями являются "умные </a:t>
            </a:r>
            <a:r>
              <a:rPr lang="ru-RU" b="1" dirty="0" err="1" smtClean="0"/>
              <a:t>идиоты</a:t>
            </a:r>
            <a:r>
              <a:rPr lang="ru-RU" b="1" dirty="0" smtClean="0"/>
              <a:t>", способные искалечить несформировавшуюся психику ребенка. К сожалению, сегодня они есть в жизни каждого ребенка. Кого же он обозвал "умными </a:t>
            </a:r>
            <a:r>
              <a:rPr lang="ru-RU" b="1" dirty="0" err="1" smtClean="0"/>
              <a:t>идиотами</a:t>
            </a:r>
            <a:r>
              <a:rPr lang="ru-RU" b="1" dirty="0" smtClean="0"/>
              <a:t>"?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366054" y="5263979"/>
            <a:ext cx="4572000" cy="1136821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</a:rPr>
              <a:t>компьтеры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8914" name="Picture 2" descr="https://img2.freepng.ru/20190912/zfv/transparent-personal-computer-output-device-desktop-computer-c-5d7a1d537de485.6773673515682839875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355" y="4717493"/>
            <a:ext cx="2508853" cy="1839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 № </a:t>
            </a:r>
            <a:r>
              <a:rPr lang="ru-RU" b="1" dirty="0" smtClean="0">
                <a:solidFill>
                  <a:srgbClr val="FF0000"/>
                </a:solidFill>
              </a:rPr>
              <a:t>6 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0000"/>
                </a:solidFill>
              </a:rPr>
              <a:t>ыслим логически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Знаменитый </a:t>
            </a:r>
            <a:r>
              <a:rPr lang="ru-RU" b="1" dirty="0" smtClean="0"/>
              <a:t>педагог XVII века Ян </a:t>
            </a:r>
            <a:r>
              <a:rPr lang="ru-RU" b="1" dirty="0" err="1" smtClean="0"/>
              <a:t>Амос</a:t>
            </a:r>
            <a:r>
              <a:rPr lang="ru-RU" b="1" dirty="0" smtClean="0"/>
              <a:t> Коменский был первым, кто, идя в ногу с техническим прогрессом, стал использовать это в учебниках, причем по всем предметам, ибо это, по его — совершенно обоснованному — мнению, сильно облегчает усвоение и понимание любого учебного материала. 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О </a:t>
            </a:r>
            <a:r>
              <a:rPr lang="ru-RU" b="1" dirty="0" smtClean="0"/>
              <a:t>чем идет речь?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366054" y="5263979"/>
            <a:ext cx="4572000" cy="1136821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иллюстрации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7890" name="Picture 2" descr="https://im0-tub-ru.yandex.net/i?id=d229facf49c524a8ea18b6f10cb9417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722" y="4740148"/>
            <a:ext cx="2294965" cy="1907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theslide.ru/img/thumbs/0ee1d3bb7edf19b23e8c9e24d08ec7ec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37" y="85790"/>
            <a:ext cx="8823668" cy="661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Содержимое 2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77568" y="5279548"/>
            <a:ext cx="4800600" cy="635000"/>
            <a:chOff x="1728" y="1472"/>
            <a:chExt cx="3024" cy="4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" name="Заголовок 22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Спасибо за участие!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sun9-61.userapi.com/impg/on0nRm25HUNH5PYnkXmjvEutslvMZvDMFAebbA/ohj8wCRLBFM.jpg?size=969x897&amp;quality=96&amp;proxy=1&amp;sign=040eda4f4051d6d32b84481fc09269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072" y="1832321"/>
            <a:ext cx="4597016" cy="4255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261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Содержимое 227"/>
          <p:cNvSpPr>
            <a:spLocks noGrp="1"/>
          </p:cNvSpPr>
          <p:nvPr>
            <p:ph idx="1"/>
          </p:nvPr>
        </p:nvSpPr>
        <p:spPr>
          <a:xfrm>
            <a:off x="436605" y="1825625"/>
            <a:ext cx="8213125" cy="43513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Исследовательская деятельность - это специфическая человеческая деятельность,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которая регулируется сознанием и активностью 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личности, направлена на удовлетворение 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познавательных интеллектуальных запросов,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продуктом которой является новое явление </a:t>
            </a:r>
          </a:p>
          <a:p>
            <a:endParaRPr lang="ru-RU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77568" y="5279548"/>
            <a:ext cx="4800600" cy="635000"/>
            <a:chOff x="1728" y="1472"/>
            <a:chExt cx="3024" cy="4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" name="Заголовок 2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Задание № 1.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Исправь ошибку в определении.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713838" y="3814119"/>
            <a:ext cx="1960605" cy="387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потребностей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717957" y="4312508"/>
            <a:ext cx="1960605" cy="387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знание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Содержимое 22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Эксперимент — это вид научного познания, при помощи которого исследуются явления реально-предметной действительности в определённых (заданных), воспроизводимых условиях путём их неконтролируемого изменения.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77568" y="5279548"/>
            <a:ext cx="4800600" cy="635000"/>
            <a:chOff x="1728" y="1472"/>
            <a:chExt cx="3024" cy="4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" name="Заголовок 2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Задание № 1.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Исправь ошибку в определении.</a:t>
            </a:r>
            <a:endParaRPr lang="ru-RU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033319" y="1952368"/>
            <a:ext cx="1351005" cy="387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метод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952367" y="4563762"/>
            <a:ext cx="527221" cy="387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Содержимое 22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Гипотеза – это утверждение, которое не требует доказательств, выступает в роли предложений или догадок. 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77568" y="5279548"/>
            <a:ext cx="4800600" cy="635000"/>
            <a:chOff x="1728" y="1472"/>
            <a:chExt cx="3024" cy="4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" name="Заголовок 2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Задание № 1.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Исправь ошибку в определении</a:t>
            </a:r>
            <a:endParaRPr lang="ru-RU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389340" y="2710248"/>
            <a:ext cx="988541" cy="387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066801" y="4650261"/>
            <a:ext cx="3842950" cy="387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предположений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Содержимое 22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– это комплекс взаимосвязанных мероприятий, направленный на изучение уникального продукта или услуги в условиях временных и ресурсных ограничений.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77568" y="5279548"/>
            <a:ext cx="4800600" cy="635000"/>
            <a:chOff x="1728" y="1472"/>
            <a:chExt cx="3024" cy="4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" name="Заголовок 2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Задание № 1.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Исправь ошибку в определении</a:t>
            </a:r>
            <a:endParaRPr lang="ru-RU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647039" y="3043882"/>
            <a:ext cx="2714367" cy="514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Создание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Содержимое 227"/>
          <p:cNvSpPr>
            <a:spLocks noGrp="1"/>
          </p:cNvSpPr>
          <p:nvPr>
            <p:ph idx="1"/>
          </p:nvPr>
        </p:nvSpPr>
        <p:spPr>
          <a:xfrm>
            <a:off x="461319" y="1479636"/>
            <a:ext cx="8229600" cy="4351338"/>
          </a:xfrm>
        </p:spPr>
        <p:txBody>
          <a:bodyPr/>
          <a:lstStyle/>
          <a:p>
            <a:r>
              <a:rPr lang="ru-RU" b="1" dirty="0" smtClean="0"/>
              <a:t>Это словосочетание</a:t>
            </a:r>
          </a:p>
          <a:p>
            <a:r>
              <a:rPr lang="ru-RU" b="1" dirty="0" smtClean="0"/>
              <a:t>Это индивидуальные особенности, помогающие успешно реализовать исследовательскую деятельность</a:t>
            </a:r>
          </a:p>
          <a:p>
            <a:r>
              <a:rPr lang="ru-RU" b="1" dirty="0" smtClean="0"/>
              <a:t>Они могут быть врожденными</a:t>
            </a:r>
          </a:p>
          <a:p>
            <a:r>
              <a:rPr lang="ru-RU" b="1" dirty="0" smtClean="0"/>
              <a:t>Структурными компонентами их является дивергентное и конвергентное мышление</a:t>
            </a:r>
          </a:p>
          <a:p>
            <a:r>
              <a:rPr lang="ru-RU" b="1" dirty="0" smtClean="0"/>
              <a:t>Думаю, все нобелевские лауреаты ими обладают</a:t>
            </a:r>
            <a:endParaRPr lang="ru-RU" b="1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77568" y="5279548"/>
            <a:ext cx="4800600" cy="635000"/>
            <a:chOff x="1728" y="1472"/>
            <a:chExt cx="3024" cy="4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" name="Заголовок 2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Задание № 2 </a:t>
            </a:r>
            <a:r>
              <a:rPr lang="ru-RU" b="1" dirty="0" err="1" smtClean="0">
                <a:solidFill>
                  <a:srgbClr val="FF0000"/>
                </a:solidFill>
              </a:rPr>
              <a:t>Рассуждалки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970638" y="5272216"/>
            <a:ext cx="4712043" cy="1079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Исследовательские способности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261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Заголовок 2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﻿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Задание № 2 </a:t>
            </a:r>
            <a:r>
              <a:rPr lang="ru-RU" b="1" dirty="0" err="1" smtClean="0">
                <a:solidFill>
                  <a:srgbClr val="FF0000"/>
                </a:solidFill>
              </a:rPr>
              <a:t>Рассуждалки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0" name="Содержимое 5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Ее постановка – отличительная особенность  деятельности человека, в отличии от активности животного</a:t>
            </a:r>
          </a:p>
          <a:p>
            <a:r>
              <a:rPr lang="ru-RU" b="1" dirty="0" smtClean="0"/>
              <a:t>По мнению Макиавелли, она оправдывает средства</a:t>
            </a:r>
          </a:p>
          <a:p>
            <a:r>
              <a:rPr lang="ru-RU" b="1" dirty="0" smtClean="0"/>
              <a:t>Чаще всего в исследовательской работе она должна начинаться глаголом в неопределенной форме</a:t>
            </a:r>
            <a:endParaRPr lang="ru-RU" b="1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77568" y="5279548"/>
            <a:ext cx="4800600" cy="635000"/>
            <a:chOff x="1728" y="1472"/>
            <a:chExt cx="3024" cy="4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" name="Скругленный прямоугольник 60"/>
          <p:cNvSpPr/>
          <p:nvPr/>
        </p:nvSpPr>
        <p:spPr>
          <a:xfrm>
            <a:off x="5346357" y="5272216"/>
            <a:ext cx="3336324" cy="1079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ЦЕЛЬ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261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Содержимое 227"/>
          <p:cNvSpPr>
            <a:spLocks noGrp="1"/>
          </p:cNvSpPr>
          <p:nvPr>
            <p:ph idx="1"/>
          </p:nvPr>
        </p:nvSpPr>
        <p:spPr>
          <a:xfrm>
            <a:off x="620412" y="1463160"/>
            <a:ext cx="7886700" cy="4351338"/>
          </a:xfrm>
        </p:spPr>
        <p:txBody>
          <a:bodyPr/>
          <a:lstStyle/>
          <a:p>
            <a:r>
              <a:rPr lang="ru-RU" b="1" dirty="0" smtClean="0"/>
              <a:t>Там, где невозможен опыт, мы используем этот метод исследования</a:t>
            </a:r>
          </a:p>
          <a:p>
            <a:r>
              <a:rPr lang="ru-RU" b="1" dirty="0" smtClean="0"/>
              <a:t>Оно требует мало ресурсов, но зато много времени</a:t>
            </a:r>
          </a:p>
          <a:p>
            <a:r>
              <a:rPr lang="ru-RU" b="1" dirty="0" smtClean="0"/>
              <a:t>Оно бывает кратковременное и долговременное, непосредственное и опосредованное, открытое и скрытое</a:t>
            </a:r>
          </a:p>
          <a:p>
            <a:r>
              <a:rPr lang="ru-RU" b="1" dirty="0" smtClean="0"/>
              <a:t>Изучать обществознание с помощью этого метода можно, а вот историю нет</a:t>
            </a:r>
            <a:endParaRPr lang="ru-RU" b="1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77568" y="5279548"/>
            <a:ext cx="4800600" cy="635000"/>
            <a:chOff x="1728" y="1472"/>
            <a:chExt cx="3024" cy="4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" name="Заголовок 2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Задание № 2 </a:t>
            </a:r>
            <a:r>
              <a:rPr lang="ru-RU" b="1" dirty="0" err="1" smtClean="0">
                <a:solidFill>
                  <a:srgbClr val="FF0000"/>
                </a:solidFill>
              </a:rPr>
              <a:t>Рассуждалки</a:t>
            </a:r>
            <a:endParaRPr lang="ru-RU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502876" y="5651156"/>
            <a:ext cx="3336324" cy="1079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наблюдение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261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757</TotalTime>
  <Words>788</Words>
  <Application>Microsoft Office PowerPoint</Application>
  <PresentationFormat>Экран (4:3)</PresentationFormat>
  <Paragraphs>118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Исследовательская деятельность младших школьников</vt:lpstr>
      <vt:lpstr>Слайд 2</vt:lpstr>
      <vt:lpstr>Задание № 1.  Исправь ошибку в определении.</vt:lpstr>
      <vt:lpstr>Задание № 1.  Исправь ошибку в определении.</vt:lpstr>
      <vt:lpstr>Задание № 1.  Исправь ошибку в определении</vt:lpstr>
      <vt:lpstr>Задание № 1.  Исправь ошибку в определении</vt:lpstr>
      <vt:lpstr>Задание № 2 Рассуждалки</vt:lpstr>
      <vt:lpstr>﻿   Задание № 2 Рассуждалки  </vt:lpstr>
      <vt:lpstr>Задание № 2 Рассуждалки</vt:lpstr>
      <vt:lpstr>Задание № 2 Рассуждалки</vt:lpstr>
      <vt:lpstr>Задание № 3 Различаю</vt:lpstr>
      <vt:lpstr>Задание № 3 Различаю</vt:lpstr>
      <vt:lpstr>Слайд 13</vt:lpstr>
      <vt:lpstr>Задание № 3 Различаю</vt:lpstr>
      <vt:lpstr>Задание № 3 Различаю</vt:lpstr>
      <vt:lpstr>Задание № 4 Знаю теоретиков</vt:lpstr>
      <vt:lpstr>Задание № 4 Знаю теоретиков</vt:lpstr>
      <vt:lpstr>Задание № 4 Знаю теоретиков</vt:lpstr>
      <vt:lpstr>Задание № 5 В чем проблема?</vt:lpstr>
      <vt:lpstr>Задание № 5 В чем проблема?</vt:lpstr>
      <vt:lpstr>Задание № 5 В чем проблема?</vt:lpstr>
      <vt:lpstr>Задание № 5 В чем проблема?</vt:lpstr>
      <vt:lpstr>Задание № 6 Мыслим логически</vt:lpstr>
      <vt:lpstr>Задание № 6 Мыслим логически</vt:lpstr>
      <vt:lpstr>Задание № 6 Мыслим логически</vt:lpstr>
      <vt:lpstr>Задание № 6 Мыслим логически</vt:lpstr>
      <vt:lpstr>Слайд 27</vt:lpstr>
      <vt:lpstr>Спасибо за участие!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Admin</cp:lastModifiedBy>
  <cp:revision>46</cp:revision>
  <dcterms:created xsi:type="dcterms:W3CDTF">2020-05-20T13:09:53Z</dcterms:created>
  <dcterms:modified xsi:type="dcterms:W3CDTF">2020-12-05T01:33:46Z</dcterms:modified>
</cp:coreProperties>
</file>