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5" r:id="rId3"/>
    <p:sldMasterId id="2147483697" r:id="rId4"/>
  </p:sldMasterIdLst>
  <p:notesMasterIdLst>
    <p:notesMasterId r:id="rId17"/>
  </p:notesMasterIdLst>
  <p:sldIdLst>
    <p:sldId id="258" r:id="rId5"/>
    <p:sldId id="262" r:id="rId6"/>
    <p:sldId id="263" r:id="rId7"/>
    <p:sldId id="259" r:id="rId8"/>
    <p:sldId id="256" r:id="rId9"/>
    <p:sldId id="264" r:id="rId10"/>
    <p:sldId id="261" r:id="rId11"/>
    <p:sldId id="265" r:id="rId12"/>
    <p:sldId id="266" r:id="rId13"/>
    <p:sldId id="260" r:id="rId14"/>
    <p:sldId id="267" r:id="rId15"/>
    <p:sldId id="26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D1B8"/>
    <a:srgbClr val="E3E3A1"/>
    <a:srgbClr val="D7D7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378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87C052-9392-4E6B-A73E-00F2CF4E49F2}" type="datetimeFigureOut">
              <a:rPr lang="ru-RU" smtClean="0"/>
              <a:t>31.01.2021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1F25B9-B747-4215-8074-DC1FB9975B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94370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55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013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01D8DB30-15BE-479C-9693-AB8D3E22B7B4}" type="slidenum">
              <a:rPr lang="ru-RU" altLang="ru-RU">
                <a:solidFill>
                  <a:prstClr val="black"/>
                </a:solidFill>
                <a:latin typeface="Comic Sans MS" pitchFamily="66" charset="0"/>
              </a:rPr>
              <a:pPr eaLnBrk="1" hangingPunct="1"/>
              <a:t>4</a:t>
            </a:fld>
            <a:endParaRPr lang="ru-RU" altLang="ru-RU">
              <a:solidFill>
                <a:prstClr val="black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3276600" y="1052513"/>
            <a:ext cx="2133600" cy="365125"/>
          </a:xfrm>
        </p:spPr>
        <p:txBody>
          <a:bodyPr/>
          <a:lstStyle>
            <a:lvl1pPr algn="ctr">
              <a:defRPr b="1">
                <a:solidFill>
                  <a:prstClr val="white"/>
                </a:solidFill>
                <a:latin typeface="Arbat-Bold" pitchFamily="2" charset="0"/>
              </a:defRPr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78664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C65942-EF41-4E9B-A1F9-B2E9AF9120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12114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17677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13C935-3700-4136-9DBD-73E648EDD3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19018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CA9294-E4B3-4171-A43D-BB8470E745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6858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11840B-C17B-46D4-BAB1-873A378A09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32804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07009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87E226-4168-4483-9863-3A14A24429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3217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9C67E6-D410-4FA8-A0E3-E23805D199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93700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AF31DE-17E1-45AD-974C-E605F312EB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33468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D125FB-AB93-4497-9F44-1DBBBDCC11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76439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B41A4504-30AF-4571-9807-16DE18C784B3}" type="datetimeFigureOut">
              <a:rPr lang="ru-RU"/>
              <a:pPr>
                <a:defRPr/>
              </a:pPr>
              <a:t>31.01.2021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12E2B37E-7258-4D73-89A8-FF095B6903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18204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AAE52DDB-A67F-4725-AF2E-C2C4A286A9AB}" type="datetimeFigureOut">
              <a:rPr lang="ru-RU"/>
              <a:pPr>
                <a:defRPr/>
              </a:pPr>
              <a:t>31.01.2021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62C9B854-FA13-440D-BDF5-6897B4281B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54994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927B645E-40E3-4F61-98CB-CB494DB02DB2}" type="datetimeFigureOut">
              <a:rPr lang="ru-RU"/>
              <a:pPr>
                <a:defRPr/>
              </a:pPr>
              <a:t>31.01.2021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2AF96FC3-5927-4783-B047-0EEF33E6D9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168956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14A31839-0619-4062-9D35-141D97DA5A76}" type="datetimeFigureOut">
              <a:rPr lang="ru-RU"/>
              <a:pPr>
                <a:defRPr/>
              </a:pPr>
              <a:t>31.01.2021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1AFFACEF-29D9-4105-849B-47176F31E8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86049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77F4071F-82D4-4D81-A504-B69F08BB271A}" type="datetimeFigureOut">
              <a:rPr lang="ru-RU"/>
              <a:pPr>
                <a:defRPr/>
              </a:pPr>
              <a:t>31.01.2021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CF493AEB-D8C1-4F64-A518-B732294BFB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558055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FF96C980-8DB4-4DF0-88C0-3F63882D3F63}" type="datetimeFigureOut">
              <a:rPr lang="ru-RU"/>
              <a:pPr>
                <a:defRPr/>
              </a:pPr>
              <a:t>31.01.2021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2820E22F-0247-4748-9645-7728AFC7AC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177081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727A68F9-DCBB-4590-9C68-0AD45E59E7F8}" type="datetimeFigureOut">
              <a:rPr lang="ru-RU"/>
              <a:pPr>
                <a:defRPr/>
              </a:pPr>
              <a:t>31.01.2021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8C595EF6-B2C0-4F63-A34F-77E7B2D370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4650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448237E2-182F-4A8F-9FA9-4850F18E4E76}" type="datetimeFigureOut">
              <a:rPr lang="ru-RU"/>
              <a:pPr>
                <a:defRPr/>
              </a:pPr>
              <a:t>31.01.2021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DF9E02AA-7476-4A04-AE3E-5DD9351FD1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736728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54C1D1FA-F876-4724-9E32-A528F30B4AB8}" type="datetimeFigureOut">
              <a:rPr lang="ru-RU"/>
              <a:pPr>
                <a:defRPr/>
              </a:pPr>
              <a:t>31.01.2021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05942F55-22B8-4668-8FC9-3D5CBF3410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544608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A3374736-A5D3-4487-9DF0-EE676B5DA30B}" type="datetimeFigureOut">
              <a:rPr lang="ru-RU"/>
              <a:pPr>
                <a:defRPr/>
              </a:pPr>
              <a:t>31.01.2021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DB445023-10ED-4EEA-B247-3E4F6C82AA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502152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32E2C1F3-F588-4808-9D7B-6BD422B0BC8D}" type="datetimeFigureOut">
              <a:rPr lang="ru-RU"/>
              <a:pPr>
                <a:defRPr/>
              </a:pPr>
              <a:t>31.01.2021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05305858-D564-4107-993D-C9C36E0E26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229981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5" name="Скругленный прямоугольник 4"/>
          <p:cNvSpPr/>
          <p:nvPr/>
        </p:nvSpPr>
        <p:spPr>
          <a:xfrm>
            <a:off x="65088" y="69850"/>
            <a:ext cx="9013825" cy="6691313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3500" y="1449388"/>
            <a:ext cx="9020175" cy="15271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3500" y="1397000"/>
            <a:ext cx="9020175" cy="12065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3500" y="2976563"/>
            <a:ext cx="9020175" cy="1111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B465965-5E6C-4F6E-A51E-102F249F1D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7022878"/>
      </p:ext>
    </p:extLst>
  </p:cSld>
  <p:clrMapOvr>
    <a:masterClrMapping/>
  </p:clrMapOvr>
  <p:transition advClick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907631-51FD-401E-ADE4-44E73C29F5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6410241"/>
      </p:ext>
    </p:extLst>
  </p:cSld>
  <p:clrMapOvr>
    <a:masterClrMapping/>
  </p:clrMapOvr>
  <p:transition advClick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CFE6B3-0DEF-472D-8EC4-B6EB860163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0201749"/>
      </p:ext>
    </p:extLst>
  </p:cSld>
  <p:clrMapOvr>
    <a:masterClrMapping/>
  </p:clrMapOvr>
  <p:transition advClick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4D6CB4-1825-4C52-B1B8-161E24E2A9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6031911"/>
      </p:ext>
    </p:extLst>
  </p:cSld>
  <p:clrMapOvr>
    <a:masterClrMapping/>
  </p:clrMapOvr>
  <p:transition advClick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FDC2B8-39CE-474D-A1FE-D8253DCEE2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4795772"/>
      </p:ext>
    </p:extLst>
  </p:cSld>
  <p:clrMapOvr>
    <a:masterClrMapping/>
  </p:clrMapOvr>
  <p:transition advClick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5C4396-2391-47B6-95E1-1F447FCFFF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5474154"/>
      </p:ext>
    </p:extLst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6" name="Скругленный прямоугольник 5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 algn="l">
              <a:buNone/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8190A5-9ECA-411B-A141-F1458D8411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5662513"/>
      </p:ext>
    </p:extLst>
  </p:cSld>
  <p:clrMapOvr>
    <a:masterClrMapping/>
  </p:clrMapOvr>
  <p:transition advClick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 flipV="1">
            <a:off x="68263" y="4683125"/>
            <a:ext cx="900747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8263" y="4649788"/>
            <a:ext cx="900747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8263" y="4773613"/>
            <a:ext cx="9007475" cy="476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088A06-8EF5-4D29-B966-AE2BE80161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6089335"/>
      </p:ext>
    </p:extLst>
  </p:cSld>
  <p:clrMapOvr>
    <a:masterClrMapping/>
  </p:clrMapOvr>
  <p:transition advClick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622268-4434-4F1B-99FD-50A51F8E54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1722466"/>
      </p:ext>
    </p:extLst>
  </p:cSld>
  <p:clrMapOvr>
    <a:masterClrMapping/>
  </p:clrMapOvr>
  <p:transition advClick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72123D-7444-4570-A1CB-C1D9CC60DE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1631681"/>
      </p:ext>
    </p:extLst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Soul Reaver\Desktop\Новая папка\создание шаблонов\6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7172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E844BD0-6B3B-4DB0-8B48-D4331FE4A3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Овал 8">
            <a:hlinkClick r:id="" action="ppaction://hlinkshowjump?jump=nextslide"/>
          </p:cNvPr>
          <p:cNvSpPr/>
          <p:nvPr/>
        </p:nvSpPr>
        <p:spPr>
          <a:xfrm>
            <a:off x="7812360" y="5517232"/>
            <a:ext cx="504056" cy="504056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woPt" dir="t"/>
          </a:scene3d>
          <a:sp3d prstMaterial="matte">
            <a:bevelT/>
            <a:bevelB w="2476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8" name="Овал 7">
            <a:hlinkClick r:id="" action="ppaction://hlinkshowjump?jump=firstslide"/>
          </p:cNvPr>
          <p:cNvSpPr/>
          <p:nvPr/>
        </p:nvSpPr>
        <p:spPr>
          <a:xfrm>
            <a:off x="611560" y="5157192"/>
            <a:ext cx="504056" cy="50405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  <a:scene3d>
            <a:camera prst="orthographicFront"/>
            <a:lightRig rig="twoPt" dir="t"/>
          </a:scene3d>
          <a:sp3d prstMaterial="matte">
            <a:bevelT/>
            <a:bevelB w="2476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20" name="Овал 19">
            <a:hlinkClick r:id="" action="ppaction://hlinkshowjump?jump=lastslide"/>
          </p:cNvPr>
          <p:cNvSpPr/>
          <p:nvPr/>
        </p:nvSpPr>
        <p:spPr>
          <a:xfrm>
            <a:off x="1043608" y="5589240"/>
            <a:ext cx="504056" cy="50405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woPt" dir="t"/>
          </a:scene3d>
          <a:sp3d prstMaterial="matte">
            <a:bevelT/>
            <a:bevelB w="2476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6450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Arbat-Bold" pitchFamily="2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bat-Bold" pitchFamily="2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bat-Bold" pitchFamily="2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bat-Bold" pitchFamily="2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bat-Bold" pitchFamily="2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bat-Bold" pitchFamily="2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bat-Bold" pitchFamily="2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bat-Bold" pitchFamily="2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bat-Bold" pitchFamily="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3200" kern="1200">
          <a:solidFill>
            <a:schemeClr val="bg1"/>
          </a:solidFill>
          <a:latin typeface="Arbat-Bold" pitchFamily="2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2800" kern="1200">
          <a:solidFill>
            <a:schemeClr val="bg1"/>
          </a:solidFill>
          <a:latin typeface="Arbat-Bold" pitchFamily="2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2400" kern="1200">
          <a:solidFill>
            <a:schemeClr val="bg1"/>
          </a:solidFill>
          <a:latin typeface="Arbat-Bold" pitchFamily="2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2000" kern="1200">
          <a:solidFill>
            <a:schemeClr val="bg1"/>
          </a:solidFill>
          <a:latin typeface="Arbat-Bold" pitchFamily="2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2000" kern="1200">
          <a:solidFill>
            <a:schemeClr val="bg1"/>
          </a:solidFill>
          <a:latin typeface="Arbat-Bold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Georgia"/>
              </a:defRPr>
            </a:lvl1pPr>
          </a:lstStyle>
          <a:p>
            <a:pPr>
              <a:defRPr/>
            </a:pPr>
            <a:fld id="{2138DBB3-8A00-4044-827E-4C60D889835A}" type="datetimeFigureOut">
              <a:rPr lang="ru-RU"/>
              <a:pPr>
                <a:defRPr/>
              </a:pPr>
              <a:t>31.01.2021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Georgia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Georgia"/>
              </a:defRPr>
            </a:lvl1pPr>
          </a:lstStyle>
          <a:p>
            <a:pPr>
              <a:defRPr/>
            </a:pPr>
            <a:fld id="{8C1AED9F-A5EB-4F72-9A61-5421B816FA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3273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148" name="Заголовок 21"/>
          <p:cNvSpPr>
            <a:spLocks noGrp="1"/>
          </p:cNvSpPr>
          <p:nvPr>
            <p:ph type="title"/>
          </p:nvPr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6149" name="Текст 12"/>
          <p:cNvSpPr>
            <a:spLocks noGrp="1"/>
          </p:cNvSpPr>
          <p:nvPr>
            <p:ph type="body" idx="1"/>
          </p:nvPr>
        </p:nvSpPr>
        <p:spPr bwMode="auto">
          <a:xfrm>
            <a:off x="914400" y="1447800"/>
            <a:ext cx="7772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rgbClr val="696464"/>
                </a:solidFill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rgbClr val="696464"/>
                </a:solidFill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4C9A49F-792E-4BFD-929F-546B39462207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7300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</p:sldLayoutIdLst>
  <p:transition advClick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ts val="575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28600" algn="l" rtl="0" eaLnBrk="0" fontAlgn="base" hangingPunct="0">
        <a:spcBef>
          <a:spcPts val="375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375"/>
        </a:spcBef>
        <a:spcAft>
          <a:spcPct val="0"/>
        </a:spcAft>
        <a:buClr>
          <a:srgbClr val="E6B1AB"/>
        </a:buClr>
        <a:buSzPct val="8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SzPct val="8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 txBox="1">
            <a:spLocks/>
          </p:cNvSpPr>
          <p:nvPr/>
        </p:nvSpPr>
        <p:spPr bwMode="auto">
          <a:xfrm>
            <a:off x="5069153" y="5051811"/>
            <a:ext cx="3816424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400" b="1" dirty="0" smtClean="0">
                <a:solidFill>
                  <a:srgbClr val="953735"/>
                </a:solidFill>
                <a:latin typeface="Calibri" pitchFamily="34" charset="0"/>
              </a:rPr>
              <a:t>Шевченко Н.Н.,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400" b="1" dirty="0" smtClean="0">
                <a:solidFill>
                  <a:srgbClr val="953735"/>
                </a:solidFill>
                <a:latin typeface="Calibri" pitchFamily="34" charset="0"/>
              </a:rPr>
              <a:t>учитель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400" b="1" dirty="0" smtClean="0">
                <a:solidFill>
                  <a:srgbClr val="953735"/>
                </a:solidFill>
                <a:latin typeface="Calibri" pitchFamily="34" charset="0"/>
              </a:rPr>
              <a:t>МБОУ «СОШ №24»</a:t>
            </a:r>
            <a:endParaRPr lang="ru-RU" altLang="ru-RU" b="1" dirty="0" smtClean="0">
              <a:solidFill>
                <a:srgbClr val="953735"/>
              </a:solidFill>
              <a:latin typeface="Calibri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39832" y="1102842"/>
            <a:ext cx="81369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4000" b="1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ru-RU" altLang="ru-RU" sz="4800" b="1" dirty="0" smtClean="0">
                <a:solidFill>
                  <a:srgbClr val="FF0000"/>
                </a:solidFill>
                <a:latin typeface="Calibri" pitchFamily="34" charset="0"/>
              </a:rPr>
              <a:t>«</a:t>
            </a:r>
            <a:r>
              <a:rPr lang="ru-RU" altLang="ru-RU" sz="4800" b="1" i="1" dirty="0" smtClean="0">
                <a:solidFill>
                  <a:srgbClr val="FF0000"/>
                </a:solidFill>
                <a:latin typeface="Calibri" pitchFamily="34" charset="0"/>
              </a:rPr>
              <a:t>Актёрское </a:t>
            </a:r>
            <a:r>
              <a:rPr lang="ru-RU" altLang="ru-RU" sz="4800" b="1" i="1" dirty="0">
                <a:solidFill>
                  <a:srgbClr val="FF0000"/>
                </a:solidFill>
                <a:latin typeface="Calibri" pitchFamily="34" charset="0"/>
              </a:rPr>
              <a:t>мастерство учителя» </a:t>
            </a:r>
          </a:p>
        </p:txBody>
      </p:sp>
      <p:sp>
        <p:nvSpPr>
          <p:cNvPr id="3" name="AutoShape 2" descr="https://thumbs.dreamstime.com/b/%D0%BC%D0%B0%D1%81%D0%BA%D0%B0-theatrical-%D0%BA%D0%BE%D0%BC%D0%B5-%D0%B8%D0%B8-%D0%B8-%D1%82%D1%80%D0%B0%D0%B3%D0%B5-%D0%B8%D0%B8-6880257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6" descr="https://www.clipartmax.com/png/middle/429-4294776_the-theatre-surveyor-sad-and-happy-face-drama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8" descr="https://www.clipartmax.com/png/middle/429-4294776_the-theatre-surveyor-sad-and-happy-face-drama.p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899592" y="6705418"/>
            <a:ext cx="1152128" cy="116632"/>
          </a:xfrm>
          <a:prstGeom prst="rect">
            <a:avLst/>
          </a:prstGeom>
          <a:solidFill>
            <a:srgbClr val="D6D1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8" descr="D:\Downloads\theatrical_team_lalista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780928"/>
            <a:ext cx="2074427" cy="1896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2308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-99392"/>
            <a:ext cx="8229600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6673450"/>
            <a:ext cx="1152128" cy="116632"/>
          </a:xfrm>
          <a:prstGeom prst="rect">
            <a:avLst/>
          </a:prstGeom>
          <a:solidFill>
            <a:srgbClr val="D6D1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331640" y="836712"/>
            <a:ext cx="7344816" cy="4525963"/>
          </a:xfrm>
        </p:spPr>
        <p:txBody>
          <a:bodyPr/>
          <a:lstStyle/>
          <a:p>
            <a:pPr marL="0" indent="0">
              <a:buNone/>
            </a:pPr>
            <a:r>
              <a:rPr lang="ru-RU" sz="4800" b="1" dirty="0" smtClean="0">
                <a:solidFill>
                  <a:srgbClr val="C00000"/>
                </a:solidFill>
              </a:rPr>
              <a:t>«Понять – значит почувствовать»</a:t>
            </a:r>
            <a:endParaRPr lang="ru-RU" sz="4800" b="1" dirty="0"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63688" y="3933056"/>
            <a:ext cx="3696846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/>
              <a:t>Константин</a:t>
            </a:r>
          </a:p>
          <a:p>
            <a:pPr algn="ctr"/>
            <a:r>
              <a:rPr lang="ru-RU" sz="3200" b="1" dirty="0" smtClean="0"/>
              <a:t> Станиславский</a:t>
            </a:r>
          </a:p>
          <a:p>
            <a:pPr algn="ctr"/>
            <a:r>
              <a:rPr lang="ru-RU" sz="3200" b="1" dirty="0" smtClean="0"/>
              <a:t> </a:t>
            </a:r>
          </a:p>
          <a:p>
            <a:pPr marL="342900" indent="-342900" algn="ctr">
              <a:buFontTx/>
              <a:buChar char="-"/>
            </a:pPr>
            <a:r>
              <a:rPr lang="ru-RU" sz="2400" b="1" i="1" dirty="0" smtClean="0"/>
              <a:t>актёр</a:t>
            </a:r>
            <a:r>
              <a:rPr lang="ru-RU" sz="2400" b="1" i="1" dirty="0"/>
              <a:t>, </a:t>
            </a:r>
            <a:r>
              <a:rPr lang="ru-RU" sz="2400" b="1" i="1" dirty="0" smtClean="0"/>
              <a:t>режиссёр</a:t>
            </a:r>
            <a:r>
              <a:rPr lang="ru-RU" sz="2400" b="1" i="1" dirty="0"/>
              <a:t>, </a:t>
            </a:r>
            <a:endParaRPr lang="ru-RU" sz="2400" b="1" i="1" dirty="0" smtClean="0"/>
          </a:p>
          <a:p>
            <a:pPr algn="ctr"/>
            <a:r>
              <a:rPr lang="ru-RU" sz="2400" b="1" i="1" dirty="0" smtClean="0"/>
              <a:t>педагог</a:t>
            </a:r>
            <a:endParaRPr lang="ru-RU" sz="2400" b="1" i="1" dirty="0"/>
          </a:p>
        </p:txBody>
      </p:sp>
      <p:sp>
        <p:nvSpPr>
          <p:cNvPr id="8" name="AutoShape 10" descr="https://s00.yaplakal.com/pics/pics_preview/0/1/5/1496551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3323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420888"/>
            <a:ext cx="2664296" cy="3692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9097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User\Desktop\Рисунок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980728"/>
            <a:ext cx="8138467" cy="4869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8115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Рисунок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933056"/>
            <a:ext cx="2202812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img04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3324" y="522610"/>
            <a:ext cx="2116548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7686" y="1122497"/>
            <a:ext cx="2298449" cy="4586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 descr="C:\Users\User\Desktop\Снимок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272" y="3573016"/>
            <a:ext cx="1758351" cy="2005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775" y="522610"/>
            <a:ext cx="2540000" cy="254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8328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980728"/>
            <a:ext cx="8157592" cy="4525963"/>
          </a:xfrm>
        </p:spPr>
        <p:txBody>
          <a:bodyPr/>
          <a:lstStyle/>
          <a:p>
            <a:r>
              <a:rPr lang="ru-RU" b="1" i="1" dirty="0">
                <a:solidFill>
                  <a:srgbClr val="C00000"/>
                </a:solidFill>
              </a:rPr>
              <a:t>Искусство</a:t>
            </a:r>
            <a:r>
              <a:rPr lang="ru-RU" dirty="0"/>
              <a:t> – это творческая деятельность, отражающая </a:t>
            </a:r>
            <a:r>
              <a:rPr lang="ru-RU" dirty="0" smtClean="0"/>
              <a:t>интересы</a:t>
            </a:r>
          </a:p>
          <a:p>
            <a:pPr marL="0" indent="0">
              <a:buNone/>
            </a:pPr>
            <a:r>
              <a:rPr lang="ru-RU" dirty="0" smtClean="0"/>
              <a:t>  не </a:t>
            </a:r>
            <a:r>
              <a:rPr lang="ru-RU" dirty="0"/>
              <a:t>только самого автора, но и </a:t>
            </a:r>
            <a:r>
              <a:rPr lang="ru-RU" dirty="0" smtClean="0"/>
              <a:t>других </a:t>
            </a:r>
          </a:p>
          <a:p>
            <a:pPr marL="0" indent="0">
              <a:buNone/>
            </a:pPr>
            <a:r>
              <a:rPr lang="ru-RU" dirty="0" smtClean="0"/>
              <a:t>   людей</a:t>
            </a:r>
            <a:r>
              <a:rPr lang="ru-RU" dirty="0"/>
              <a:t>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 </a:t>
            </a:r>
          </a:p>
          <a:p>
            <a:r>
              <a:rPr lang="ru-RU" b="1" i="1" dirty="0" smtClean="0">
                <a:solidFill>
                  <a:srgbClr val="C00000"/>
                </a:solidFill>
              </a:rPr>
              <a:t>Искусство</a:t>
            </a:r>
            <a:r>
              <a:rPr lang="ru-RU" dirty="0" smtClean="0"/>
              <a:t> </a:t>
            </a:r>
            <a:r>
              <a:rPr lang="ru-RU" dirty="0"/>
              <a:t>- это процесс и итог выражения внутреннего и внешнего  мира. </a:t>
            </a:r>
          </a:p>
        </p:txBody>
      </p:sp>
    </p:spTree>
    <p:extLst>
      <p:ext uri="{BB962C8B-B14F-4D97-AF65-F5344CB8AC3E}">
        <p14:creationId xmlns:p14="http://schemas.microsoft.com/office/powerpoint/2010/main" val="670217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260648"/>
            <a:ext cx="347563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4400" b="1" i="1" kern="0" dirty="0" smtClean="0">
                <a:solidFill>
                  <a:srgbClr val="C00000"/>
                </a:solidFill>
                <a:latin typeface="Georgia"/>
              </a:rPr>
              <a:t>Учитель =</a:t>
            </a:r>
            <a:endParaRPr kumimoji="0" lang="ru-RU" sz="2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1026" name="Picture 2" descr="D:\Downloads\1457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60648"/>
            <a:ext cx="2272697" cy="1704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793226" y="1162770"/>
            <a:ext cx="213071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200" b="1" kern="0" dirty="0" smtClean="0">
                <a:latin typeface="+mj-lt"/>
              </a:rPr>
              <a:t>ЛИЧНОСТЬ</a:t>
            </a:r>
            <a:endParaRPr kumimoji="0" lang="ru-RU" sz="1800" b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699792" y="1756093"/>
            <a:ext cx="40062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200" b="1" kern="0" dirty="0" smtClean="0">
                <a:latin typeface="+mj-lt"/>
              </a:rPr>
              <a:t>ПРОФЕССИОНАЛИЗМ</a:t>
            </a:r>
            <a:endParaRPr kumimoji="0" lang="ru-RU" b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</a:endParaRPr>
          </a:p>
        </p:txBody>
      </p:sp>
      <p:pic>
        <p:nvPicPr>
          <p:cNvPr id="1027" name="Picture 3" descr="D:\Downloads\0d99cf4606f83d7e69c6a9f236aa7c1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81" y="4213517"/>
            <a:ext cx="2477733" cy="1651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2565570" y="2515258"/>
            <a:ext cx="64087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5400" b="1" kern="0" dirty="0" smtClean="0">
                <a:solidFill>
                  <a:srgbClr val="C00000"/>
                </a:solidFill>
                <a:latin typeface="Georgia"/>
              </a:rPr>
              <a:t>+ </a:t>
            </a:r>
            <a:r>
              <a:rPr lang="ru-RU" sz="3200" b="1" kern="0" dirty="0" smtClean="0">
                <a:solidFill>
                  <a:prstClr val="black"/>
                </a:solidFill>
                <a:latin typeface="Calibri"/>
              </a:rPr>
              <a:t>Увлечённость </a:t>
            </a:r>
            <a:r>
              <a:rPr lang="ru-RU" sz="3200" b="1" kern="0" dirty="0">
                <a:solidFill>
                  <a:prstClr val="black"/>
                </a:solidFill>
                <a:latin typeface="Calibri"/>
              </a:rPr>
              <a:t>своим </a:t>
            </a:r>
            <a:r>
              <a:rPr lang="ru-RU" sz="3200" b="1" kern="0" dirty="0" smtClean="0">
                <a:solidFill>
                  <a:prstClr val="black"/>
                </a:solidFill>
                <a:latin typeface="Calibri"/>
              </a:rPr>
              <a:t>делом? 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543031" y="3407214"/>
            <a:ext cx="64087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5400" b="1" kern="0" dirty="0" smtClean="0">
                <a:solidFill>
                  <a:srgbClr val="C00000"/>
                </a:solidFill>
                <a:latin typeface="Georgia"/>
              </a:rPr>
              <a:t>+ </a:t>
            </a:r>
            <a:r>
              <a:rPr lang="ru-RU" sz="3200" b="1" kern="0" dirty="0" smtClean="0">
                <a:solidFill>
                  <a:prstClr val="black"/>
                </a:solidFill>
                <a:latin typeface="Calibri"/>
              </a:rPr>
              <a:t>Духовная потребность?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543031" y="4312319"/>
            <a:ext cx="64087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5400" b="1" kern="0" dirty="0" smtClean="0">
                <a:solidFill>
                  <a:srgbClr val="C00000"/>
                </a:solidFill>
                <a:latin typeface="Georgia"/>
              </a:rPr>
              <a:t>+ </a:t>
            </a:r>
            <a:r>
              <a:rPr lang="ru-RU" sz="3200" b="1" kern="0" dirty="0" smtClean="0">
                <a:solidFill>
                  <a:prstClr val="black"/>
                </a:solidFill>
                <a:latin typeface="Calibri"/>
              </a:rPr>
              <a:t>Любовь </a:t>
            </a:r>
            <a:r>
              <a:rPr lang="ru-RU" sz="3200" b="1" kern="0" dirty="0">
                <a:solidFill>
                  <a:prstClr val="black"/>
                </a:solidFill>
                <a:latin typeface="Calibri"/>
              </a:rPr>
              <a:t>к людям? 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2641098" y="5157192"/>
            <a:ext cx="6408712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5400" b="1" kern="0" dirty="0" smtClean="0">
                <a:solidFill>
                  <a:srgbClr val="C00000"/>
                </a:solidFill>
                <a:latin typeface="Georgia"/>
              </a:rPr>
              <a:t>+ </a:t>
            </a:r>
            <a:r>
              <a:rPr lang="ru-RU" sz="3200" b="1" kern="0" dirty="0" smtClean="0">
                <a:solidFill>
                  <a:prstClr val="black"/>
                </a:solidFill>
                <a:latin typeface="Calibri"/>
              </a:rPr>
              <a:t>Вера </a:t>
            </a:r>
            <a:r>
              <a:rPr lang="ru-RU" sz="3200" b="1" kern="0" dirty="0">
                <a:solidFill>
                  <a:prstClr val="black"/>
                </a:solidFill>
                <a:latin typeface="Calibri"/>
              </a:rPr>
              <a:t>в значимость того, что мы делаем? 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641098" y="1030089"/>
            <a:ext cx="67197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kern="0" dirty="0">
                <a:solidFill>
                  <a:srgbClr val="C00000"/>
                </a:solidFill>
                <a:latin typeface="Georgia"/>
              </a:rPr>
              <a:t>+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720621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2" grpId="0"/>
      <p:bldP spid="13" grpId="0"/>
      <p:bldP spid="14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2"/>
          <p:cNvSpPr>
            <a:spLocks noGrp="1"/>
          </p:cNvSpPr>
          <p:nvPr>
            <p:ph sz="quarter" idx="1"/>
          </p:nvPr>
        </p:nvSpPr>
        <p:spPr>
          <a:xfrm>
            <a:off x="179512" y="620688"/>
            <a:ext cx="8784976" cy="5904656"/>
          </a:xfrm>
          <a:noFill/>
        </p:spPr>
        <p:txBody>
          <a:bodyPr/>
          <a:lstStyle/>
          <a:p>
            <a:pPr marL="0" indent="0">
              <a:buNone/>
            </a:pPr>
            <a:r>
              <a:rPr lang="ru-RU" sz="2800" dirty="0" smtClean="0">
                <a:solidFill>
                  <a:srgbClr val="38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ru-RU" sz="3200" dirty="0" smtClean="0">
                <a:latin typeface="+mj-lt"/>
                <a:cs typeface="Times New Roman" panose="02020603050405020304" pitchFamily="18" charset="0"/>
              </a:rPr>
              <a:t>«Учитель – это артист, но его слушатели и зрители не аплодируют ему. Он – скульптор, но его труда никто не видит. Он – врач, но пациенты редко благодарят его за лечение и далеко не всегда хотят лечиться… Где ему взять силы для каждодневного вдохновения? … </a:t>
            </a:r>
          </a:p>
          <a:p>
            <a:pPr marL="0" indent="0">
              <a:buNone/>
            </a:pPr>
            <a:r>
              <a:rPr lang="ru-RU" sz="32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latin typeface="+mj-lt"/>
                <a:cs typeface="Times New Roman" panose="02020603050405020304" pitchFamily="18" charset="0"/>
              </a:rPr>
              <a:t>    Будни захлестывают его – планы, журнал, отметки, родители… А ему надо все это оставить у порога в класс и войти к детям с возвышенно настроенной душой…»</a:t>
            </a:r>
            <a:endParaRPr lang="ru-RU" sz="32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288" y="-315416"/>
            <a:ext cx="4104456" cy="1008112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Симон Соловейчик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179512" y="5647837"/>
            <a:ext cx="8697071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  <a:normAutofit fontScale="92500" lnSpcReduction="200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dirty="0" smtClean="0">
                <a:solidFill>
                  <a:srgbClr val="C00000"/>
                </a:solidFill>
                <a:cs typeface="Times New Roman" pitchFamily="18" charset="0"/>
              </a:rPr>
              <a:t>«Только </a:t>
            </a:r>
            <a:r>
              <a:rPr lang="ru-RU" sz="3600" dirty="0">
                <a:solidFill>
                  <a:srgbClr val="C00000"/>
                </a:solidFill>
                <a:cs typeface="Times New Roman" pitchFamily="18" charset="0"/>
              </a:rPr>
              <a:t>в самом себе, только в сознании величия своего </a:t>
            </a:r>
            <a:r>
              <a:rPr lang="ru-RU" sz="3600" dirty="0" smtClean="0">
                <a:solidFill>
                  <a:srgbClr val="C00000"/>
                </a:solidFill>
                <a:cs typeface="Times New Roman" pitchFamily="18" charset="0"/>
              </a:rPr>
              <a:t>дела»</a:t>
            </a:r>
          </a:p>
        </p:txBody>
      </p:sp>
    </p:spTree>
    <p:extLst>
      <p:ext uri="{BB962C8B-B14F-4D97-AF65-F5344CB8AC3E}">
        <p14:creationId xmlns:p14="http://schemas.microsoft.com/office/powerpoint/2010/main" val="392951263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altLang="ru-RU" dirty="0">
                <a:latin typeface="Arbat-Bold"/>
              </a:rPr>
              <a:t>«Учитель - это человек,  имеющий уникальную возможность сделать мир лучше»</a:t>
            </a:r>
            <a:endParaRPr lang="ru-RU" altLang="ru-RU" dirty="0" smtClean="0">
              <a:latin typeface="Arbat-Bold"/>
            </a:endParaRPr>
          </a:p>
        </p:txBody>
      </p:sp>
      <p:sp>
        <p:nvSpPr>
          <p:cNvPr id="5" name="Рамка 4">
            <a:extLst>
              <a:ext uri="{FF2B5EF4-FFF2-40B4-BE49-F238E27FC236}"/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91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597537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95536" y="1336830"/>
            <a:ext cx="7772400" cy="4572000"/>
          </a:xfrm>
        </p:spPr>
        <p:txBody>
          <a:bodyPr/>
          <a:lstStyle/>
          <a:p>
            <a:pPr marL="0" indent="0">
              <a:buNone/>
            </a:pPr>
            <a:r>
              <a:rPr lang="ru-RU" sz="2400" b="1" dirty="0">
                <a:latin typeface="+mj-lt"/>
              </a:rPr>
              <a:t>Обернуться</a:t>
            </a:r>
          </a:p>
          <a:p>
            <a:pPr marL="0" indent="0">
              <a:buNone/>
            </a:pPr>
            <a:r>
              <a:rPr lang="ru-RU" sz="2400" b="1" dirty="0">
                <a:latin typeface="+mj-lt"/>
              </a:rPr>
              <a:t>на журчанье родника!</a:t>
            </a:r>
          </a:p>
          <a:p>
            <a:pPr marL="0" indent="0">
              <a:buNone/>
            </a:pPr>
            <a:r>
              <a:rPr lang="ru-RU" sz="2400" b="1" dirty="0">
                <a:latin typeface="+mj-lt"/>
              </a:rPr>
              <a:t>наклониться</a:t>
            </a:r>
          </a:p>
          <a:p>
            <a:pPr marL="0" indent="0">
              <a:buNone/>
            </a:pPr>
            <a:r>
              <a:rPr lang="ru-RU" sz="2400" b="1" dirty="0" smtClean="0">
                <a:latin typeface="+mj-lt"/>
              </a:rPr>
              <a:t>Над </a:t>
            </a:r>
            <a:r>
              <a:rPr lang="ru-RU" sz="2400" b="1" dirty="0">
                <a:latin typeface="+mj-lt"/>
              </a:rPr>
              <a:t>нежданною водой.</a:t>
            </a:r>
          </a:p>
          <a:p>
            <a:pPr marL="0" indent="0">
              <a:buNone/>
            </a:pPr>
            <a:r>
              <a:rPr lang="ru-RU" sz="2400" b="1" dirty="0">
                <a:latin typeface="+mj-lt"/>
              </a:rPr>
              <a:t>Родничок всего-то —</a:t>
            </a:r>
          </a:p>
          <a:p>
            <a:pPr marL="0" indent="0">
              <a:buNone/>
            </a:pPr>
            <a:r>
              <a:rPr lang="ru-RU" sz="2400" b="1" dirty="0">
                <a:latin typeface="+mj-lt"/>
              </a:rPr>
              <a:t>с детскую ладонь.</a:t>
            </a:r>
          </a:p>
          <a:p>
            <a:pPr marL="0" indent="0">
              <a:buNone/>
            </a:pPr>
            <a:r>
              <a:rPr lang="ru-RU" sz="2400" b="1" dirty="0">
                <a:latin typeface="+mj-lt"/>
              </a:rPr>
              <a:t>И как детская ладонь,</a:t>
            </a:r>
          </a:p>
          <a:p>
            <a:pPr marL="0" indent="0">
              <a:buNone/>
            </a:pPr>
            <a:r>
              <a:rPr lang="ru-RU" sz="2400" b="1" dirty="0">
                <a:latin typeface="+mj-lt"/>
              </a:rPr>
              <a:t>вода</a:t>
            </a:r>
          </a:p>
          <a:p>
            <a:pPr marL="0" indent="0">
              <a:buNone/>
            </a:pPr>
            <a:r>
              <a:rPr lang="ru-RU" sz="2400" b="1" dirty="0">
                <a:latin typeface="+mj-lt"/>
              </a:rPr>
              <a:t>сладка</a:t>
            </a:r>
            <a:r>
              <a:rPr lang="ru-RU" sz="2400" b="1" dirty="0" smtClean="0">
                <a:latin typeface="+mj-lt"/>
              </a:rPr>
              <a:t>...</a:t>
            </a:r>
          </a:p>
          <a:p>
            <a:pPr marL="0" lvl="0" indent="0">
              <a:buClr>
                <a:srgbClr val="D34817"/>
              </a:buClr>
              <a:buNone/>
            </a:pPr>
            <a:r>
              <a:rPr lang="ru-RU" sz="2400" b="1" dirty="0">
                <a:solidFill>
                  <a:prstClr val="black"/>
                </a:solidFill>
                <a:latin typeface="Calibri"/>
              </a:rPr>
              <a:t>Безымянный,</a:t>
            </a:r>
          </a:p>
          <a:p>
            <a:pPr marL="0" lvl="0" indent="0">
              <a:buClr>
                <a:srgbClr val="D34817"/>
              </a:buClr>
              <a:buNone/>
            </a:pPr>
            <a:r>
              <a:rPr lang="ru-RU" sz="2400" b="1" dirty="0">
                <a:solidFill>
                  <a:prstClr val="black"/>
                </a:solidFill>
                <a:latin typeface="Calibri"/>
              </a:rPr>
              <a:t>неприметный родничок.</a:t>
            </a:r>
          </a:p>
          <a:p>
            <a:pPr marL="0" indent="0">
              <a:buNone/>
            </a:pPr>
            <a:endParaRPr lang="ru-RU" sz="1600" b="1" dirty="0">
              <a:latin typeface="+mj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65104" y="1340768"/>
            <a:ext cx="4572000" cy="524759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eaLnBrk="0" fontAlgn="base" hangingPunct="0">
              <a:spcBef>
                <a:spcPts val="575"/>
              </a:spcBef>
              <a:spcAft>
                <a:spcPct val="0"/>
              </a:spcAft>
              <a:buClr>
                <a:srgbClr val="D34817"/>
              </a:buClr>
              <a:buSzPct val="85000"/>
            </a:pPr>
            <a:r>
              <a:rPr lang="ru-RU" sz="2400" b="1" dirty="0" smtClean="0">
                <a:solidFill>
                  <a:prstClr val="black"/>
                </a:solidFill>
                <a:latin typeface="Calibri"/>
              </a:rPr>
              <a:t>Он </a:t>
            </a:r>
            <a:r>
              <a:rPr lang="ru-RU" sz="2400" b="1" dirty="0">
                <a:solidFill>
                  <a:prstClr val="black"/>
                </a:solidFill>
                <a:latin typeface="Calibri"/>
              </a:rPr>
              <a:t>и сам-то вряд ли знает,</a:t>
            </a:r>
          </a:p>
          <a:p>
            <a:pPr lvl="0" eaLnBrk="0" fontAlgn="base" hangingPunct="0">
              <a:spcBef>
                <a:spcPts val="575"/>
              </a:spcBef>
              <a:spcAft>
                <a:spcPct val="0"/>
              </a:spcAft>
              <a:buClr>
                <a:srgbClr val="D34817"/>
              </a:buClr>
              <a:buSzPct val="85000"/>
            </a:pPr>
            <a:r>
              <a:rPr lang="ru-RU" sz="2400" b="1" dirty="0">
                <a:solidFill>
                  <a:prstClr val="black"/>
                </a:solidFill>
                <a:latin typeface="Calibri"/>
              </a:rPr>
              <a:t>что течет,</a:t>
            </a:r>
          </a:p>
          <a:p>
            <a:pPr lvl="0" eaLnBrk="0" fontAlgn="base" hangingPunct="0">
              <a:spcBef>
                <a:spcPts val="575"/>
              </a:spcBef>
              <a:spcAft>
                <a:spcPct val="0"/>
              </a:spcAft>
              <a:buClr>
                <a:srgbClr val="D34817"/>
              </a:buClr>
              <a:buSzPct val="85000"/>
            </a:pPr>
            <a:r>
              <a:rPr lang="ru-RU" sz="2400" b="1" dirty="0">
                <a:solidFill>
                  <a:prstClr val="black"/>
                </a:solidFill>
                <a:latin typeface="Calibri"/>
              </a:rPr>
              <a:t>и совсем не понимает,</a:t>
            </a:r>
          </a:p>
          <a:p>
            <a:pPr lvl="0" eaLnBrk="0" fontAlgn="base" hangingPunct="0">
              <a:spcBef>
                <a:spcPts val="575"/>
              </a:spcBef>
              <a:spcAft>
                <a:spcPct val="0"/>
              </a:spcAft>
              <a:buClr>
                <a:srgbClr val="D34817"/>
              </a:buClr>
              <a:buSzPct val="85000"/>
            </a:pPr>
            <a:r>
              <a:rPr lang="ru-RU" sz="2400" b="1" dirty="0">
                <a:solidFill>
                  <a:prstClr val="black"/>
                </a:solidFill>
                <a:latin typeface="Calibri"/>
              </a:rPr>
              <a:t>для чего...</a:t>
            </a:r>
          </a:p>
          <a:p>
            <a:pPr lvl="0" eaLnBrk="0" fontAlgn="base" hangingPunct="0">
              <a:spcBef>
                <a:spcPts val="575"/>
              </a:spcBef>
              <a:spcAft>
                <a:spcPct val="0"/>
              </a:spcAft>
              <a:buClr>
                <a:srgbClr val="D34817"/>
              </a:buClr>
              <a:buSzPct val="85000"/>
            </a:pPr>
            <a:r>
              <a:rPr lang="ru-RU" sz="2400" b="1" dirty="0">
                <a:solidFill>
                  <a:prstClr val="black"/>
                </a:solidFill>
                <a:latin typeface="Calibri"/>
              </a:rPr>
              <a:t>Ты, наверное,</a:t>
            </a:r>
          </a:p>
          <a:p>
            <a:pPr lvl="0" eaLnBrk="0" fontAlgn="base" hangingPunct="0">
              <a:spcBef>
                <a:spcPts val="575"/>
              </a:spcBef>
              <a:spcAft>
                <a:spcPct val="0"/>
              </a:spcAft>
              <a:buClr>
                <a:srgbClr val="D34817"/>
              </a:buClr>
              <a:buSzPct val="85000"/>
            </a:pPr>
            <a:r>
              <a:rPr lang="ru-RU" sz="2400" b="1" dirty="0">
                <a:solidFill>
                  <a:prstClr val="black"/>
                </a:solidFill>
                <a:latin typeface="Calibri"/>
              </a:rPr>
              <a:t>забудешь</a:t>
            </a:r>
          </a:p>
          <a:p>
            <a:pPr lvl="0" eaLnBrk="0" fontAlgn="base" hangingPunct="0">
              <a:spcBef>
                <a:spcPts val="575"/>
              </a:spcBef>
              <a:spcAft>
                <a:spcPct val="0"/>
              </a:spcAft>
              <a:buClr>
                <a:srgbClr val="D34817"/>
              </a:buClr>
              <a:buSzPct val="85000"/>
            </a:pPr>
            <a:r>
              <a:rPr lang="ru-RU" sz="2400" b="1" dirty="0">
                <a:solidFill>
                  <a:prstClr val="black"/>
                </a:solidFill>
                <a:latin typeface="Calibri"/>
              </a:rPr>
              <a:t>про него.</a:t>
            </a:r>
          </a:p>
          <a:p>
            <a:pPr lvl="0" eaLnBrk="0" fontAlgn="base" hangingPunct="0">
              <a:spcBef>
                <a:spcPts val="575"/>
              </a:spcBef>
              <a:spcAft>
                <a:spcPct val="0"/>
              </a:spcAft>
              <a:buClr>
                <a:srgbClr val="D34817"/>
              </a:buClr>
              <a:buSzPct val="85000"/>
            </a:pPr>
            <a:r>
              <a:rPr lang="ru-RU" sz="2400" b="1" dirty="0">
                <a:solidFill>
                  <a:prstClr val="black"/>
                </a:solidFill>
                <a:latin typeface="Calibri"/>
              </a:rPr>
              <a:t>Ты, конечно,</a:t>
            </a:r>
          </a:p>
          <a:p>
            <a:pPr lvl="0" eaLnBrk="0" fontAlgn="base" hangingPunct="0">
              <a:spcBef>
                <a:spcPts val="575"/>
              </a:spcBef>
              <a:spcAft>
                <a:spcPct val="0"/>
              </a:spcAft>
              <a:buClr>
                <a:srgbClr val="D34817"/>
              </a:buClr>
              <a:buSzPct val="85000"/>
            </a:pPr>
            <a:r>
              <a:rPr lang="ru-RU" sz="2400" b="1" dirty="0">
                <a:solidFill>
                  <a:prstClr val="black"/>
                </a:solidFill>
                <a:latin typeface="Calibri"/>
              </a:rPr>
              <a:t>проживешь без родника.</a:t>
            </a:r>
          </a:p>
          <a:p>
            <a:pPr lvl="0" eaLnBrk="0" fontAlgn="base" hangingPunct="0">
              <a:spcBef>
                <a:spcPts val="575"/>
              </a:spcBef>
              <a:spcAft>
                <a:spcPct val="0"/>
              </a:spcAft>
              <a:buClr>
                <a:srgbClr val="D34817"/>
              </a:buClr>
              <a:buSzPct val="85000"/>
            </a:pPr>
            <a:r>
              <a:rPr lang="ru-RU" sz="2400" b="1" dirty="0">
                <a:solidFill>
                  <a:prstClr val="black"/>
                </a:solidFill>
                <a:latin typeface="Calibri"/>
              </a:rPr>
              <a:t>А для леса он —</a:t>
            </a:r>
          </a:p>
          <a:p>
            <a:pPr lvl="0" eaLnBrk="0" fontAlgn="base" hangingPunct="0">
              <a:spcBef>
                <a:spcPts val="575"/>
              </a:spcBef>
              <a:spcAft>
                <a:spcPct val="0"/>
              </a:spcAft>
              <a:buClr>
                <a:srgbClr val="D34817"/>
              </a:buClr>
              <a:buSzPct val="85000"/>
            </a:pPr>
            <a:r>
              <a:rPr lang="ru-RU" sz="2400" b="1" dirty="0">
                <a:solidFill>
                  <a:prstClr val="black"/>
                </a:solidFill>
                <a:latin typeface="Calibri"/>
              </a:rPr>
              <a:t>как жилка у виска.</a:t>
            </a:r>
          </a:p>
          <a:p>
            <a:pPr lvl="0" eaLnBrk="0" fontAlgn="base" hangingPunct="0">
              <a:spcBef>
                <a:spcPts val="575"/>
              </a:spcBef>
              <a:spcAft>
                <a:spcPct val="0"/>
              </a:spcAft>
              <a:buClr>
                <a:srgbClr val="D34817"/>
              </a:buClr>
              <a:buSzPct val="85000"/>
            </a:pPr>
            <a:endParaRPr lang="ru-RU" sz="16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332656"/>
            <a:ext cx="36343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smtClean="0">
                <a:latin typeface="Calibri"/>
                <a:ea typeface="Calibri"/>
                <a:cs typeface="Times New Roman"/>
              </a:rPr>
              <a:t>Роберт Рождественский</a:t>
            </a:r>
            <a:endParaRPr lang="ru-RU" sz="2400" b="1" i="1" dirty="0"/>
          </a:p>
        </p:txBody>
      </p:sp>
    </p:spTree>
    <p:extLst>
      <p:ext uri="{BB962C8B-B14F-4D97-AF65-F5344CB8AC3E}">
        <p14:creationId xmlns:p14="http://schemas.microsoft.com/office/powerpoint/2010/main" val="570779601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07504" y="188640"/>
            <a:ext cx="8856984" cy="4572000"/>
          </a:xfrm>
        </p:spPr>
        <p:txBody>
          <a:bodyPr/>
          <a:lstStyle/>
          <a:p>
            <a:pPr marL="0" indent="0">
              <a:buNone/>
            </a:pPr>
            <a:r>
              <a:rPr lang="ru-RU" sz="3200" dirty="0" smtClean="0">
                <a:latin typeface="+mj-lt"/>
              </a:rPr>
              <a:t>         Каждый конкретный урок - это своеобразная педагогическая пьеса,  каждый раз новая, в  которой преподаватель выступает как: </a:t>
            </a:r>
          </a:p>
          <a:p>
            <a:pPr>
              <a:buFontTx/>
              <a:buChar char="-"/>
            </a:pPr>
            <a:r>
              <a:rPr lang="ru-RU" sz="3200" b="1" i="1" dirty="0" smtClean="0">
                <a:solidFill>
                  <a:srgbClr val="C00000"/>
                </a:solidFill>
                <a:latin typeface="+mj-lt"/>
              </a:rPr>
              <a:t>автор сценария</a:t>
            </a:r>
            <a:r>
              <a:rPr lang="ru-RU" sz="3200" i="1" dirty="0" smtClean="0">
                <a:latin typeface="+mj-lt"/>
              </a:rPr>
              <a:t> </a:t>
            </a:r>
            <a:r>
              <a:rPr lang="ru-RU" sz="3200" dirty="0" smtClean="0">
                <a:latin typeface="+mj-lt"/>
              </a:rPr>
              <a:t>(выстраивает драматургию отношений), </a:t>
            </a:r>
          </a:p>
          <a:p>
            <a:pPr>
              <a:buFontTx/>
              <a:buChar char="-"/>
            </a:pPr>
            <a:r>
              <a:rPr lang="ru-RU" sz="3200" b="1" i="1" dirty="0" smtClean="0">
                <a:solidFill>
                  <a:srgbClr val="C00000"/>
                </a:solidFill>
                <a:latin typeface="+mj-lt"/>
              </a:rPr>
              <a:t>режиссёр</a:t>
            </a:r>
            <a:r>
              <a:rPr lang="ru-RU" sz="3200" dirty="0" smtClean="0">
                <a:latin typeface="+mj-lt"/>
              </a:rPr>
              <a:t> (управляет отношениями и определяет место каждого участника действия в воспитательном процессе), </a:t>
            </a:r>
          </a:p>
          <a:p>
            <a:pPr>
              <a:buFontTx/>
              <a:buChar char="-"/>
            </a:pPr>
            <a:r>
              <a:rPr lang="ru-RU" sz="3200" b="1" i="1" dirty="0" smtClean="0">
                <a:solidFill>
                  <a:srgbClr val="C00000"/>
                </a:solidFill>
                <a:latin typeface="+mj-lt"/>
              </a:rPr>
              <a:t>актёр</a:t>
            </a:r>
            <a:r>
              <a:rPr lang="ru-RU" sz="3200" dirty="0" smtClean="0">
                <a:latin typeface="+mj-lt"/>
              </a:rPr>
              <a:t> (сам играет свою роль на основе точного научно-педагогического замысла), </a:t>
            </a:r>
          </a:p>
          <a:p>
            <a:pPr>
              <a:buFontTx/>
              <a:buChar char="-"/>
            </a:pPr>
            <a:r>
              <a:rPr lang="ru-RU" sz="3200" b="1" i="1" dirty="0" smtClean="0">
                <a:solidFill>
                  <a:srgbClr val="C00000"/>
                </a:solidFill>
                <a:latin typeface="+mj-lt"/>
              </a:rPr>
              <a:t>импровизатор</a:t>
            </a:r>
            <a:r>
              <a:rPr lang="ru-RU" sz="3200" dirty="0" smtClean="0">
                <a:latin typeface="+mj-lt"/>
              </a:rPr>
              <a:t> (учитывает новые реально возникающие педагогические ситуации).</a:t>
            </a:r>
            <a:endParaRPr lang="ru-RU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42107422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27584" y="6673450"/>
            <a:ext cx="1152128" cy="116632"/>
          </a:xfrm>
          <a:prstGeom prst="rect">
            <a:avLst/>
          </a:prstGeom>
          <a:solidFill>
            <a:srgbClr val="D6D1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60374" y="891281"/>
            <a:ext cx="8584505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600" b="1" dirty="0" smtClean="0"/>
              <a:t>культура речи,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600" b="1" dirty="0" smtClean="0"/>
              <a:t>развитое </a:t>
            </a:r>
            <a:r>
              <a:rPr lang="ru-RU" sz="3600" b="1" dirty="0"/>
              <a:t>воображение, </a:t>
            </a:r>
            <a:endParaRPr lang="ru-RU" sz="3600" b="1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600" b="1" dirty="0" smtClean="0"/>
              <a:t>внимание</a:t>
            </a:r>
            <a:r>
              <a:rPr lang="ru-RU" sz="3600" b="1" dirty="0"/>
              <a:t>, </a:t>
            </a:r>
            <a:endParaRPr lang="ru-RU" sz="3600" b="1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600" b="1" dirty="0" err="1" smtClean="0"/>
              <a:t>эмпатия</a:t>
            </a:r>
            <a:r>
              <a:rPr lang="ru-RU" sz="3600" b="1" dirty="0" smtClean="0"/>
              <a:t>,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600" b="1" dirty="0" smtClean="0"/>
              <a:t>рефлексия,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600" b="1" dirty="0" smtClean="0"/>
              <a:t>подвижность,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600" b="1" dirty="0" smtClean="0"/>
              <a:t>импровизация,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600" b="1" dirty="0" smtClean="0"/>
              <a:t> </a:t>
            </a:r>
            <a:r>
              <a:rPr lang="ru-RU" sz="3600" b="1" dirty="0"/>
              <a:t>заразительность, </a:t>
            </a:r>
            <a:endParaRPr lang="ru-RU" sz="3600" b="1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600" b="1" dirty="0" smtClean="0"/>
              <a:t>выразительные </a:t>
            </a:r>
            <a:r>
              <a:rPr lang="ru-RU" sz="3600" b="1" dirty="0"/>
              <a:t>способности, </a:t>
            </a:r>
            <a:endParaRPr lang="ru-RU" sz="3600" b="1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600" b="1" dirty="0" smtClean="0"/>
              <a:t>обаяние</a:t>
            </a:r>
            <a:r>
              <a:rPr lang="ru-RU" sz="3600" b="1" dirty="0"/>
              <a:t>. </a:t>
            </a:r>
            <a:endParaRPr lang="ru-RU" sz="2800" b="1" i="1" dirty="0"/>
          </a:p>
        </p:txBody>
      </p:sp>
      <p:sp>
        <p:nvSpPr>
          <p:cNvPr id="8" name="AutoShape 10" descr="https://s00.yaplakal.com/pics/pics_preview/0/1/5/1496551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834190" y="332656"/>
            <a:ext cx="748871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dirty="0" smtClean="0">
                <a:solidFill>
                  <a:srgbClr val="C00000"/>
                </a:solidFill>
              </a:rPr>
              <a:t>Элементы актёрского мастерства:</a:t>
            </a:r>
            <a:endParaRPr lang="ru-RU" sz="32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8525007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5004" y="399529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rgbClr val="C00000"/>
                </a:solidFill>
              </a:rPr>
              <a:t>Упражнения для развития актёрской техники:</a:t>
            </a:r>
            <a:endParaRPr lang="ru-RU" sz="2800" b="1" i="1" dirty="0">
              <a:solidFill>
                <a:srgbClr val="C00000"/>
              </a:solidFill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 bwMode="auto">
          <a:xfrm>
            <a:off x="251520" y="1052736"/>
            <a:ext cx="8568952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ts val="575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 2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E6B1AB"/>
              </a:buClr>
              <a:buSzPct val="8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SzPct val="80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50000"/>
              </a:lnSpc>
              <a:buClr>
                <a:srgbClr val="D34817"/>
              </a:buClr>
            </a:pPr>
            <a:r>
              <a:rPr lang="ru-RU" sz="3200" b="1" u="sng" dirty="0">
                <a:solidFill>
                  <a:prstClr val="black"/>
                </a:solidFill>
                <a:latin typeface="+mj-lt"/>
              </a:rPr>
              <a:t>Волшебная палочка</a:t>
            </a:r>
            <a:r>
              <a:rPr lang="ru-RU" sz="3200" b="1" dirty="0">
                <a:solidFill>
                  <a:prstClr val="black"/>
                </a:solidFill>
                <a:latin typeface="+mj-lt"/>
              </a:rPr>
              <a:t> </a:t>
            </a:r>
            <a:r>
              <a:rPr lang="ru-RU" sz="3200" dirty="0">
                <a:solidFill>
                  <a:prstClr val="black"/>
                </a:solidFill>
                <a:latin typeface="+mj-lt"/>
              </a:rPr>
              <a:t>(</a:t>
            </a:r>
            <a:r>
              <a:rPr lang="ru-RU" sz="3200" dirty="0" smtClean="0">
                <a:solidFill>
                  <a:srgbClr val="000000"/>
                </a:solidFill>
                <a:latin typeface="+mj-lt"/>
                <a:ea typeface="Calibri"/>
                <a:cs typeface="Times New Roman"/>
              </a:rPr>
              <a:t>развитие воображения, упражнение на взаимодействие</a:t>
            </a:r>
            <a:r>
              <a:rPr lang="ru-RU" sz="3200" dirty="0">
                <a:solidFill>
                  <a:srgbClr val="000000"/>
                </a:solidFill>
                <a:latin typeface="+mj-lt"/>
                <a:ea typeface="Calibri"/>
                <a:cs typeface="Times New Roman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ru-RU" sz="3200" b="1" u="sng" dirty="0" smtClean="0">
                <a:latin typeface="+mj-lt"/>
              </a:rPr>
              <a:t>Ощущения.  </a:t>
            </a:r>
            <a:endParaRPr lang="ru-RU" sz="3200" b="1" u="sng" dirty="0"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ru-RU" sz="3200" b="1" u="sng" dirty="0" smtClean="0">
                <a:latin typeface="+mj-lt"/>
              </a:rPr>
              <a:t>Зеркало.  </a:t>
            </a:r>
          </a:p>
          <a:p>
            <a:pPr>
              <a:lnSpc>
                <a:spcPct val="150000"/>
              </a:lnSpc>
            </a:pPr>
            <a:r>
              <a:rPr lang="ru-RU" sz="3200" b="1" u="sng" dirty="0" smtClean="0">
                <a:solidFill>
                  <a:srgbClr val="000000"/>
                </a:solidFill>
                <a:latin typeface="+mj-lt"/>
                <a:ea typeface="Times New Roman"/>
              </a:rPr>
              <a:t>Десять </a:t>
            </a:r>
            <a:r>
              <a:rPr lang="ru-RU" sz="3200" b="1" u="sng" dirty="0">
                <a:solidFill>
                  <a:srgbClr val="000000"/>
                </a:solidFill>
                <a:latin typeface="+mj-lt"/>
                <a:ea typeface="Times New Roman"/>
              </a:rPr>
              <a:t>масок</a:t>
            </a:r>
            <a:r>
              <a:rPr lang="ru-RU" sz="3200" b="1" dirty="0" smtClean="0">
                <a:solidFill>
                  <a:srgbClr val="000000"/>
                </a:solidFill>
                <a:latin typeface="+mj-lt"/>
                <a:ea typeface="Times New Roman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ru-RU" sz="3200" b="1" u="sng" dirty="0">
                <a:solidFill>
                  <a:srgbClr val="000000"/>
                </a:solidFill>
                <a:latin typeface="+mj-lt"/>
                <a:ea typeface="Calibri"/>
              </a:rPr>
              <a:t>Одна история на двоих</a:t>
            </a:r>
            <a:r>
              <a:rPr lang="ru-RU" sz="3200" b="1" dirty="0">
                <a:solidFill>
                  <a:srgbClr val="000000"/>
                </a:solidFill>
                <a:latin typeface="+mj-lt"/>
                <a:ea typeface="Calibri"/>
              </a:rPr>
              <a:t> </a:t>
            </a:r>
            <a:r>
              <a:rPr lang="ru-RU" sz="3200" dirty="0">
                <a:solidFill>
                  <a:srgbClr val="000000"/>
                </a:solidFill>
                <a:latin typeface="+mj-lt"/>
                <a:ea typeface="Calibri"/>
              </a:rPr>
              <a:t>(</a:t>
            </a:r>
            <a:r>
              <a:rPr lang="ru-RU" sz="3200" dirty="0" smtClean="0">
                <a:solidFill>
                  <a:srgbClr val="000000"/>
                </a:solidFill>
                <a:latin typeface="+mj-lt"/>
                <a:ea typeface="Calibri"/>
              </a:rPr>
              <a:t>импровизация)</a:t>
            </a:r>
            <a:endParaRPr lang="ru-RU" sz="3200" u="sng" dirty="0"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ru-RU" sz="3200" b="1" u="sng" dirty="0" smtClean="0">
                <a:latin typeface="+mj-lt"/>
              </a:rPr>
              <a:t>Почта</a:t>
            </a:r>
            <a:r>
              <a:rPr lang="ru-RU" sz="3200" b="1" dirty="0" smtClean="0">
                <a:latin typeface="+mj-lt"/>
              </a:rPr>
              <a:t> </a:t>
            </a:r>
            <a:r>
              <a:rPr lang="ru-RU" sz="3200" dirty="0" smtClean="0">
                <a:latin typeface="+mj-lt"/>
              </a:rPr>
              <a:t>(развитие внимания, чувства </a:t>
            </a:r>
            <a:r>
              <a:rPr lang="ru-RU" sz="3200" dirty="0">
                <a:latin typeface="+mj-lt"/>
              </a:rPr>
              <a:t>ритма)</a:t>
            </a:r>
          </a:p>
          <a:p>
            <a:endParaRPr lang="ru-RU" sz="3200" b="1" u="sng" dirty="0">
              <a:latin typeface="+mj-lt"/>
            </a:endParaRPr>
          </a:p>
          <a:p>
            <a:endParaRPr lang="ru-RU" sz="4000" b="1" u="sng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39102903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Классная работа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Тема Office">
  <a:themeElements>
    <a:clrScheme name="Другая 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00000"/>
      </a:hlink>
      <a:folHlink>
        <a:srgbClr val="FAC08F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562</TotalTime>
  <Words>412</Words>
  <Application>Microsoft Office PowerPoint</Application>
  <PresentationFormat>Экран (4:3)</PresentationFormat>
  <Paragraphs>75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Тема Office</vt:lpstr>
      <vt:lpstr>1_Классная работа</vt:lpstr>
      <vt:lpstr>1_Тема Office</vt:lpstr>
      <vt:lpstr>Справедливость</vt:lpstr>
      <vt:lpstr>Презентация PowerPoint</vt:lpstr>
      <vt:lpstr>Презентация PowerPoint</vt:lpstr>
      <vt:lpstr>Презентация PowerPoint</vt:lpstr>
      <vt:lpstr>Симон Соловейчик</vt:lpstr>
      <vt:lpstr>«Учитель - это человек,  имеющий уникальную возможность сделать мир лучше»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34</cp:revision>
  <dcterms:created xsi:type="dcterms:W3CDTF">2021-01-27T16:06:39Z</dcterms:created>
  <dcterms:modified xsi:type="dcterms:W3CDTF">2021-01-31T05:53:12Z</dcterms:modified>
</cp:coreProperties>
</file>