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3" r:id="rId4"/>
    <p:sldId id="262" r:id="rId5"/>
    <p:sldId id="292" r:id="rId6"/>
    <p:sldId id="261" r:id="rId7"/>
    <p:sldId id="288" r:id="rId8"/>
    <p:sldId id="287" r:id="rId9"/>
    <p:sldId id="290" r:id="rId10"/>
    <p:sldId id="291" r:id="rId11"/>
    <p:sldId id="278" r:id="rId12"/>
    <p:sldId id="279" r:id="rId13"/>
    <p:sldId id="294" r:id="rId14"/>
    <p:sldId id="295" r:id="rId15"/>
    <p:sldId id="296" r:id="rId16"/>
    <p:sldId id="289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482789" y="6536531"/>
            <a:ext cx="174851" cy="238977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ff1603449ca72f559634f28a42527c5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404664"/>
            <a:ext cx="614988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средство повышения качества образования и учебной мотивации младших школьников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2969" y="4293096"/>
            <a:ext cx="68110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Заместитель директора по УВР,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Попова В.Г.</a:t>
            </a:r>
          </a:p>
          <a:p>
            <a:pPr algn="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21.01.22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066072"/>
            <a:ext cx="4708044" cy="791928"/>
          </a:xfrm>
          <a:prstGeom prst="rect">
            <a:avLst/>
          </a:prstGeom>
        </p:spPr>
      </p:pic>
      <p:pic>
        <p:nvPicPr>
          <p:cNvPr id="8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165188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128674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872"/>
            <a:ext cx="92159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год  использования сервиса </a:t>
            </a:r>
            <a:r>
              <a:rPr lang="ru-R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учебном процессе 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7542" y="4643077"/>
            <a:ext cx="2779218" cy="6800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95425"/>
            <a:ext cx="8496944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Подготовка к ВПР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*Пропедевтика подготовки к ВПР.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*Задания по подготовке к ВПР собраны в Копилке тематических подборок ВПР: Веселая проверочная работа и во вкладке Готовимся к ВПР. Работаем с текстом, постоянно появляются новые задания.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Задания ВПР_Яндекс.Учебни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56992"/>
            <a:ext cx="6418946" cy="1805330"/>
          </a:xfrm>
          <a:prstGeom prst="rect">
            <a:avLst/>
          </a:prstGeom>
          <a:noFill/>
        </p:spPr>
      </p:pic>
      <p:pic>
        <p:nvPicPr>
          <p:cNvPr id="32772" name="Picture 4" descr="Яндекс.Учебник_Задания ВП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5157192"/>
            <a:ext cx="4572000" cy="1371601"/>
          </a:xfrm>
          <a:prstGeom prst="rect">
            <a:avLst/>
          </a:prstGeom>
          <a:noFill/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5857892"/>
            <a:ext cx="2779218" cy="680021"/>
          </a:xfrm>
          <a:prstGeom prst="rect">
            <a:avLst/>
          </a:prstGeom>
        </p:spPr>
      </p:pic>
      <p:pic>
        <p:nvPicPr>
          <p:cNvPr id="8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60648"/>
            <a:ext cx="165188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Подготовка к ВПР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357298"/>
            <a:ext cx="6165819" cy="46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6177979"/>
            <a:ext cx="2779218" cy="680021"/>
          </a:xfrm>
          <a:prstGeom prst="rect">
            <a:avLst/>
          </a:prstGeom>
        </p:spPr>
      </p:pic>
      <p:pic>
        <p:nvPicPr>
          <p:cNvPr id="7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2115" y="260648"/>
            <a:ext cx="165188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сервиса можем смотреть      статистику трех типов: </a:t>
            </a:r>
          </a:p>
          <a:p>
            <a:pPr marL="857250" indent="-85725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 заданию: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быстрее всех решил такую-то задачу? </a:t>
            </a:r>
          </a:p>
          <a:p>
            <a:pPr marL="857250" indent="-85725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 ученику: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ученик решает лучше всего, а с чем у него проблемы? </a:t>
            </a:r>
          </a:p>
          <a:p>
            <a:pPr marL="857250" indent="-85725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 всему классу: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 какой темой разобрались все, а какая «провисает» у большинства?</a:t>
            </a:r>
          </a:p>
          <a:p>
            <a:endParaRPr lang="ru-RU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5715016"/>
            <a:ext cx="2779218" cy="680021"/>
          </a:xfrm>
          <a:prstGeom prst="rect">
            <a:avLst/>
          </a:prstGeom>
        </p:spPr>
      </p:pic>
      <p:pic>
        <p:nvPicPr>
          <p:cNvPr id="6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5887" y="260648"/>
            <a:ext cx="7302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пользования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платформы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для учителя: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единый доступ к заданиям из разных учебников и рабочих тетрадей;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удобный инструмент для подготовки к уроку, работа с детьми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больничном листе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аналитические инструменты для наблюдения за результатами и прогрессом каждого ученика;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экономия времени на подготовку к урокам и проверку выполненных заданий;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-хороший вариант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дистанционного обучения.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71600" cy="9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пользования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платформы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моих учеников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интересные, интерактивные задания повышают интерес и мотивацию к занятиям;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в электронном виде занимает немного времени;  может быть использована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дистанционном обучении;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соревновательный момент;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результат можно увидеть сразу после решения;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легко наверстать учебную программу, если пропустил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5715016"/>
            <a:ext cx="2779218" cy="680021"/>
          </a:xfrm>
          <a:prstGeom prst="rect">
            <a:avLst/>
          </a:prstGeom>
        </p:spPr>
      </p:pic>
      <p:pic>
        <p:nvPicPr>
          <p:cNvPr id="6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0"/>
            <a:ext cx="8763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752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 Вовлеченность обучающихся в работу -100 %;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Повышение учебной мотивации  - ученики просят новые, более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сложные задания;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Все ученики на больничном листе или отстраненные от учебы по контакту, имеют возможность изучать темы вместе с классом;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Качественный анализ выполненных заданий позволяет своевременно увидеть темы не усвоенные детьми и спланировать следующий урок с учетом этих данных;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5. Работа с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Яндекс.Учебником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позволяет идти в ногу со временем.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6177979"/>
            <a:ext cx="2779218" cy="680021"/>
          </a:xfrm>
          <a:prstGeom prst="rect">
            <a:avLst/>
          </a:prstGeom>
        </p:spPr>
      </p:pic>
      <p:pic>
        <p:nvPicPr>
          <p:cNvPr id="7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65188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ff1603449ca72f559634f28a42527c5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2564904"/>
            <a:ext cx="69671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 новых встреч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5500702"/>
            <a:ext cx="4708044" cy="1151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1" name="Shape 391"/>
          <p:cNvSpPr/>
          <p:nvPr/>
        </p:nvSpPr>
        <p:spPr>
          <a:xfrm>
            <a:off x="285720" y="1285860"/>
            <a:ext cx="60659" cy="435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004" tIns="30004" rIns="30004" bIns="30004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EEC25952-BC65-B943-A3A9-BDA6C2F3619B}"/>
              </a:ext>
            </a:extLst>
          </p:cNvPr>
          <p:cNvSpPr txBox="1">
            <a:spLocks/>
          </p:cNvSpPr>
          <p:nvPr/>
        </p:nvSpPr>
        <p:spPr>
          <a:xfrm>
            <a:off x="467544" y="4293096"/>
            <a:ext cx="3439723" cy="1335369"/>
          </a:xfrm>
          <a:prstGeom prst="rect">
            <a:avLst/>
          </a:prstGeom>
        </p:spPr>
        <p:txBody>
          <a:bodyPr lIns="38405" tIns="19202" rIns="38405" bIns="19202"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0"/>
              </a:spcBef>
            </a:pPr>
            <a:endParaRPr lang="ru-RU" sz="3200" dirty="0">
              <a:solidFill>
                <a:schemeClr val="tx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5171" y="1340768"/>
            <a:ext cx="77611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</a:rPr>
              <a:t>Федеральный проект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</a:rPr>
              <a:t>«Цифровая образовательная среда»</a:t>
            </a:r>
            <a:endParaRPr lang="ru-RU" sz="3600" b="1" cap="none" spc="50" dirty="0">
              <a:ln w="11430"/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817" y="3789040"/>
            <a:ext cx="8694175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solidFill>
                  <a:srgbClr val="C00000"/>
                </a:solidFill>
              </a:rPr>
              <a:t>с</a:t>
            </a:r>
            <a:r>
              <a:rPr lang="ru-RU" sz="3000" b="1" cap="none" spc="50" dirty="0" smtClean="0">
                <a:ln w="11430"/>
                <a:solidFill>
                  <a:srgbClr val="C00000"/>
                </a:solidFill>
              </a:rPr>
              <a:t>оздание к 2024 году современной и безопасной</a:t>
            </a:r>
          </a:p>
          <a:p>
            <a:pPr algn="ctr"/>
            <a:r>
              <a:rPr lang="ru-RU" sz="3000" b="1" spc="50" dirty="0" smtClean="0">
                <a:ln w="11430"/>
                <a:solidFill>
                  <a:srgbClr val="C00000"/>
                </a:solidFill>
              </a:rPr>
              <a:t>цифровой образовательной среды, </a:t>
            </a:r>
          </a:p>
          <a:p>
            <a:pPr algn="ctr"/>
            <a:r>
              <a:rPr lang="ru-RU" sz="3000" b="1" spc="50" dirty="0" smtClean="0">
                <a:ln w="11430"/>
                <a:solidFill>
                  <a:srgbClr val="C00000"/>
                </a:solidFill>
              </a:rPr>
              <a:t>Обеспечивающей в</a:t>
            </a:r>
            <a:r>
              <a:rPr lang="ru-RU" sz="3000" b="1" cap="none" spc="50" dirty="0" smtClean="0">
                <a:ln w="11430"/>
                <a:solidFill>
                  <a:srgbClr val="C00000"/>
                </a:solidFill>
              </a:rPr>
              <a:t>ысокое качество </a:t>
            </a:r>
          </a:p>
          <a:p>
            <a:pPr algn="ctr"/>
            <a:r>
              <a:rPr lang="ru-RU" sz="3000" b="1" cap="none" spc="50" dirty="0" smtClean="0">
                <a:ln w="11430"/>
                <a:solidFill>
                  <a:srgbClr val="C00000"/>
                </a:solidFill>
              </a:rPr>
              <a:t>и доступность образования </a:t>
            </a:r>
          </a:p>
          <a:p>
            <a:pPr algn="ctr"/>
            <a:r>
              <a:rPr lang="ru-RU" sz="3000" b="1" cap="none" spc="50" dirty="0" smtClean="0">
                <a:ln w="11430"/>
                <a:solidFill>
                  <a:srgbClr val="C00000"/>
                </a:solidFill>
              </a:rPr>
              <a:t>всех видов и уровней 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83968" y="2564904"/>
            <a:ext cx="484632" cy="1194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6344" y="0"/>
            <a:ext cx="106765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937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1" name="Shape 391"/>
          <p:cNvSpPr/>
          <p:nvPr/>
        </p:nvSpPr>
        <p:spPr>
          <a:xfrm>
            <a:off x="285720" y="1285860"/>
            <a:ext cx="60659" cy="435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004" tIns="30004" rIns="30004" bIns="30004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EEC25952-BC65-B943-A3A9-BDA6C2F3619B}"/>
              </a:ext>
            </a:extLst>
          </p:cNvPr>
          <p:cNvSpPr txBox="1">
            <a:spLocks/>
          </p:cNvSpPr>
          <p:nvPr/>
        </p:nvSpPr>
        <p:spPr>
          <a:xfrm>
            <a:off x="467544" y="4293096"/>
            <a:ext cx="3439723" cy="1335369"/>
          </a:xfrm>
          <a:prstGeom prst="rect">
            <a:avLst/>
          </a:prstGeom>
        </p:spPr>
        <p:txBody>
          <a:bodyPr lIns="38405" tIns="19202" rIns="38405" bIns="19202"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0"/>
              </a:spcBef>
            </a:pPr>
            <a:endParaRPr lang="ru-RU" sz="3200" dirty="0">
              <a:solidFill>
                <a:schemeClr val="tx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340768"/>
            <a:ext cx="420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МОТИВАЦИЯ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789040"/>
            <a:ext cx="6742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КАЧЕСТВО ОБУЧЕНИЯ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83968" y="2204864"/>
            <a:ext cx="484632" cy="1770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3419872" y="2132856"/>
            <a:ext cx="484632" cy="1770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6344" y="0"/>
            <a:ext cx="106765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937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использования сервиса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учебном процессе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2019-20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(1 класс)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ознакомительный этап.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Зарегистрированы все учащиеся, работа велась по русскому языку,  математике и окружающему миру.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основном использовались карточки 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Работали 50% учеников.</a:t>
            </a: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Принцип: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научи!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5715016"/>
            <a:ext cx="2779218" cy="680021"/>
          </a:xfrm>
          <a:prstGeom prst="rect">
            <a:avLst/>
          </a:prstGeom>
        </p:spPr>
      </p:pic>
      <p:pic>
        <p:nvPicPr>
          <p:cNvPr id="6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9372" y="0"/>
            <a:ext cx="99462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1" name="Shape 391"/>
          <p:cNvSpPr/>
          <p:nvPr/>
        </p:nvSpPr>
        <p:spPr>
          <a:xfrm>
            <a:off x="285720" y="1285860"/>
            <a:ext cx="8497455" cy="466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004" tIns="30004" rIns="30004" bIns="30004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Яндекс.Учебника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моей работе: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EEC25952-BC65-B943-A3A9-BDA6C2F3619B}"/>
              </a:ext>
            </a:extLst>
          </p:cNvPr>
          <p:cNvSpPr txBox="1">
            <a:spLocks/>
          </p:cNvSpPr>
          <p:nvPr/>
        </p:nvSpPr>
        <p:spPr>
          <a:xfrm>
            <a:off x="467544" y="4293096"/>
            <a:ext cx="3439723" cy="1335369"/>
          </a:xfrm>
          <a:prstGeom prst="rect">
            <a:avLst/>
          </a:prstGeom>
        </p:spPr>
        <p:txBody>
          <a:bodyPr lIns="38405" tIns="19202" rIns="38405" bIns="19202"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Фронтальная работа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 классе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FECB2FF9-F13C-4340-9F75-4E909268B894}"/>
              </a:ext>
            </a:extLst>
          </p:cNvPr>
          <p:cNvSpPr txBox="1">
            <a:spLocks/>
          </p:cNvSpPr>
          <p:nvPr/>
        </p:nvSpPr>
        <p:spPr>
          <a:xfrm>
            <a:off x="6091714" y="4410710"/>
            <a:ext cx="2289572" cy="1335369"/>
          </a:xfrm>
          <a:prstGeom prst="rect">
            <a:avLst/>
          </a:prstGeom>
        </p:spPr>
        <p:txBody>
          <a:bodyPr lIns="38405" tIns="19202" rIns="38405" bIns="19202"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Домашняя работа</a:t>
            </a:r>
          </a:p>
        </p:txBody>
      </p:sp>
      <p:pic>
        <p:nvPicPr>
          <p:cNvPr id="18" name="Picture Placeholder 11">
            <a:extLst>
              <a:ext uri="{FF2B5EF4-FFF2-40B4-BE49-F238E27FC236}">
                <a16:creationId xmlns="" xmlns:a16="http://schemas.microsoft.com/office/drawing/2014/main" id="{EA88259E-EB3F-6C49-820B-EAC50A707D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" b="63"/>
          <a:stretch>
            <a:fillRect/>
          </a:stretch>
        </p:blipFill>
        <p:spPr>
          <a:xfrm>
            <a:off x="6429388" y="2214554"/>
            <a:ext cx="1481237" cy="1645835"/>
          </a:xfrm>
          <a:prstGeom prst="rect">
            <a:avLst/>
          </a:prstGeom>
          <a:noFill/>
        </p:spPr>
      </p:pic>
      <p:pic>
        <p:nvPicPr>
          <p:cNvPr id="20" name="Picture Placeholder 13">
            <a:extLst>
              <a:ext uri="{FF2B5EF4-FFF2-40B4-BE49-F238E27FC236}">
                <a16:creationId xmlns="" xmlns:a16="http://schemas.microsoft.com/office/drawing/2014/main" id="{55BA7793-735C-AB42-91E2-451F519CFA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" b="63"/>
          <a:stretch>
            <a:fillRect/>
          </a:stretch>
        </p:blipFill>
        <p:spPr>
          <a:xfrm>
            <a:off x="1475656" y="2132856"/>
            <a:ext cx="1711848" cy="1902072"/>
          </a:xfrm>
          <a:prstGeom prst="rect">
            <a:avLst/>
          </a:prstGeom>
          <a:noFill/>
        </p:spPr>
      </p:pic>
      <p:pic>
        <p:nvPicPr>
          <p:cNvPr id="8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4629" y="0"/>
            <a:ext cx="94937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937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год  использования сервиса </a:t>
            </a:r>
            <a:r>
              <a:rPr lang="ru-R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учебном процессе 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32037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2020-21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(2 класс)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Задания использовались во время уроков,  для домашнего задания, а также для подготовки к олимпиадам.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Присоединились к курсу: «Работа с информацией»</a:t>
            </a: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Принцип: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подскажи!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5715016"/>
            <a:ext cx="2779218" cy="680021"/>
          </a:xfrm>
          <a:prstGeom prst="rect">
            <a:avLst/>
          </a:prstGeom>
        </p:spPr>
      </p:pic>
      <p:pic>
        <p:nvPicPr>
          <p:cNvPr id="6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916" y="260648"/>
            <a:ext cx="65725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Использование заданий во время уроков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57158" y="1357298"/>
            <a:ext cx="2286198" cy="457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357298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357298"/>
            <a:ext cx="29289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5929330"/>
            <a:ext cx="2779218" cy="680021"/>
          </a:xfrm>
          <a:prstGeom prst="rect">
            <a:avLst/>
          </a:prstGeom>
        </p:spPr>
      </p:pic>
      <p:pic>
        <p:nvPicPr>
          <p:cNvPr id="9" name="Picture 4" descr="https://clipart-best.com/img/snowflakes/snowflakes-clip-art-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2195" y="0"/>
            <a:ext cx="931805" cy="9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год  использования сервиса </a:t>
            </a:r>
            <a:r>
              <a:rPr lang="ru-R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учебном процессе 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32037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2021-22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(3 класс)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*Русский язык, математика, окружающий мир, работа с информацией.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*Подключение к КТП (работа на опережение)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*Участие в олимпиадах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*Работа на платформе – 100%</a:t>
            </a: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Принцип: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мешай!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5715016"/>
            <a:ext cx="2779218" cy="68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93086/9c926ee9-65aa-48f9-904d-e0c47a9618fb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год  использования сервиса </a:t>
            </a:r>
            <a:r>
              <a:rPr lang="ru-R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учебном процессе </a:t>
            </a:r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7542" y="4643077"/>
            <a:ext cx="2779218" cy="6800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240788" cy="498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512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2 год  использования сервиса Яндекс.Учебник в учебном процессе </vt:lpstr>
      <vt:lpstr>Использование заданий во время уроков</vt:lpstr>
      <vt:lpstr>3 год  использования сервиса Яндекс.Учебник в учебном процессе </vt:lpstr>
      <vt:lpstr>3 год  использования сервиса Яндекс.Учебник в учебном процессе </vt:lpstr>
      <vt:lpstr>3 год  использования сервиса Яндекс.Учебник в учебном процессе </vt:lpstr>
      <vt:lpstr>Подготовка к ВПР</vt:lpstr>
      <vt:lpstr>Подготовка к ВПР</vt:lpstr>
      <vt:lpstr>Слайд 13</vt:lpstr>
      <vt:lpstr>Слайд 14</vt:lpstr>
      <vt:lpstr>Слайд 15</vt:lpstr>
      <vt:lpstr>Результаты: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Чернявская</cp:lastModifiedBy>
  <cp:revision>61</cp:revision>
  <dcterms:created xsi:type="dcterms:W3CDTF">2020-11-20T12:55:01Z</dcterms:created>
  <dcterms:modified xsi:type="dcterms:W3CDTF">2022-01-26T05:01:59Z</dcterms:modified>
</cp:coreProperties>
</file>