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nevnik.ru/soc/files/file.aspx?network=1000000103958&amp;file=100537491" TargetMode="External"/><Relationship Id="rId2" Type="http://schemas.openxmlformats.org/officeDocument/2006/relationships/hyperlink" Target="https://dnevnik.ru/soc/files/file.aspx?network=1000000103958&amp;file=10053749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0F9LgCXzZeI&amp;t=34s" TargetMode="External"/><Relationship Id="rId4" Type="http://schemas.openxmlformats.org/officeDocument/2006/relationships/hyperlink" Target="https://www.youtube.com/watch?v=QLkVUBrwe9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8803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Муниципальное бюджетное общеобразовательное учреждение </a:t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/>
              <a:t>С</a:t>
            </a:r>
            <a:r>
              <a:rPr lang="ru-RU" sz="2200" dirty="0" smtClean="0"/>
              <a:t>редняя общеобразовательная школа №24»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>Единый </a:t>
            </a:r>
            <a:r>
              <a:rPr lang="ru-RU" dirty="0"/>
              <a:t>урок по безопасности в сети </a:t>
            </a:r>
            <a:r>
              <a:rPr lang="ru-RU" dirty="0" smtClean="0"/>
              <a:t>Интернет 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7232848" cy="86409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Выполнила: учитель информатики </a:t>
            </a:r>
          </a:p>
          <a:p>
            <a:pPr algn="r"/>
            <a:r>
              <a:rPr lang="ru-RU" dirty="0" err="1" smtClean="0"/>
              <a:t>Сарапова</a:t>
            </a:r>
            <a:r>
              <a:rPr lang="ru-RU" dirty="0" smtClean="0"/>
              <a:t> О.В.</a:t>
            </a:r>
          </a:p>
        </p:txBody>
      </p:sp>
    </p:spTree>
    <p:extLst>
      <p:ext uri="{BB962C8B-B14F-4D97-AF65-F5344CB8AC3E}">
        <p14:creationId xmlns:p14="http://schemas.microsoft.com/office/powerpoint/2010/main" xmlns="" val="190853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149081"/>
            <a:ext cx="7408333" cy="197708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Единый урок безопасности в сети Интернет </a:t>
            </a:r>
            <a:r>
              <a:rPr lang="ru-RU" dirty="0"/>
              <a:t>— цикл мероприятий, направленных на повышение уровня информационной безопасности детей. </a:t>
            </a:r>
            <a:endParaRPr lang="ru-RU" dirty="0" smtClean="0"/>
          </a:p>
          <a:p>
            <a:r>
              <a:rPr lang="ru-RU" b="1" i="1" dirty="0" smtClean="0"/>
              <a:t>Его </a:t>
            </a:r>
            <a:r>
              <a:rPr lang="ru-RU" b="1" i="1" dirty="0"/>
              <a:t>цель </a:t>
            </a:r>
            <a:r>
              <a:rPr lang="ru-RU" dirty="0"/>
              <a:t>— обеспечение внимания родительской и педагогической общественности к проблеме обеспечения безопасности и развития детей в информационном пространстве.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29544" t="21941" r="27273" b="20584"/>
          <a:stretch/>
        </p:blipFill>
        <p:spPr bwMode="auto">
          <a:xfrm>
            <a:off x="1691681" y="332656"/>
            <a:ext cx="5904656" cy="38164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83962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56792"/>
            <a:ext cx="7732381" cy="45693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600" dirty="0"/>
              <a:t>1.На сайте «</a:t>
            </a:r>
            <a:r>
              <a:rPr lang="ru-RU" sz="1600" dirty="0" err="1"/>
              <a:t>Дневник.ру</a:t>
            </a:r>
            <a:r>
              <a:rPr lang="ru-RU" sz="1600" dirty="0"/>
              <a:t>» размещается информационный материал о защите персональных данных для детей 9-11лет </a:t>
            </a:r>
            <a:r>
              <a:rPr lang="ru-RU" sz="1600" u="sng" dirty="0">
                <a:hlinkClick r:id="rId2"/>
              </a:rPr>
              <a:t>https://dnevnik.ru/soc/files/file.aspx?network=1000000103958&amp;file=100537492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и детей 12-16 лет </a:t>
            </a:r>
            <a:r>
              <a:rPr lang="ru-RU" sz="1600" u="sng" dirty="0">
                <a:hlinkClick r:id="rId3"/>
              </a:rPr>
              <a:t>https://dnevnik.ru/soc/files/file.aspx?network=1000000103958&amp;file=100537491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2. В родительских чатах размещается ссылка на рекомендации по организации безопасной работы в сети Интернет для родителей младших школьников </a:t>
            </a:r>
            <a:r>
              <a:rPr lang="ru-RU" sz="1600" u="sng" dirty="0">
                <a:hlinkClick r:id="rId4"/>
              </a:rPr>
              <a:t>https://www.youtube.com/watch?v=QLkVUBrwe9U</a:t>
            </a:r>
            <a:r>
              <a:rPr lang="ru-RU" sz="1600" dirty="0"/>
              <a:t> и ссылка на советы родителям подростков о поведении в сети интернет </a:t>
            </a:r>
            <a:r>
              <a:rPr lang="ru-RU" sz="1600" u="sng" dirty="0">
                <a:hlinkClick r:id="rId5"/>
              </a:rPr>
              <a:t>https://www.youtube.com/watch?v=0F9LgCXzZeI&amp;t=34s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 </a:t>
            </a:r>
          </a:p>
          <a:p>
            <a:pPr marL="0" indent="0">
              <a:buNone/>
            </a:pPr>
            <a:r>
              <a:rPr lang="ru-RU" sz="1600" dirty="0"/>
              <a:t>3.Программа для 2-4 классов</a:t>
            </a:r>
          </a:p>
          <a:p>
            <a:pPr marL="0" lvl="0" indent="0">
              <a:buNone/>
            </a:pPr>
            <a:r>
              <a:rPr lang="ru-RU" sz="1600" dirty="0"/>
              <a:t>Проведение очного тематического урока</a:t>
            </a:r>
          </a:p>
          <a:p>
            <a:pPr marL="0" lvl="0" indent="0">
              <a:buNone/>
            </a:pPr>
            <a:r>
              <a:rPr lang="ru-RU" sz="1600" dirty="0"/>
              <a:t>Проведение конкурса рисунков по теме «Безопасность в сети Интернет»</a:t>
            </a:r>
          </a:p>
          <a:p>
            <a:pPr marL="0" indent="0">
              <a:buNone/>
            </a:pPr>
            <a:r>
              <a:rPr lang="ru-RU" sz="1600" b="1" dirty="0"/>
              <a:t> </a:t>
            </a:r>
            <a:r>
              <a:rPr lang="ru-RU" sz="1600" dirty="0"/>
              <a:t>4.Программа для 5-6 классов</a:t>
            </a:r>
          </a:p>
          <a:p>
            <a:pPr marL="0" lvl="0" indent="0">
              <a:buNone/>
            </a:pPr>
            <a:r>
              <a:rPr lang="ru-RU" sz="1600" dirty="0"/>
              <a:t>Проведение очного тематического урока-викторины </a:t>
            </a:r>
          </a:p>
          <a:p>
            <a:pPr marL="0" lvl="0" indent="0">
              <a:buNone/>
            </a:pPr>
            <a:r>
              <a:rPr lang="ru-RU" sz="1600" dirty="0"/>
              <a:t>Проведение конкурса социальных плакатов  по теме «Безопасность в сети Интернет»</a:t>
            </a:r>
          </a:p>
          <a:p>
            <a:pPr marL="0" indent="0">
              <a:buNone/>
            </a:pPr>
            <a:r>
              <a:rPr lang="ru-RU" sz="1600" dirty="0"/>
              <a:t>5.Программа для 7-8 классов</a:t>
            </a:r>
          </a:p>
          <a:p>
            <a:pPr marL="0" lvl="0" indent="0">
              <a:buNone/>
            </a:pPr>
            <a:r>
              <a:rPr lang="ru-RU" sz="1600" dirty="0"/>
              <a:t>Проведение очного тематического урока </a:t>
            </a:r>
          </a:p>
          <a:p>
            <a:pPr marL="0" lvl="0" indent="0">
              <a:buNone/>
            </a:pPr>
            <a:r>
              <a:rPr lang="ru-RU" sz="1600" dirty="0"/>
              <a:t>Проведение игры «</a:t>
            </a:r>
            <a:r>
              <a:rPr lang="ru-RU" sz="1600" dirty="0" err="1"/>
              <a:t>Инфокроссинг</a:t>
            </a:r>
            <a:r>
              <a:rPr lang="ru-RU" sz="1600" dirty="0"/>
              <a:t>»  </a:t>
            </a:r>
          </a:p>
          <a:p>
            <a:pPr marL="0" lvl="0" indent="0">
              <a:buNone/>
            </a:pPr>
            <a:r>
              <a:rPr lang="ru-RU" sz="1600" dirty="0"/>
              <a:t>От каждого класса составляется кроссворд по теме по теме  «Безопасность в сети Интернет»</a:t>
            </a:r>
          </a:p>
          <a:p>
            <a:pPr marL="0" indent="0">
              <a:buNone/>
            </a:pPr>
            <a:r>
              <a:rPr lang="ru-RU" sz="1600" dirty="0"/>
              <a:t>6.Программа для 9-11 классов</a:t>
            </a:r>
          </a:p>
          <a:p>
            <a:pPr marL="0" lvl="0" indent="0">
              <a:buNone/>
            </a:pPr>
            <a:r>
              <a:rPr lang="ru-RU" sz="1600" dirty="0"/>
              <a:t>Проведение очного тематического Часа общения.</a:t>
            </a:r>
          </a:p>
          <a:p>
            <a:pPr marL="0" lvl="0" indent="0">
              <a:buNone/>
            </a:pPr>
            <a:r>
              <a:rPr lang="ru-RU" sz="1600" dirty="0"/>
              <a:t>Ученики 9-х классов составляют информационный буклет по теме «Безопасность в сети Интернет» для учеников.</a:t>
            </a:r>
          </a:p>
          <a:p>
            <a:pPr marL="0" lvl="0" indent="0">
              <a:buNone/>
            </a:pPr>
            <a:r>
              <a:rPr lang="ru-RU" sz="1600" dirty="0"/>
              <a:t>Ученики 10-х классов составляют информационный буклет по теме «Безопасность в сети Интернет» для родителей.</a:t>
            </a:r>
          </a:p>
          <a:p>
            <a:pPr marL="0" lvl="0" indent="0">
              <a:buNone/>
            </a:pPr>
            <a:r>
              <a:rPr lang="ru-RU" sz="1600" dirty="0"/>
              <a:t>Ученики 11-х классов составляют информационный буклет по теме «Безопасность в сети Интернет» для педагогов.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Положение о проведении Единого урока по безопасности в сети «Интернет», в котором была представлена программа мероприятий для учащихся 2-11 классов.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17580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Игра?</a:t>
            </a:r>
            <a:br>
              <a:rPr lang="ru-RU" dirty="0" smtClean="0"/>
            </a:br>
            <a:r>
              <a:rPr lang="ru-RU" u="sng" dirty="0" err="1" smtClean="0"/>
              <a:t>Квест</a:t>
            </a:r>
            <a:r>
              <a:rPr lang="ru-RU" u="sng" dirty="0" smtClean="0"/>
              <a:t>-игра!</a:t>
            </a:r>
            <a:endParaRPr lang="ru-RU" u="sng" dirty="0"/>
          </a:p>
        </p:txBody>
      </p:sp>
      <p:pic>
        <p:nvPicPr>
          <p:cNvPr id="1026" name="Picture 2" descr="D:\Personals\Desktop\изображение_viber_2022-02-14_20-40-07-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85628">
            <a:off x="455496" y="2699073"/>
            <a:ext cx="3714195" cy="306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ersonals\Desktop\изображение_viber_2022-02-14_20-40-04-6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19535">
            <a:off x="5210636" y="2601730"/>
            <a:ext cx="3666340" cy="313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8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LearningApps.org</a:t>
            </a:r>
            <a:endParaRPr lang="ru-RU" dirty="0"/>
          </a:p>
        </p:txBody>
      </p:sp>
      <p:pic>
        <p:nvPicPr>
          <p:cNvPr id="5" name="Объект 4"/>
          <p:cNvPicPr>
            <a:picLocks noGrp="1"/>
          </p:cNvPicPr>
          <p:nvPr>
            <p:ph idx="1"/>
          </p:nvPr>
        </p:nvPicPr>
        <p:blipFill rotWithShape="1">
          <a:blip r:embed="rId2"/>
          <a:srcRect l="25321" t="3134" r="23077" b="31338"/>
          <a:stretch/>
        </p:blipFill>
        <p:spPr bwMode="auto">
          <a:xfrm>
            <a:off x="1115616" y="1772816"/>
            <a:ext cx="7200800" cy="4353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20709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Personals\Desktop\изображение_viber_2022-02-14_20-41-27-6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8640"/>
            <a:ext cx="388843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Personals\Desktop\изображение_viber_2022-02-14_20-41-27-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923466">
            <a:off x="251520" y="3789040"/>
            <a:ext cx="3648406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Personals\Desktop\изображение_viber_2022-02-14_20-40-05-2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336" t="10798" r="11914" b="37125"/>
          <a:stretch/>
        </p:blipFill>
        <p:spPr bwMode="auto">
          <a:xfrm rot="520767">
            <a:off x="5313872" y="3789040"/>
            <a:ext cx="3434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3146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D:\Personals\Desktop\изображение_viber_2022-02-14_21-30-30-7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4032448" cy="274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ersonals\Desktop\изображение_viber_2022-02-14_21-30-32-1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833" b="1579"/>
          <a:stretch/>
        </p:blipFill>
        <p:spPr bwMode="auto">
          <a:xfrm>
            <a:off x="4846767" y="3501008"/>
            <a:ext cx="3823057" cy="303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Personals\Desktop\изображение_viber_2022-02-14_20-41-45-5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3" y="3501008"/>
            <a:ext cx="3756417" cy="303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Personals\Desktop\изображение_viber_2022-02-14_20-41-48-1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0"/>
            <a:ext cx="39538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39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8026" y="2996952"/>
            <a:ext cx="7408333" cy="34506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392488" cy="31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80" t="6376" b="4395"/>
          <a:stretch/>
        </p:blipFill>
        <p:spPr bwMode="auto">
          <a:xfrm>
            <a:off x="2771800" y="3429000"/>
            <a:ext cx="4032447" cy="2943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61" t="5802" r="5231" b="4634"/>
          <a:stretch/>
        </p:blipFill>
        <p:spPr bwMode="auto">
          <a:xfrm>
            <a:off x="251520" y="188640"/>
            <a:ext cx="4293322" cy="316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7932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Personals\Desktop\28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22969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145</TotalTime>
  <Words>133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 Муниципальное бюджетное общеобразовательное учреждение  «Средняя общеобразовательная школа №24»       Единый урок по безопасности в сети Интернет </vt:lpstr>
      <vt:lpstr>Слайд 2</vt:lpstr>
      <vt:lpstr>Положение о проведении Единого урока по безопасности в сети «Интернет», в котором была представлена программа мероприятий для учащихся 2-11 классов.</vt:lpstr>
      <vt:lpstr>Игра? Квест-игра!</vt:lpstr>
      <vt:lpstr>LearningApps.org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Единый урок по безопасности в сети «Интернет» </dc:title>
  <dc:creator>Пользователь</dc:creator>
  <cp:lastModifiedBy>Сарапова</cp:lastModifiedBy>
  <cp:revision>11</cp:revision>
  <dcterms:created xsi:type="dcterms:W3CDTF">2022-02-14T12:12:03Z</dcterms:created>
  <dcterms:modified xsi:type="dcterms:W3CDTF">2022-02-17T03:47:51Z</dcterms:modified>
</cp:coreProperties>
</file>