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6437" autoAdjust="0"/>
    <p:restoredTop sz="94713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2C860-5034-4363-BA96-DEE3A2C49063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2C09C-63E9-484D-9FBB-7D26260DE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13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95861" y="685631"/>
            <a:ext cx="6466279" cy="342950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11487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95861" y="685631"/>
            <a:ext cx="6466279" cy="342950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11487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10-67FC-4926-AF66-43323C1977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9301-F242-4ACC-A254-AA5782D63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66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10-67FC-4926-AF66-43323C1977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9301-F242-4ACC-A254-AA5782D63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05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10-67FC-4926-AF66-43323C1977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9301-F242-4ACC-A254-AA5782D63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12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10-67FC-4926-AF66-43323C1977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9301-F242-4ACC-A254-AA5782D63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5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10-67FC-4926-AF66-43323C1977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9301-F242-4ACC-A254-AA5782D63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83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10-67FC-4926-AF66-43323C1977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9301-F242-4ACC-A254-AA5782D63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8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10-67FC-4926-AF66-43323C1977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9301-F242-4ACC-A254-AA5782D63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63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10-67FC-4926-AF66-43323C1977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9301-F242-4ACC-A254-AA5782D63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10-67FC-4926-AF66-43323C1977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9301-F242-4ACC-A254-AA5782D63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90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10-67FC-4926-AF66-43323C1977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9301-F242-4ACC-A254-AA5782D63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44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AA10-67FC-4926-AF66-43323C1977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9301-F242-4ACC-A254-AA5782D63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89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D82B-ED8B-48CE-B5AD-80086B51C1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A261-8777-4E1C-9304-A3EF0E72700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5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D82B-ED8B-48CE-B5AD-80086B51C1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A261-8777-4E1C-9304-A3EF0E72700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1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D82B-ED8B-48CE-B5AD-80086B51C1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A261-8777-4E1C-9304-A3EF0E72700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3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D82B-ED8B-48CE-B5AD-80086B51C1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A261-8777-4E1C-9304-A3EF0E72700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D82B-ED8B-48CE-B5AD-80086B51C1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A261-8777-4E1C-9304-A3EF0E72700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0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D82B-ED8B-48CE-B5AD-80086B51C1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A261-8777-4E1C-9304-A3EF0E72700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D82B-ED8B-48CE-B5AD-80086B51C1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A261-8777-4E1C-9304-A3EF0E72700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3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D82B-ED8B-48CE-B5AD-80086B51C1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A261-8777-4E1C-9304-A3EF0E72700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D82B-ED8B-48CE-B5AD-80086B51C1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A261-8777-4E1C-9304-A3EF0E72700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3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D82B-ED8B-48CE-B5AD-80086B51C1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A261-8777-4E1C-9304-A3EF0E72700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5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D82B-ED8B-48CE-B5AD-80086B51C1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A261-8777-4E1C-9304-A3EF0E72700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03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AF98-A70F-44F2-BD8F-0DCB9E272DF2}" type="datetime1">
              <a:rPr lang="ru-RU"/>
              <a:pPr/>
              <a:t>22.02.2022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1C9C-94FE-4BCC-97BC-7F8643267E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76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AF98-A70F-44F2-BD8F-0DCB9E272DF2}" type="datetime1">
              <a:rPr lang="ru-RU"/>
              <a:pPr/>
              <a:t>22.02.2022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3B90-A5CF-49C1-AF73-94B8038E7DA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7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AF98-A70F-44F2-BD8F-0DCB9E272DF2}" type="datetime1">
              <a:rPr lang="ru-RU"/>
              <a:pPr/>
              <a:t>22.02.2022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248E-AB59-4CA5-8236-53D78883072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90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AF98-A70F-44F2-BD8F-0DCB9E272DF2}" type="datetime1">
              <a:rPr lang="ru-RU"/>
              <a:pPr/>
              <a:t>22.02.2022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3DBC-3B66-4131-8CE9-DEC41A380DE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51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9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397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AF98-A70F-44F2-BD8F-0DCB9E272DF2}" type="datetime1">
              <a:rPr lang="ru-RU"/>
              <a:pPr/>
              <a:t>22.02.2022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F571-2988-4F4B-97AB-877D1F4BB81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62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AF98-A70F-44F2-BD8F-0DCB9E272DF2}" type="datetime1">
              <a:rPr lang="ru-RU"/>
              <a:pPr/>
              <a:t>22.02.2022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3839-E008-4A32-A4E2-4A98811A2A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562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AF98-A70F-44F2-BD8F-0DCB9E272DF2}" type="datetime1">
              <a:rPr lang="ru-RU"/>
              <a:pPr/>
              <a:t>22.02.2022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0B74-523B-4BE3-9B9C-6D147B50E44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194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448" y="273051"/>
            <a:ext cx="51113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7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AF98-A70F-44F2-BD8F-0DCB9E272DF2}" type="datetime1">
              <a:rPr lang="ru-RU"/>
              <a:pPr/>
              <a:t>22.02.2022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73D-758D-4632-AA6E-227A3C42D6C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86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AF98-A70F-44F2-BD8F-0DCB9E272DF2}" type="datetime1">
              <a:rPr lang="ru-RU"/>
              <a:pPr/>
              <a:t>22.02.2022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375D-F811-45FF-818C-06578FB3FCC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82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AF98-A70F-44F2-BD8F-0DCB9E272DF2}" type="datetime1">
              <a:rPr lang="ru-RU"/>
              <a:pPr/>
              <a:t>22.02.2022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22FF-5663-42CB-AF3E-327F3BAF8E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0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AF98-A70F-44F2-BD8F-0DCB9E272DF2}" type="datetime1">
              <a:rPr lang="ru-RU"/>
              <a:pPr/>
              <a:t>22.02.2022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2524-0CDE-483B-9CB1-5F783CC007F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1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EAA10-67FC-4926-AF66-43323C1977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A9301-F242-4ACC-A254-AA5782D63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8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ACD82B-ED8B-48CE-B5AD-80086B51C1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CFA261-8777-4E1C-9304-A3EF0E72700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8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7886430" cy="43509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marL="432000" lvl="0" indent="-324000" algn="l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defPPr>
            <a:lvl1pPr marL="432000" lvl="0" indent="-324000" algn="l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1pPr>
            <a:lvl2pPr marL="864000" lvl="1" indent="-324000" algn="l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2pPr>
            <a:lvl3pPr marL="1295999" lvl="2" indent="-288000" algn="l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3pPr>
            <a:lvl4pPr marL="1728000" lvl="3" indent="-216000" algn="l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4pPr>
            <a:lvl5pPr marL="2160000" lvl="4" indent="-216000" algn="l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5pPr>
            <a:lvl6pPr marL="2592000" lvl="5" indent="-216000" algn="l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6pPr>
            <a:lvl7pPr marL="3024000" lvl="6" indent="-216000" algn="l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7pPr>
            <a:lvl8pPr marL="3456000" lvl="7" indent="-216000" algn="l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8pPr>
            <a:lvl9pPr marL="3887999" lvl="8" indent="-216000" algn="l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628560" y="6356521"/>
            <a:ext cx="205713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fld id="{EE8AAF98-A70F-44F2-BD8F-0DCB9E272DF2}" type="datetime1">
              <a:rPr lang="ru-RU" smtClean="0"/>
              <a:pPr/>
              <a:t>22.02.2022</a:t>
            </a:fld>
            <a:endParaRPr smtClean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028859" y="6356521"/>
            <a:ext cx="308583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457860" y="6356521"/>
            <a:ext cx="205713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fld id="{17302FB7-A787-4178-9A55-9FCBF4DAD190}" type="slidenum">
              <a:rPr smtClean="0"/>
              <a:pPr/>
              <a:t>‹#›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11320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Arial" pitchFamily="2"/>
        </a:defRPr>
      </a:lvl1pPr>
    </p:titleStyle>
    <p:bodyStyle>
      <a:lvl1pPr lvl="0" rtl="0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1pPr>
      <a:lvl2pPr lvl="1" rtl="0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2pPr>
      <a:lvl3pPr lvl="2" rtl="0">
        <a:buSzPct val="75000"/>
        <a:buFont typeface="StarSymbol"/>
        <a:buChar char="–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3pPr>
      <a:lvl4pPr lvl="3" rtl="0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4pPr>
      <a:lvl5pPr lvl="4" rtl="0">
        <a:buSzPct val="75000"/>
        <a:buFont typeface="StarSymbol"/>
        <a:buChar char="–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5pPr>
      <a:lvl6pPr lvl="5" rtl="0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6pPr>
      <a:lvl7pPr lvl="6" rtl="0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7pPr>
      <a:lvl8pPr lvl="7" rtl="0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lnSpc>
          <a:spcPct val="90000"/>
        </a:lnSpc>
        <a:spcBef>
          <a:spcPts val="1001"/>
        </a:spcBef>
        <a:spcAft>
          <a:spcPts val="1417"/>
        </a:spcAft>
        <a:buSzPct val="45000"/>
        <a:buFont typeface="Arial" pitchFamily="32"/>
        <a:buChar char="•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71480"/>
            <a:ext cx="8458200" cy="857256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/>
              <a:t>Муниципальное </a:t>
            </a:r>
            <a:r>
              <a:rPr lang="ru-RU" b="1" smtClean="0"/>
              <a:t>бюджетное общеобразовательное </a:t>
            </a:r>
            <a:r>
              <a:rPr lang="ru-RU" b="1" dirty="0" smtClean="0"/>
              <a:t>учреждение</a:t>
            </a:r>
          </a:p>
          <a:p>
            <a:pPr algn="ctr"/>
            <a:r>
              <a:rPr lang="ru-RU" b="1" dirty="0" smtClean="0"/>
              <a:t>«Средняя общеобразовательная школа №24»</a:t>
            </a:r>
            <a:endParaRPr lang="ru-RU" b="1" dirty="0"/>
          </a:p>
        </p:txBody>
      </p:sp>
      <p:pic>
        <p:nvPicPr>
          <p:cNvPr id="5" name="Рисунок 4" descr="C:\Users\Сарапова\Desktop\5eff8983e68b4f4dd9ff3be0_softskill_0 (2) (1) (1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857256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43846" y="2506662"/>
            <a:ext cx="4900155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4380" y="227965"/>
            <a:ext cx="8126730" cy="1325563"/>
          </a:xfrm>
        </p:spPr>
        <p:txBody>
          <a:bodyPr>
            <a:no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ru-RU" sz="4800" b="1" i="1" dirty="0" smtClean="0">
                <a:latin typeface="+mn-lt"/>
                <a:ea typeface="+mn-ea"/>
                <a:cs typeface="+mn-cs"/>
              </a:rPr>
              <a:t>КВЕСТЫ</a:t>
            </a:r>
            <a:r>
              <a:rPr lang="ru-RU" sz="3600" b="1" i="1" dirty="0">
                <a:latin typeface="+mn-lt"/>
                <a:ea typeface="+mn-ea"/>
                <a:cs typeface="+mn-cs"/>
              </a:rPr>
              <a:t/>
            </a:r>
            <a:br>
              <a:rPr lang="ru-RU" sz="3600" b="1" i="1" dirty="0">
                <a:latin typeface="+mn-lt"/>
                <a:ea typeface="+mn-ea"/>
                <a:cs typeface="+mn-cs"/>
              </a:rPr>
            </a:br>
            <a:endParaRPr lang="ru-RU" sz="3600" b="1" i="1" dirty="0"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s://im0-tub-ru.yandex.net/i?id=ce17848894c1ecfbec807d3210731bc2-l&amp;ref=rim&amp;n=13&amp;w=1080&amp;h=7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306" y="1036323"/>
            <a:ext cx="4818817" cy="4283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orghost.ru/photos/347/1815347/004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7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4380" y="227965"/>
            <a:ext cx="8126730" cy="1325563"/>
          </a:xfrm>
        </p:spPr>
        <p:txBody>
          <a:bodyPr>
            <a:no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ru-RU" sz="4800" b="1" i="1" dirty="0" smtClean="0">
                <a:latin typeface="+mn-lt"/>
                <a:ea typeface="+mn-ea"/>
                <a:cs typeface="+mn-cs"/>
              </a:rPr>
              <a:t>СПОРТИВНОЕ ОРИЕНТИРОВАНИЕ</a:t>
            </a:r>
            <a:endParaRPr lang="ru-RU" sz="3600" b="1" i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AutoShape 4" descr="https://orghost.ru/photos/347/1815347/004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50611"/>
            <a:ext cx="5090159" cy="5090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s://static.bobr.by/2017/10/11/IMG_1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593" y="1553531"/>
            <a:ext cx="5175409" cy="5722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24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4380" y="227965"/>
            <a:ext cx="8126730" cy="1325563"/>
          </a:xfrm>
        </p:spPr>
        <p:txBody>
          <a:bodyPr>
            <a:no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ru-RU" sz="4800" b="1" i="1" dirty="0" smtClean="0">
                <a:latin typeface="+mn-lt"/>
                <a:ea typeface="+mn-ea"/>
                <a:cs typeface="+mn-cs"/>
              </a:rPr>
              <a:t>НАСТОЛЬНЫЕ ИГРЫ</a:t>
            </a:r>
            <a:endParaRPr lang="ru-RU" sz="3600" b="1" i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AutoShape 4" descr="https://orghost.ru/photos/347/1815347/004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172" name="Picture 4" descr="https://www.culture.ru/storage/images/16210075459e9a64b03608ac297a6c43/d62160caf1a558ce60d238991aae2dd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489" y="1097280"/>
            <a:ext cx="5682343" cy="4640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vatars.mds.yandex.net/get-zen_doc/1897860/pub_5d076ad1729e3a0d58fd0415_5d07a1cb1ede530d61220a9c/scale_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746" y="2023898"/>
            <a:ext cx="4646549" cy="4834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36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4380" y="227965"/>
            <a:ext cx="8126730" cy="1325563"/>
          </a:xfrm>
        </p:spPr>
        <p:txBody>
          <a:bodyPr>
            <a:no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ru-RU" sz="4800" b="1" i="1" dirty="0" smtClean="0">
                <a:latin typeface="+mn-lt"/>
                <a:ea typeface="+mn-ea"/>
                <a:cs typeface="+mn-cs"/>
              </a:rPr>
              <a:t>СПОРТИВНЫЕ ИГРЫ</a:t>
            </a:r>
            <a:endParaRPr lang="ru-RU" sz="3600" b="1" i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AutoShape 4" descr="https://orghost.ru/photos/347/1815347/004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194" name="Picture 2" descr="https://static.sakh.com/info/p/photos/10/102748/f555d687dbe7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302" y="1213961"/>
            <a:ext cx="3083719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kp-pravda.ru/wp-content/uploads/2019/06/%D0%B4%D0%B5%D1%82%D0%B8-%D1%84%D1%83%D1%82%D0%B1%D0%BE%D0%BB-1068x7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1366" y="1355883"/>
            <a:ext cx="5099745" cy="5573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50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7e/e4/04/7ee4042d97488dcb1cca7dfc5458483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855" y="3"/>
            <a:ext cx="6949440" cy="654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28926" y="2290086"/>
            <a:ext cx="3903345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+mn-lt"/>
                <a:ea typeface="+mn-ea"/>
                <a:cs typeface="+mn-cs"/>
              </a:rPr>
              <a:t>2. Проектная работа в школе.</a:t>
            </a:r>
          </a:p>
        </p:txBody>
      </p:sp>
    </p:spTree>
    <p:extLst>
      <p:ext uri="{BB962C8B-B14F-4D97-AF65-F5344CB8AC3E}">
        <p14:creationId xmlns:p14="http://schemas.microsoft.com/office/powerpoint/2010/main" val="2592974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l-morozko.ru/wp-content/gallery/skvoznaya/img_6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365125"/>
            <a:ext cx="6960870" cy="6183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11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7e/e4/04/7ee4042d97488dcb1cca7dfc5458483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855" y="3"/>
            <a:ext cx="6949440" cy="654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634616" y="2366286"/>
            <a:ext cx="4166235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+mn-lt"/>
                <a:ea typeface="+mn-ea"/>
                <a:cs typeface="+mn-cs"/>
              </a:rPr>
              <a:t>3. Внеурочная работа</a:t>
            </a:r>
            <a:endParaRPr lang="ru-RU" sz="3200" b="1" i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592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www.culture.ru/storage/images/6708e38116cb93436b920d8af59567b0/6b2cd1124112dd7bc1c2f00dfcfd96d9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31" y="0"/>
            <a:ext cx="4526279" cy="4526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newsmiass.ru/news/2022/02/16/66529/4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6268" y="2346597"/>
            <a:ext cx="4717733" cy="449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933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7e/e4/04/7ee4042d97488dcb1cca7dfc5458483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855" y="3"/>
            <a:ext cx="6949440" cy="654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6072" y="2204445"/>
            <a:ext cx="3489008" cy="2133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Гибкие навыки</a:t>
            </a:r>
            <a:r>
              <a:rPr lang="ru-RU" sz="3200" dirty="0"/>
              <a:t> - это то, что останется с человеком навсегда и будет актуально, несмотря на технические революции.</a:t>
            </a:r>
          </a:p>
        </p:txBody>
      </p:sp>
    </p:spTree>
    <p:extLst>
      <p:ext uri="{BB962C8B-B14F-4D97-AF65-F5344CB8AC3E}">
        <p14:creationId xmlns:p14="http://schemas.microsoft.com/office/powerpoint/2010/main" val="2564443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66775" y="913794"/>
            <a:ext cx="8017848" cy="5541937"/>
            <a:chOff x="805171" y="263326"/>
            <a:chExt cx="7429474" cy="5899299"/>
          </a:xfrm>
        </p:grpSpPr>
        <p:sp>
          <p:nvSpPr>
            <p:cNvPr id="5" name="Полилиния 4"/>
            <p:cNvSpPr/>
            <p:nvPr/>
          </p:nvSpPr>
          <p:spPr>
            <a:xfrm>
              <a:off x="837345" y="263326"/>
              <a:ext cx="6864183" cy="624016"/>
            </a:xfrm>
            <a:custGeom>
              <a:avLst/>
              <a:gdLst>
                <a:gd name="connsiteX0" fmla="*/ 0 w 6864183"/>
                <a:gd name="connsiteY0" fmla="*/ 0 h 624016"/>
                <a:gd name="connsiteX1" fmla="*/ 6864183 w 6864183"/>
                <a:gd name="connsiteY1" fmla="*/ 0 h 624016"/>
                <a:gd name="connsiteX2" fmla="*/ 6864183 w 6864183"/>
                <a:gd name="connsiteY2" fmla="*/ 624016 h 624016"/>
                <a:gd name="connsiteX3" fmla="*/ 0 w 6864183"/>
                <a:gd name="connsiteY3" fmla="*/ 624016 h 624016"/>
                <a:gd name="connsiteX4" fmla="*/ 0 w 6864183"/>
                <a:gd name="connsiteY4" fmla="*/ 0 h 62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4183" h="624016">
                  <a:moveTo>
                    <a:pt x="0" y="0"/>
                  </a:moveTo>
                  <a:lnTo>
                    <a:pt x="6864183" y="0"/>
                  </a:lnTo>
                  <a:lnTo>
                    <a:pt x="6864183" y="624016"/>
                  </a:lnTo>
                  <a:lnTo>
                    <a:pt x="0" y="6240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b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6" name="Нашивка 5"/>
            <p:cNvSpPr/>
            <p:nvPr/>
          </p:nvSpPr>
          <p:spPr>
            <a:xfrm>
              <a:off x="837345" y="887343"/>
              <a:ext cx="1606218" cy="127114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Нашивка 6"/>
            <p:cNvSpPr/>
            <p:nvPr/>
          </p:nvSpPr>
          <p:spPr>
            <a:xfrm>
              <a:off x="1802144" y="887343"/>
              <a:ext cx="1606218" cy="127114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Нашивка 7"/>
            <p:cNvSpPr/>
            <p:nvPr/>
          </p:nvSpPr>
          <p:spPr>
            <a:xfrm>
              <a:off x="2767706" y="887343"/>
              <a:ext cx="1606218" cy="127114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Нашивка 8"/>
            <p:cNvSpPr/>
            <p:nvPr/>
          </p:nvSpPr>
          <p:spPr>
            <a:xfrm>
              <a:off x="3732505" y="887343"/>
              <a:ext cx="1606218" cy="127114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Нашивка 9"/>
            <p:cNvSpPr/>
            <p:nvPr/>
          </p:nvSpPr>
          <p:spPr>
            <a:xfrm>
              <a:off x="4698067" y="887343"/>
              <a:ext cx="1606218" cy="127114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Нашивка 10"/>
            <p:cNvSpPr/>
            <p:nvPr/>
          </p:nvSpPr>
          <p:spPr>
            <a:xfrm>
              <a:off x="5662866" y="887343"/>
              <a:ext cx="1606218" cy="127114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Нашивка 11"/>
            <p:cNvSpPr/>
            <p:nvPr/>
          </p:nvSpPr>
          <p:spPr>
            <a:xfrm>
              <a:off x="6628427" y="887343"/>
              <a:ext cx="1606218" cy="127114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837345" y="1014457"/>
              <a:ext cx="6953418" cy="1016916"/>
            </a:xfrm>
            <a:custGeom>
              <a:avLst/>
              <a:gdLst>
                <a:gd name="connsiteX0" fmla="*/ 0 w 6953418"/>
                <a:gd name="connsiteY0" fmla="*/ 0 h 1016916"/>
                <a:gd name="connsiteX1" fmla="*/ 6953418 w 6953418"/>
                <a:gd name="connsiteY1" fmla="*/ 0 h 1016916"/>
                <a:gd name="connsiteX2" fmla="*/ 6953418 w 6953418"/>
                <a:gd name="connsiteY2" fmla="*/ 1016916 h 1016916"/>
                <a:gd name="connsiteX3" fmla="*/ 0 w 6953418"/>
                <a:gd name="connsiteY3" fmla="*/ 1016916 h 1016916"/>
                <a:gd name="connsiteX4" fmla="*/ 0 w 6953418"/>
                <a:gd name="connsiteY4" fmla="*/ 0 h 101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418" h="1016916">
                  <a:moveTo>
                    <a:pt x="0" y="0"/>
                  </a:moveTo>
                  <a:lnTo>
                    <a:pt x="6953418" y="0"/>
                  </a:lnTo>
                  <a:lnTo>
                    <a:pt x="6953418" y="1016916"/>
                  </a:lnTo>
                  <a:lnTo>
                    <a:pt x="0" y="10169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dirty="0" smtClean="0">
                  <a:solidFill>
                    <a:srgbClr val="B4DCFA">
                      <a:lumMod val="25000"/>
                    </a:srgbClr>
                  </a:solidFill>
                </a:rPr>
                <a:t>Коммуникативные навыки</a:t>
              </a:r>
              <a:endParaRPr lang="ru-RU" sz="3600" dirty="0">
                <a:solidFill>
                  <a:srgbClr val="B4DCFA">
                    <a:lumMod val="25000"/>
                  </a:srgbClr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837345" y="2265395"/>
              <a:ext cx="6864183" cy="624016"/>
            </a:xfrm>
            <a:custGeom>
              <a:avLst/>
              <a:gdLst>
                <a:gd name="connsiteX0" fmla="*/ 0 w 6864183"/>
                <a:gd name="connsiteY0" fmla="*/ 0 h 624016"/>
                <a:gd name="connsiteX1" fmla="*/ 6864183 w 6864183"/>
                <a:gd name="connsiteY1" fmla="*/ 0 h 624016"/>
                <a:gd name="connsiteX2" fmla="*/ 6864183 w 6864183"/>
                <a:gd name="connsiteY2" fmla="*/ 624016 h 624016"/>
                <a:gd name="connsiteX3" fmla="*/ 0 w 6864183"/>
                <a:gd name="connsiteY3" fmla="*/ 624016 h 624016"/>
                <a:gd name="connsiteX4" fmla="*/ 0 w 6864183"/>
                <a:gd name="connsiteY4" fmla="*/ 0 h 62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4183" h="624016">
                  <a:moveTo>
                    <a:pt x="0" y="0"/>
                  </a:moveTo>
                  <a:lnTo>
                    <a:pt x="6864183" y="0"/>
                  </a:lnTo>
                  <a:lnTo>
                    <a:pt x="6864183" y="624016"/>
                  </a:lnTo>
                  <a:lnTo>
                    <a:pt x="0" y="6240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b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5" name="Нашивка 14"/>
            <p:cNvSpPr/>
            <p:nvPr/>
          </p:nvSpPr>
          <p:spPr>
            <a:xfrm>
              <a:off x="805171" y="2840906"/>
              <a:ext cx="1606218" cy="127114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15"/>
            <p:cNvSpPr/>
            <p:nvPr/>
          </p:nvSpPr>
          <p:spPr>
            <a:xfrm>
              <a:off x="1782048" y="2840906"/>
              <a:ext cx="1606218" cy="127114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Нашивка 16"/>
            <p:cNvSpPr/>
            <p:nvPr/>
          </p:nvSpPr>
          <p:spPr>
            <a:xfrm>
              <a:off x="2767706" y="2889411"/>
              <a:ext cx="1606218" cy="127114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Нашивка 17"/>
            <p:cNvSpPr/>
            <p:nvPr/>
          </p:nvSpPr>
          <p:spPr>
            <a:xfrm>
              <a:off x="3732505" y="2889411"/>
              <a:ext cx="1606218" cy="127114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Нашивка 18"/>
            <p:cNvSpPr/>
            <p:nvPr/>
          </p:nvSpPr>
          <p:spPr>
            <a:xfrm>
              <a:off x="4698067" y="2889411"/>
              <a:ext cx="1606218" cy="127114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Нашивка 19"/>
            <p:cNvSpPr/>
            <p:nvPr/>
          </p:nvSpPr>
          <p:spPr>
            <a:xfrm>
              <a:off x="5662866" y="2889411"/>
              <a:ext cx="1606218" cy="127114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Нашивка 20"/>
            <p:cNvSpPr/>
            <p:nvPr/>
          </p:nvSpPr>
          <p:spPr>
            <a:xfrm>
              <a:off x="6628427" y="2889411"/>
              <a:ext cx="1606218" cy="127114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825253" y="3016525"/>
              <a:ext cx="6953418" cy="1016916"/>
            </a:xfrm>
            <a:custGeom>
              <a:avLst/>
              <a:gdLst>
                <a:gd name="connsiteX0" fmla="*/ 0 w 6953418"/>
                <a:gd name="connsiteY0" fmla="*/ 0 h 1016916"/>
                <a:gd name="connsiteX1" fmla="*/ 6953418 w 6953418"/>
                <a:gd name="connsiteY1" fmla="*/ 0 h 1016916"/>
                <a:gd name="connsiteX2" fmla="*/ 6953418 w 6953418"/>
                <a:gd name="connsiteY2" fmla="*/ 1016916 h 1016916"/>
                <a:gd name="connsiteX3" fmla="*/ 0 w 6953418"/>
                <a:gd name="connsiteY3" fmla="*/ 1016916 h 1016916"/>
                <a:gd name="connsiteX4" fmla="*/ 0 w 6953418"/>
                <a:gd name="connsiteY4" fmla="*/ 0 h 101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418" h="1016916">
                  <a:moveTo>
                    <a:pt x="0" y="0"/>
                  </a:moveTo>
                  <a:lnTo>
                    <a:pt x="6953418" y="0"/>
                  </a:lnTo>
                  <a:lnTo>
                    <a:pt x="6953418" y="1016916"/>
                  </a:lnTo>
                  <a:lnTo>
                    <a:pt x="0" y="10169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dirty="0" smtClean="0">
                  <a:solidFill>
                    <a:srgbClr val="B4DCFA">
                      <a:lumMod val="25000"/>
                    </a:srgbClr>
                  </a:solidFill>
                </a:rPr>
                <a:t>Глубокое знание и страсть к предмету</a:t>
              </a:r>
              <a:endParaRPr lang="ru-RU" sz="3600" dirty="0">
                <a:solidFill>
                  <a:srgbClr val="B4DCFA">
                    <a:lumMod val="25000"/>
                  </a:srgbClr>
                </a:solidFill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825253" y="4021512"/>
              <a:ext cx="6864183" cy="624016"/>
            </a:xfrm>
            <a:custGeom>
              <a:avLst/>
              <a:gdLst>
                <a:gd name="connsiteX0" fmla="*/ 0 w 6864183"/>
                <a:gd name="connsiteY0" fmla="*/ 0 h 624016"/>
                <a:gd name="connsiteX1" fmla="*/ 6864183 w 6864183"/>
                <a:gd name="connsiteY1" fmla="*/ 0 h 624016"/>
                <a:gd name="connsiteX2" fmla="*/ 6864183 w 6864183"/>
                <a:gd name="connsiteY2" fmla="*/ 624016 h 624016"/>
                <a:gd name="connsiteX3" fmla="*/ 0 w 6864183"/>
                <a:gd name="connsiteY3" fmla="*/ 624016 h 624016"/>
                <a:gd name="connsiteX4" fmla="*/ 0 w 6864183"/>
                <a:gd name="connsiteY4" fmla="*/ 0 h 62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4183" h="624016">
                  <a:moveTo>
                    <a:pt x="0" y="0"/>
                  </a:moveTo>
                  <a:lnTo>
                    <a:pt x="6864183" y="0"/>
                  </a:lnTo>
                  <a:lnTo>
                    <a:pt x="6864183" y="624016"/>
                  </a:lnTo>
                  <a:lnTo>
                    <a:pt x="0" y="6240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b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24" name="Нашивка 23"/>
            <p:cNvSpPr/>
            <p:nvPr/>
          </p:nvSpPr>
          <p:spPr>
            <a:xfrm>
              <a:off x="837345" y="4891480"/>
              <a:ext cx="1606218" cy="127114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Нашивка 24"/>
            <p:cNvSpPr/>
            <p:nvPr/>
          </p:nvSpPr>
          <p:spPr>
            <a:xfrm>
              <a:off x="1802144" y="4891480"/>
              <a:ext cx="1606218" cy="127114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Нашивка 25"/>
            <p:cNvSpPr/>
            <p:nvPr/>
          </p:nvSpPr>
          <p:spPr>
            <a:xfrm>
              <a:off x="2767706" y="4891480"/>
              <a:ext cx="1606218" cy="127114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Нашивка 26"/>
            <p:cNvSpPr/>
            <p:nvPr/>
          </p:nvSpPr>
          <p:spPr>
            <a:xfrm>
              <a:off x="3732505" y="4891480"/>
              <a:ext cx="1606218" cy="127114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Нашивка 27"/>
            <p:cNvSpPr/>
            <p:nvPr/>
          </p:nvSpPr>
          <p:spPr>
            <a:xfrm>
              <a:off x="4698067" y="4891480"/>
              <a:ext cx="1606218" cy="127114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Нашивка 28"/>
            <p:cNvSpPr/>
            <p:nvPr/>
          </p:nvSpPr>
          <p:spPr>
            <a:xfrm>
              <a:off x="5662866" y="4891480"/>
              <a:ext cx="1606218" cy="127114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Нашивка 29"/>
            <p:cNvSpPr/>
            <p:nvPr/>
          </p:nvSpPr>
          <p:spPr>
            <a:xfrm>
              <a:off x="6628427" y="4891480"/>
              <a:ext cx="1606218" cy="127114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олилиния 30"/>
            <p:cNvSpPr/>
            <p:nvPr/>
          </p:nvSpPr>
          <p:spPr>
            <a:xfrm>
              <a:off x="837345" y="5018594"/>
              <a:ext cx="6953418" cy="1016916"/>
            </a:xfrm>
            <a:custGeom>
              <a:avLst/>
              <a:gdLst>
                <a:gd name="connsiteX0" fmla="*/ 0 w 6953418"/>
                <a:gd name="connsiteY0" fmla="*/ 0 h 1016916"/>
                <a:gd name="connsiteX1" fmla="*/ 6953418 w 6953418"/>
                <a:gd name="connsiteY1" fmla="*/ 0 h 1016916"/>
                <a:gd name="connsiteX2" fmla="*/ 6953418 w 6953418"/>
                <a:gd name="connsiteY2" fmla="*/ 1016916 h 1016916"/>
                <a:gd name="connsiteX3" fmla="*/ 0 w 6953418"/>
                <a:gd name="connsiteY3" fmla="*/ 1016916 h 1016916"/>
                <a:gd name="connsiteX4" fmla="*/ 0 w 6953418"/>
                <a:gd name="connsiteY4" fmla="*/ 0 h 101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418" h="1016916">
                  <a:moveTo>
                    <a:pt x="0" y="0"/>
                  </a:moveTo>
                  <a:lnTo>
                    <a:pt x="6953418" y="0"/>
                  </a:lnTo>
                  <a:lnTo>
                    <a:pt x="6953418" y="1016916"/>
                  </a:lnTo>
                  <a:lnTo>
                    <a:pt x="0" y="10169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dirty="0" smtClean="0">
                  <a:solidFill>
                    <a:srgbClr val="B4DCFA">
                      <a:lumMod val="25000"/>
                    </a:srgbClr>
                  </a:solidFill>
                </a:rPr>
                <a:t>Способность выстраивать прочные отношения с детьми</a:t>
              </a:r>
              <a:endParaRPr lang="ru-RU" sz="3600" dirty="0">
                <a:solidFill>
                  <a:srgbClr val="B4DCFA">
                    <a:lumMod val="25000"/>
                  </a:srgb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33575" y="241011"/>
            <a:ext cx="8457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B4DCFA">
                    <a:lumMod val="25000"/>
                  </a:srgbClr>
                </a:solidFill>
              </a:rPr>
              <a:t>Развитие «мягких навыков» у педагогов</a:t>
            </a:r>
            <a:endParaRPr lang="ru-RU" sz="3200" b="1" i="1" dirty="0">
              <a:solidFill>
                <a:srgbClr val="B4DCF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Сарапова\Desktop\2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7760" y="142852"/>
            <a:ext cx="862088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755576" y="260648"/>
            <a:ext cx="8136904" cy="5831494"/>
            <a:chOff x="882870" y="477248"/>
            <a:chExt cx="7306250" cy="5831494"/>
          </a:xfrm>
        </p:grpSpPr>
        <p:sp>
          <p:nvSpPr>
            <p:cNvPr id="4" name="Полилиния 3"/>
            <p:cNvSpPr/>
            <p:nvPr/>
          </p:nvSpPr>
          <p:spPr>
            <a:xfrm>
              <a:off x="882870" y="477248"/>
              <a:ext cx="6779693" cy="616335"/>
            </a:xfrm>
            <a:custGeom>
              <a:avLst/>
              <a:gdLst>
                <a:gd name="connsiteX0" fmla="*/ 0 w 6779693"/>
                <a:gd name="connsiteY0" fmla="*/ 0 h 616335"/>
                <a:gd name="connsiteX1" fmla="*/ 6779693 w 6779693"/>
                <a:gd name="connsiteY1" fmla="*/ 0 h 616335"/>
                <a:gd name="connsiteX2" fmla="*/ 6779693 w 6779693"/>
                <a:gd name="connsiteY2" fmla="*/ 616335 h 616335"/>
                <a:gd name="connsiteX3" fmla="*/ 0 w 6779693"/>
                <a:gd name="connsiteY3" fmla="*/ 616335 h 616335"/>
                <a:gd name="connsiteX4" fmla="*/ 0 w 6779693"/>
                <a:gd name="connsiteY4" fmla="*/ 0 h 61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79693" h="616335">
                  <a:moveTo>
                    <a:pt x="0" y="0"/>
                  </a:moveTo>
                  <a:lnTo>
                    <a:pt x="6779693" y="0"/>
                  </a:lnTo>
                  <a:lnTo>
                    <a:pt x="6779693" y="616335"/>
                  </a:lnTo>
                  <a:lnTo>
                    <a:pt x="0" y="6163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b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5" name="Нашивка 4"/>
            <p:cNvSpPr/>
            <p:nvPr/>
          </p:nvSpPr>
          <p:spPr>
            <a:xfrm>
              <a:off x="882870" y="1093584"/>
              <a:ext cx="1586448" cy="125549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Нашивка 5"/>
            <p:cNvSpPr/>
            <p:nvPr/>
          </p:nvSpPr>
          <p:spPr>
            <a:xfrm>
              <a:off x="1835794" y="1093584"/>
              <a:ext cx="1586448" cy="125549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Нашивка 6"/>
            <p:cNvSpPr/>
            <p:nvPr/>
          </p:nvSpPr>
          <p:spPr>
            <a:xfrm>
              <a:off x="2789471" y="1093584"/>
              <a:ext cx="1586448" cy="125549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Нашивка 7"/>
            <p:cNvSpPr/>
            <p:nvPr/>
          </p:nvSpPr>
          <p:spPr>
            <a:xfrm>
              <a:off x="3742395" y="1093584"/>
              <a:ext cx="1586448" cy="125549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Нашивка 8"/>
            <p:cNvSpPr/>
            <p:nvPr/>
          </p:nvSpPr>
          <p:spPr>
            <a:xfrm>
              <a:off x="4696072" y="1093584"/>
              <a:ext cx="1586448" cy="125549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Нашивка 9"/>
            <p:cNvSpPr/>
            <p:nvPr/>
          </p:nvSpPr>
          <p:spPr>
            <a:xfrm>
              <a:off x="5648995" y="1093584"/>
              <a:ext cx="1586448" cy="125549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Нашивка 10"/>
            <p:cNvSpPr/>
            <p:nvPr/>
          </p:nvSpPr>
          <p:spPr>
            <a:xfrm>
              <a:off x="6602672" y="1093584"/>
              <a:ext cx="1586448" cy="125549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882870" y="1219134"/>
              <a:ext cx="6867829" cy="1004399"/>
            </a:xfrm>
            <a:custGeom>
              <a:avLst/>
              <a:gdLst>
                <a:gd name="connsiteX0" fmla="*/ 0 w 6867829"/>
                <a:gd name="connsiteY0" fmla="*/ 0 h 1004399"/>
                <a:gd name="connsiteX1" fmla="*/ 6867829 w 6867829"/>
                <a:gd name="connsiteY1" fmla="*/ 0 h 1004399"/>
                <a:gd name="connsiteX2" fmla="*/ 6867829 w 6867829"/>
                <a:gd name="connsiteY2" fmla="*/ 1004399 h 1004399"/>
                <a:gd name="connsiteX3" fmla="*/ 0 w 6867829"/>
                <a:gd name="connsiteY3" fmla="*/ 1004399 h 1004399"/>
                <a:gd name="connsiteX4" fmla="*/ 0 w 6867829"/>
                <a:gd name="connsiteY4" fmla="*/ 0 h 100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7829" h="1004399">
                  <a:moveTo>
                    <a:pt x="0" y="0"/>
                  </a:moveTo>
                  <a:lnTo>
                    <a:pt x="6867829" y="0"/>
                  </a:lnTo>
                  <a:lnTo>
                    <a:pt x="6867829" y="1004399"/>
                  </a:lnTo>
                  <a:lnTo>
                    <a:pt x="0" y="10043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dirty="0" smtClean="0">
                  <a:solidFill>
                    <a:srgbClr val="B4DCFA">
                      <a:lumMod val="25000"/>
                    </a:srgbClr>
                  </a:solidFill>
                </a:rPr>
                <a:t>Дружелюбие и доступность</a:t>
              </a:r>
              <a:endParaRPr lang="ru-RU" sz="3600" dirty="0">
                <a:solidFill>
                  <a:srgbClr val="B4DCFA">
                    <a:lumMod val="25000"/>
                  </a:srgbClr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82870" y="2457078"/>
              <a:ext cx="6779693" cy="616335"/>
            </a:xfrm>
            <a:custGeom>
              <a:avLst/>
              <a:gdLst>
                <a:gd name="connsiteX0" fmla="*/ 0 w 6779693"/>
                <a:gd name="connsiteY0" fmla="*/ 0 h 616335"/>
                <a:gd name="connsiteX1" fmla="*/ 6779693 w 6779693"/>
                <a:gd name="connsiteY1" fmla="*/ 0 h 616335"/>
                <a:gd name="connsiteX2" fmla="*/ 6779693 w 6779693"/>
                <a:gd name="connsiteY2" fmla="*/ 616335 h 616335"/>
                <a:gd name="connsiteX3" fmla="*/ 0 w 6779693"/>
                <a:gd name="connsiteY3" fmla="*/ 616335 h 616335"/>
                <a:gd name="connsiteX4" fmla="*/ 0 w 6779693"/>
                <a:gd name="connsiteY4" fmla="*/ 0 h 61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79693" h="616335">
                  <a:moveTo>
                    <a:pt x="0" y="0"/>
                  </a:moveTo>
                  <a:lnTo>
                    <a:pt x="6779693" y="0"/>
                  </a:lnTo>
                  <a:lnTo>
                    <a:pt x="6779693" y="616335"/>
                  </a:lnTo>
                  <a:lnTo>
                    <a:pt x="0" y="6163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b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4" name="Нашивка 13"/>
            <p:cNvSpPr/>
            <p:nvPr/>
          </p:nvSpPr>
          <p:spPr>
            <a:xfrm>
              <a:off x="882870" y="3073414"/>
              <a:ext cx="1586448" cy="125549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Нашивка 14"/>
            <p:cNvSpPr/>
            <p:nvPr/>
          </p:nvSpPr>
          <p:spPr>
            <a:xfrm>
              <a:off x="1835794" y="3073414"/>
              <a:ext cx="1586448" cy="125549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15"/>
            <p:cNvSpPr/>
            <p:nvPr/>
          </p:nvSpPr>
          <p:spPr>
            <a:xfrm>
              <a:off x="2789471" y="3073414"/>
              <a:ext cx="1586448" cy="125549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Нашивка 16"/>
            <p:cNvSpPr/>
            <p:nvPr/>
          </p:nvSpPr>
          <p:spPr>
            <a:xfrm>
              <a:off x="3742395" y="3073414"/>
              <a:ext cx="1586448" cy="125549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Нашивка 17"/>
            <p:cNvSpPr/>
            <p:nvPr/>
          </p:nvSpPr>
          <p:spPr>
            <a:xfrm>
              <a:off x="4696072" y="3073414"/>
              <a:ext cx="1586448" cy="125549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Нашивка 18"/>
            <p:cNvSpPr/>
            <p:nvPr/>
          </p:nvSpPr>
          <p:spPr>
            <a:xfrm>
              <a:off x="5648995" y="3073414"/>
              <a:ext cx="1586448" cy="125549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Нашивка 19"/>
            <p:cNvSpPr/>
            <p:nvPr/>
          </p:nvSpPr>
          <p:spPr>
            <a:xfrm>
              <a:off x="6602672" y="3073414"/>
              <a:ext cx="1586448" cy="125549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882870" y="3198964"/>
              <a:ext cx="6867829" cy="1004399"/>
            </a:xfrm>
            <a:custGeom>
              <a:avLst/>
              <a:gdLst>
                <a:gd name="connsiteX0" fmla="*/ 0 w 6867829"/>
                <a:gd name="connsiteY0" fmla="*/ 0 h 1004399"/>
                <a:gd name="connsiteX1" fmla="*/ 6867829 w 6867829"/>
                <a:gd name="connsiteY1" fmla="*/ 0 h 1004399"/>
                <a:gd name="connsiteX2" fmla="*/ 6867829 w 6867829"/>
                <a:gd name="connsiteY2" fmla="*/ 1004399 h 1004399"/>
                <a:gd name="connsiteX3" fmla="*/ 0 w 6867829"/>
                <a:gd name="connsiteY3" fmla="*/ 1004399 h 1004399"/>
                <a:gd name="connsiteX4" fmla="*/ 0 w 6867829"/>
                <a:gd name="connsiteY4" fmla="*/ 0 h 100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7829" h="1004399">
                  <a:moveTo>
                    <a:pt x="0" y="0"/>
                  </a:moveTo>
                  <a:lnTo>
                    <a:pt x="6867829" y="0"/>
                  </a:lnTo>
                  <a:lnTo>
                    <a:pt x="6867829" y="1004399"/>
                  </a:lnTo>
                  <a:lnTo>
                    <a:pt x="0" y="10043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dirty="0" smtClean="0">
                  <a:solidFill>
                    <a:srgbClr val="B4DCFA">
                      <a:lumMod val="25000"/>
                    </a:srgbClr>
                  </a:solidFill>
                </a:rPr>
                <a:t>Подготовленность и адаптивность</a:t>
              </a:r>
              <a:endParaRPr lang="ru-RU" sz="3600" dirty="0">
                <a:solidFill>
                  <a:srgbClr val="B4DCFA">
                    <a:lumMod val="25000"/>
                  </a:srgbClr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82870" y="4436908"/>
              <a:ext cx="6779693" cy="616335"/>
            </a:xfrm>
            <a:custGeom>
              <a:avLst/>
              <a:gdLst>
                <a:gd name="connsiteX0" fmla="*/ 0 w 6779693"/>
                <a:gd name="connsiteY0" fmla="*/ 0 h 616335"/>
                <a:gd name="connsiteX1" fmla="*/ 6779693 w 6779693"/>
                <a:gd name="connsiteY1" fmla="*/ 0 h 616335"/>
                <a:gd name="connsiteX2" fmla="*/ 6779693 w 6779693"/>
                <a:gd name="connsiteY2" fmla="*/ 616335 h 616335"/>
                <a:gd name="connsiteX3" fmla="*/ 0 w 6779693"/>
                <a:gd name="connsiteY3" fmla="*/ 616335 h 616335"/>
                <a:gd name="connsiteX4" fmla="*/ 0 w 6779693"/>
                <a:gd name="connsiteY4" fmla="*/ 0 h 61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79693" h="616335">
                  <a:moveTo>
                    <a:pt x="0" y="0"/>
                  </a:moveTo>
                  <a:lnTo>
                    <a:pt x="6779693" y="0"/>
                  </a:lnTo>
                  <a:lnTo>
                    <a:pt x="6779693" y="616335"/>
                  </a:lnTo>
                  <a:lnTo>
                    <a:pt x="0" y="6163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b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23" name="Нашивка 22"/>
            <p:cNvSpPr/>
            <p:nvPr/>
          </p:nvSpPr>
          <p:spPr>
            <a:xfrm>
              <a:off x="882870" y="5053244"/>
              <a:ext cx="1586448" cy="125549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Нашивка 23"/>
            <p:cNvSpPr/>
            <p:nvPr/>
          </p:nvSpPr>
          <p:spPr>
            <a:xfrm>
              <a:off x="1835794" y="5053244"/>
              <a:ext cx="1586448" cy="125549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Нашивка 24"/>
            <p:cNvSpPr/>
            <p:nvPr/>
          </p:nvSpPr>
          <p:spPr>
            <a:xfrm>
              <a:off x="2789471" y="5053244"/>
              <a:ext cx="1586448" cy="125549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Нашивка 25"/>
            <p:cNvSpPr/>
            <p:nvPr/>
          </p:nvSpPr>
          <p:spPr>
            <a:xfrm>
              <a:off x="3742395" y="5053244"/>
              <a:ext cx="1586448" cy="125549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Нашивка 26"/>
            <p:cNvSpPr/>
            <p:nvPr/>
          </p:nvSpPr>
          <p:spPr>
            <a:xfrm>
              <a:off x="4696072" y="5053244"/>
              <a:ext cx="1586448" cy="125549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Нашивка 27"/>
            <p:cNvSpPr/>
            <p:nvPr/>
          </p:nvSpPr>
          <p:spPr>
            <a:xfrm>
              <a:off x="5648995" y="5053244"/>
              <a:ext cx="1586448" cy="125549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Нашивка 28"/>
            <p:cNvSpPr/>
            <p:nvPr/>
          </p:nvSpPr>
          <p:spPr>
            <a:xfrm>
              <a:off x="6602672" y="5053244"/>
              <a:ext cx="1586448" cy="125549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олилиния 29"/>
            <p:cNvSpPr/>
            <p:nvPr/>
          </p:nvSpPr>
          <p:spPr>
            <a:xfrm>
              <a:off x="882870" y="5178794"/>
              <a:ext cx="6867829" cy="1004399"/>
            </a:xfrm>
            <a:custGeom>
              <a:avLst/>
              <a:gdLst>
                <a:gd name="connsiteX0" fmla="*/ 0 w 6867829"/>
                <a:gd name="connsiteY0" fmla="*/ 0 h 1004399"/>
                <a:gd name="connsiteX1" fmla="*/ 6867829 w 6867829"/>
                <a:gd name="connsiteY1" fmla="*/ 0 h 1004399"/>
                <a:gd name="connsiteX2" fmla="*/ 6867829 w 6867829"/>
                <a:gd name="connsiteY2" fmla="*/ 1004399 h 1004399"/>
                <a:gd name="connsiteX3" fmla="*/ 0 w 6867829"/>
                <a:gd name="connsiteY3" fmla="*/ 1004399 h 1004399"/>
                <a:gd name="connsiteX4" fmla="*/ 0 w 6867829"/>
                <a:gd name="connsiteY4" fmla="*/ 0 h 100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7829" h="1004399">
                  <a:moveTo>
                    <a:pt x="0" y="0"/>
                  </a:moveTo>
                  <a:lnTo>
                    <a:pt x="6867829" y="0"/>
                  </a:lnTo>
                  <a:lnTo>
                    <a:pt x="6867829" y="1004399"/>
                  </a:lnTo>
                  <a:lnTo>
                    <a:pt x="0" y="10043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dirty="0" smtClean="0">
                  <a:solidFill>
                    <a:srgbClr val="B4DCFA">
                      <a:lumMod val="25000"/>
                    </a:srgbClr>
                  </a:solidFill>
                </a:rPr>
                <a:t>Обмен информации</a:t>
              </a:r>
              <a:endParaRPr lang="ru-RU" sz="3600" dirty="0">
                <a:solidFill>
                  <a:srgbClr val="B4DCFA">
                    <a:lumMod val="2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3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414178" y="476672"/>
            <a:ext cx="6581874" cy="5720652"/>
            <a:chOff x="786094" y="525465"/>
            <a:chExt cx="7710642" cy="5720652"/>
          </a:xfrm>
        </p:grpSpPr>
        <p:sp>
          <p:nvSpPr>
            <p:cNvPr id="18" name="Полилиния 17"/>
            <p:cNvSpPr/>
            <p:nvPr/>
          </p:nvSpPr>
          <p:spPr>
            <a:xfrm>
              <a:off x="3443491" y="525465"/>
              <a:ext cx="2341357" cy="1372572"/>
            </a:xfrm>
            <a:custGeom>
              <a:avLst/>
              <a:gdLst>
                <a:gd name="connsiteX0" fmla="*/ 0 w 2341357"/>
                <a:gd name="connsiteY0" fmla="*/ 228767 h 1372572"/>
                <a:gd name="connsiteX1" fmla="*/ 228767 w 2341357"/>
                <a:gd name="connsiteY1" fmla="*/ 0 h 1372572"/>
                <a:gd name="connsiteX2" fmla="*/ 2112590 w 2341357"/>
                <a:gd name="connsiteY2" fmla="*/ 0 h 1372572"/>
                <a:gd name="connsiteX3" fmla="*/ 2341357 w 2341357"/>
                <a:gd name="connsiteY3" fmla="*/ 228767 h 1372572"/>
                <a:gd name="connsiteX4" fmla="*/ 2341357 w 2341357"/>
                <a:gd name="connsiteY4" fmla="*/ 1143805 h 1372572"/>
                <a:gd name="connsiteX5" fmla="*/ 2112590 w 2341357"/>
                <a:gd name="connsiteY5" fmla="*/ 1372572 h 1372572"/>
                <a:gd name="connsiteX6" fmla="*/ 228767 w 2341357"/>
                <a:gd name="connsiteY6" fmla="*/ 1372572 h 1372572"/>
                <a:gd name="connsiteX7" fmla="*/ 0 w 2341357"/>
                <a:gd name="connsiteY7" fmla="*/ 1143805 h 1372572"/>
                <a:gd name="connsiteX8" fmla="*/ 0 w 2341357"/>
                <a:gd name="connsiteY8" fmla="*/ 228767 h 13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1357" h="1372572">
                  <a:moveTo>
                    <a:pt x="0" y="228767"/>
                  </a:moveTo>
                  <a:cubicBezTo>
                    <a:pt x="0" y="102422"/>
                    <a:pt x="102422" y="0"/>
                    <a:pt x="228767" y="0"/>
                  </a:cubicBezTo>
                  <a:lnTo>
                    <a:pt x="2112590" y="0"/>
                  </a:lnTo>
                  <a:cubicBezTo>
                    <a:pt x="2238935" y="0"/>
                    <a:pt x="2341357" y="102422"/>
                    <a:pt x="2341357" y="228767"/>
                  </a:cubicBezTo>
                  <a:lnTo>
                    <a:pt x="2341357" y="1143805"/>
                  </a:lnTo>
                  <a:cubicBezTo>
                    <a:pt x="2341357" y="1270150"/>
                    <a:pt x="2238935" y="1372572"/>
                    <a:pt x="2112590" y="1372572"/>
                  </a:cubicBezTo>
                  <a:lnTo>
                    <a:pt x="228767" y="1372572"/>
                  </a:lnTo>
                  <a:cubicBezTo>
                    <a:pt x="102422" y="1372572"/>
                    <a:pt x="0" y="1270150"/>
                    <a:pt x="0" y="1143805"/>
                  </a:cubicBezTo>
                  <a:lnTo>
                    <a:pt x="0" y="22876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773" tIns="131773" rIns="131773" bIns="131773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 smtClean="0">
                  <a:solidFill>
                    <a:prstClr val="white"/>
                  </a:solidFill>
                </a:rPr>
                <a:t>Посещение тренингов 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 smtClean="0">
                  <a:solidFill>
                    <a:prstClr val="white"/>
                  </a:solidFill>
                </a:rPr>
                <a:t>и 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 smtClean="0">
                  <a:solidFill>
                    <a:prstClr val="white"/>
                  </a:solidFill>
                </a:rPr>
                <a:t>мастер - классов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6268158" y="1499781"/>
              <a:ext cx="2110076" cy="942692"/>
            </a:xfrm>
            <a:custGeom>
              <a:avLst/>
              <a:gdLst>
                <a:gd name="connsiteX0" fmla="*/ 0 w 1956551"/>
                <a:gd name="connsiteY0" fmla="*/ 132755 h 796512"/>
                <a:gd name="connsiteX1" fmla="*/ 132755 w 1956551"/>
                <a:gd name="connsiteY1" fmla="*/ 0 h 796512"/>
                <a:gd name="connsiteX2" fmla="*/ 1823796 w 1956551"/>
                <a:gd name="connsiteY2" fmla="*/ 0 h 796512"/>
                <a:gd name="connsiteX3" fmla="*/ 1956551 w 1956551"/>
                <a:gd name="connsiteY3" fmla="*/ 132755 h 796512"/>
                <a:gd name="connsiteX4" fmla="*/ 1956551 w 1956551"/>
                <a:gd name="connsiteY4" fmla="*/ 663757 h 796512"/>
                <a:gd name="connsiteX5" fmla="*/ 1823796 w 1956551"/>
                <a:gd name="connsiteY5" fmla="*/ 796512 h 796512"/>
                <a:gd name="connsiteX6" fmla="*/ 132755 w 1956551"/>
                <a:gd name="connsiteY6" fmla="*/ 796512 h 796512"/>
                <a:gd name="connsiteX7" fmla="*/ 0 w 1956551"/>
                <a:gd name="connsiteY7" fmla="*/ 663757 h 796512"/>
                <a:gd name="connsiteX8" fmla="*/ 0 w 1956551"/>
                <a:gd name="connsiteY8" fmla="*/ 132755 h 79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6551" h="796512">
                  <a:moveTo>
                    <a:pt x="0" y="132755"/>
                  </a:moveTo>
                  <a:cubicBezTo>
                    <a:pt x="0" y="59436"/>
                    <a:pt x="59436" y="0"/>
                    <a:pt x="132755" y="0"/>
                  </a:cubicBezTo>
                  <a:lnTo>
                    <a:pt x="1823796" y="0"/>
                  </a:lnTo>
                  <a:cubicBezTo>
                    <a:pt x="1897115" y="0"/>
                    <a:pt x="1956551" y="59436"/>
                    <a:pt x="1956551" y="132755"/>
                  </a:cubicBezTo>
                  <a:lnTo>
                    <a:pt x="1956551" y="663757"/>
                  </a:lnTo>
                  <a:cubicBezTo>
                    <a:pt x="1956551" y="737076"/>
                    <a:pt x="1897115" y="796512"/>
                    <a:pt x="1823796" y="796512"/>
                  </a:cubicBezTo>
                  <a:lnTo>
                    <a:pt x="132755" y="796512"/>
                  </a:lnTo>
                  <a:cubicBezTo>
                    <a:pt x="59436" y="796512"/>
                    <a:pt x="0" y="737076"/>
                    <a:pt x="0" y="663757"/>
                  </a:cubicBezTo>
                  <a:lnTo>
                    <a:pt x="0" y="13275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463" tIns="107463" rIns="107463" bIns="107463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prstClr val="white"/>
                  </a:solidFill>
                </a:rPr>
                <a:t>Саморазвитие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6293517" y="2938966"/>
              <a:ext cx="1993875" cy="1189517"/>
            </a:xfrm>
            <a:custGeom>
              <a:avLst/>
              <a:gdLst>
                <a:gd name="connsiteX0" fmla="*/ 0 w 1993875"/>
                <a:gd name="connsiteY0" fmla="*/ 156482 h 938874"/>
                <a:gd name="connsiteX1" fmla="*/ 156482 w 1993875"/>
                <a:gd name="connsiteY1" fmla="*/ 0 h 938874"/>
                <a:gd name="connsiteX2" fmla="*/ 1837393 w 1993875"/>
                <a:gd name="connsiteY2" fmla="*/ 0 h 938874"/>
                <a:gd name="connsiteX3" fmla="*/ 1993875 w 1993875"/>
                <a:gd name="connsiteY3" fmla="*/ 156482 h 938874"/>
                <a:gd name="connsiteX4" fmla="*/ 1993875 w 1993875"/>
                <a:gd name="connsiteY4" fmla="*/ 782392 h 938874"/>
                <a:gd name="connsiteX5" fmla="*/ 1837393 w 1993875"/>
                <a:gd name="connsiteY5" fmla="*/ 938874 h 938874"/>
                <a:gd name="connsiteX6" fmla="*/ 156482 w 1993875"/>
                <a:gd name="connsiteY6" fmla="*/ 938874 h 938874"/>
                <a:gd name="connsiteX7" fmla="*/ 0 w 1993875"/>
                <a:gd name="connsiteY7" fmla="*/ 782392 h 938874"/>
                <a:gd name="connsiteX8" fmla="*/ 0 w 1993875"/>
                <a:gd name="connsiteY8" fmla="*/ 156482 h 93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3875" h="938874">
                  <a:moveTo>
                    <a:pt x="0" y="156482"/>
                  </a:moveTo>
                  <a:cubicBezTo>
                    <a:pt x="0" y="70059"/>
                    <a:pt x="70059" y="0"/>
                    <a:pt x="156482" y="0"/>
                  </a:cubicBezTo>
                  <a:lnTo>
                    <a:pt x="1837393" y="0"/>
                  </a:lnTo>
                  <a:cubicBezTo>
                    <a:pt x="1923816" y="0"/>
                    <a:pt x="1993875" y="70059"/>
                    <a:pt x="1993875" y="156482"/>
                  </a:cubicBezTo>
                  <a:lnTo>
                    <a:pt x="1993875" y="782392"/>
                  </a:lnTo>
                  <a:cubicBezTo>
                    <a:pt x="1993875" y="868815"/>
                    <a:pt x="1923816" y="938874"/>
                    <a:pt x="1837393" y="938874"/>
                  </a:cubicBezTo>
                  <a:lnTo>
                    <a:pt x="156482" y="938874"/>
                  </a:lnTo>
                  <a:cubicBezTo>
                    <a:pt x="70059" y="938874"/>
                    <a:pt x="0" y="868815"/>
                    <a:pt x="0" y="782392"/>
                  </a:cubicBezTo>
                  <a:lnTo>
                    <a:pt x="0" y="1564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602" tIns="110602" rIns="110602" bIns="110602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 smtClean="0">
                  <a:solidFill>
                    <a:prstClr val="white"/>
                  </a:solidFill>
                </a:rPr>
                <a:t>Фоновые задания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6084174" y="4581130"/>
              <a:ext cx="2412562" cy="1113910"/>
            </a:xfrm>
            <a:custGeom>
              <a:avLst/>
              <a:gdLst>
                <a:gd name="connsiteX0" fmla="*/ 0 w 2412562"/>
                <a:gd name="connsiteY0" fmla="*/ 185655 h 1113910"/>
                <a:gd name="connsiteX1" fmla="*/ 185655 w 2412562"/>
                <a:gd name="connsiteY1" fmla="*/ 0 h 1113910"/>
                <a:gd name="connsiteX2" fmla="*/ 2226907 w 2412562"/>
                <a:gd name="connsiteY2" fmla="*/ 0 h 1113910"/>
                <a:gd name="connsiteX3" fmla="*/ 2412562 w 2412562"/>
                <a:gd name="connsiteY3" fmla="*/ 185655 h 1113910"/>
                <a:gd name="connsiteX4" fmla="*/ 2412562 w 2412562"/>
                <a:gd name="connsiteY4" fmla="*/ 928255 h 1113910"/>
                <a:gd name="connsiteX5" fmla="*/ 2226907 w 2412562"/>
                <a:gd name="connsiteY5" fmla="*/ 1113910 h 1113910"/>
                <a:gd name="connsiteX6" fmla="*/ 185655 w 2412562"/>
                <a:gd name="connsiteY6" fmla="*/ 1113910 h 1113910"/>
                <a:gd name="connsiteX7" fmla="*/ 0 w 2412562"/>
                <a:gd name="connsiteY7" fmla="*/ 928255 h 1113910"/>
                <a:gd name="connsiteX8" fmla="*/ 0 w 2412562"/>
                <a:gd name="connsiteY8" fmla="*/ 185655 h 111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2562" h="1113910">
                  <a:moveTo>
                    <a:pt x="0" y="185655"/>
                  </a:moveTo>
                  <a:cubicBezTo>
                    <a:pt x="0" y="83121"/>
                    <a:pt x="83121" y="0"/>
                    <a:pt x="185655" y="0"/>
                  </a:cubicBezTo>
                  <a:lnTo>
                    <a:pt x="2226907" y="0"/>
                  </a:lnTo>
                  <a:cubicBezTo>
                    <a:pt x="2329441" y="0"/>
                    <a:pt x="2412562" y="83121"/>
                    <a:pt x="2412562" y="185655"/>
                  </a:cubicBezTo>
                  <a:lnTo>
                    <a:pt x="2412562" y="928255"/>
                  </a:lnTo>
                  <a:cubicBezTo>
                    <a:pt x="2412562" y="1030789"/>
                    <a:pt x="2329441" y="1113910"/>
                    <a:pt x="2226907" y="1113910"/>
                  </a:cubicBezTo>
                  <a:lnTo>
                    <a:pt x="185655" y="1113910"/>
                  </a:lnTo>
                  <a:cubicBezTo>
                    <a:pt x="83121" y="1113910"/>
                    <a:pt x="0" y="1030789"/>
                    <a:pt x="0" y="928255"/>
                  </a:cubicBezTo>
                  <a:lnTo>
                    <a:pt x="0" y="18565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147" tIns="119147" rIns="119147" bIns="119147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 smtClean="0">
                  <a:solidFill>
                    <a:prstClr val="white"/>
                  </a:solidFill>
                </a:rPr>
                <a:t>Развитие в процессе выполнения новых задач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3491880" y="5229193"/>
              <a:ext cx="2244583" cy="1016924"/>
            </a:xfrm>
            <a:custGeom>
              <a:avLst/>
              <a:gdLst>
                <a:gd name="connsiteX0" fmla="*/ 0 w 2244583"/>
                <a:gd name="connsiteY0" fmla="*/ 169491 h 1016924"/>
                <a:gd name="connsiteX1" fmla="*/ 169491 w 2244583"/>
                <a:gd name="connsiteY1" fmla="*/ 0 h 1016924"/>
                <a:gd name="connsiteX2" fmla="*/ 2075092 w 2244583"/>
                <a:gd name="connsiteY2" fmla="*/ 0 h 1016924"/>
                <a:gd name="connsiteX3" fmla="*/ 2244583 w 2244583"/>
                <a:gd name="connsiteY3" fmla="*/ 169491 h 1016924"/>
                <a:gd name="connsiteX4" fmla="*/ 2244583 w 2244583"/>
                <a:gd name="connsiteY4" fmla="*/ 847433 h 1016924"/>
                <a:gd name="connsiteX5" fmla="*/ 2075092 w 2244583"/>
                <a:gd name="connsiteY5" fmla="*/ 1016924 h 1016924"/>
                <a:gd name="connsiteX6" fmla="*/ 169491 w 2244583"/>
                <a:gd name="connsiteY6" fmla="*/ 1016924 h 1016924"/>
                <a:gd name="connsiteX7" fmla="*/ 0 w 2244583"/>
                <a:gd name="connsiteY7" fmla="*/ 847433 h 1016924"/>
                <a:gd name="connsiteX8" fmla="*/ 0 w 2244583"/>
                <a:gd name="connsiteY8" fmla="*/ 169491 h 101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4583" h="1016924">
                  <a:moveTo>
                    <a:pt x="0" y="169491"/>
                  </a:moveTo>
                  <a:cubicBezTo>
                    <a:pt x="0" y="75884"/>
                    <a:pt x="75884" y="0"/>
                    <a:pt x="169491" y="0"/>
                  </a:cubicBezTo>
                  <a:lnTo>
                    <a:pt x="2075092" y="0"/>
                  </a:lnTo>
                  <a:cubicBezTo>
                    <a:pt x="2168699" y="0"/>
                    <a:pt x="2244583" y="75884"/>
                    <a:pt x="2244583" y="169491"/>
                  </a:cubicBezTo>
                  <a:lnTo>
                    <a:pt x="2244583" y="847433"/>
                  </a:lnTo>
                  <a:cubicBezTo>
                    <a:pt x="2244583" y="941040"/>
                    <a:pt x="2168699" y="1016924"/>
                    <a:pt x="2075092" y="1016924"/>
                  </a:cubicBezTo>
                  <a:lnTo>
                    <a:pt x="169491" y="1016924"/>
                  </a:lnTo>
                  <a:cubicBezTo>
                    <a:pt x="75884" y="1016924"/>
                    <a:pt x="0" y="941040"/>
                    <a:pt x="0" y="847433"/>
                  </a:cubicBezTo>
                  <a:lnTo>
                    <a:pt x="0" y="1694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412" tIns="114412" rIns="114412" bIns="114412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 smtClean="0">
                  <a:solidFill>
                    <a:prstClr val="white"/>
                  </a:solidFill>
                </a:rPr>
                <a:t>Активное участие в общественной жизни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891437" y="4667836"/>
              <a:ext cx="2403911" cy="1080000"/>
            </a:xfrm>
            <a:custGeom>
              <a:avLst/>
              <a:gdLst>
                <a:gd name="connsiteX0" fmla="*/ 0 w 2067188"/>
                <a:gd name="connsiteY0" fmla="*/ 209186 h 1255091"/>
                <a:gd name="connsiteX1" fmla="*/ 209186 w 2067188"/>
                <a:gd name="connsiteY1" fmla="*/ 0 h 1255091"/>
                <a:gd name="connsiteX2" fmla="*/ 1858002 w 2067188"/>
                <a:gd name="connsiteY2" fmla="*/ 0 h 1255091"/>
                <a:gd name="connsiteX3" fmla="*/ 2067188 w 2067188"/>
                <a:gd name="connsiteY3" fmla="*/ 209186 h 1255091"/>
                <a:gd name="connsiteX4" fmla="*/ 2067188 w 2067188"/>
                <a:gd name="connsiteY4" fmla="*/ 1045905 h 1255091"/>
                <a:gd name="connsiteX5" fmla="*/ 1858002 w 2067188"/>
                <a:gd name="connsiteY5" fmla="*/ 1255091 h 1255091"/>
                <a:gd name="connsiteX6" fmla="*/ 209186 w 2067188"/>
                <a:gd name="connsiteY6" fmla="*/ 1255091 h 1255091"/>
                <a:gd name="connsiteX7" fmla="*/ 0 w 2067188"/>
                <a:gd name="connsiteY7" fmla="*/ 1045905 h 1255091"/>
                <a:gd name="connsiteX8" fmla="*/ 0 w 2067188"/>
                <a:gd name="connsiteY8" fmla="*/ 209186 h 125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7188" h="1255091">
                  <a:moveTo>
                    <a:pt x="0" y="209186"/>
                  </a:moveTo>
                  <a:cubicBezTo>
                    <a:pt x="0" y="93656"/>
                    <a:pt x="93656" y="0"/>
                    <a:pt x="209186" y="0"/>
                  </a:cubicBezTo>
                  <a:lnTo>
                    <a:pt x="1858002" y="0"/>
                  </a:lnTo>
                  <a:cubicBezTo>
                    <a:pt x="1973532" y="0"/>
                    <a:pt x="2067188" y="93656"/>
                    <a:pt x="2067188" y="209186"/>
                  </a:cubicBezTo>
                  <a:lnTo>
                    <a:pt x="2067188" y="1045905"/>
                  </a:lnTo>
                  <a:cubicBezTo>
                    <a:pt x="2067188" y="1161435"/>
                    <a:pt x="1973532" y="1255091"/>
                    <a:pt x="1858002" y="1255091"/>
                  </a:cubicBezTo>
                  <a:lnTo>
                    <a:pt x="209186" y="1255091"/>
                  </a:lnTo>
                  <a:cubicBezTo>
                    <a:pt x="93656" y="1255091"/>
                    <a:pt x="0" y="1161435"/>
                    <a:pt x="0" y="1045905"/>
                  </a:cubicBezTo>
                  <a:lnTo>
                    <a:pt x="0" y="2091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038" tIns="126038" rIns="126038" bIns="126038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 smtClean="0">
                  <a:solidFill>
                    <a:prstClr val="white"/>
                  </a:solidFill>
                </a:rPr>
                <a:t>Командная работа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86094" y="3031968"/>
              <a:ext cx="1956551" cy="1096515"/>
            </a:xfrm>
            <a:custGeom>
              <a:avLst/>
              <a:gdLst>
                <a:gd name="connsiteX0" fmla="*/ 0 w 1956551"/>
                <a:gd name="connsiteY0" fmla="*/ 191287 h 1147701"/>
                <a:gd name="connsiteX1" fmla="*/ 191287 w 1956551"/>
                <a:gd name="connsiteY1" fmla="*/ 0 h 1147701"/>
                <a:gd name="connsiteX2" fmla="*/ 1765264 w 1956551"/>
                <a:gd name="connsiteY2" fmla="*/ 0 h 1147701"/>
                <a:gd name="connsiteX3" fmla="*/ 1956551 w 1956551"/>
                <a:gd name="connsiteY3" fmla="*/ 191287 h 1147701"/>
                <a:gd name="connsiteX4" fmla="*/ 1956551 w 1956551"/>
                <a:gd name="connsiteY4" fmla="*/ 956414 h 1147701"/>
                <a:gd name="connsiteX5" fmla="*/ 1765264 w 1956551"/>
                <a:gd name="connsiteY5" fmla="*/ 1147701 h 1147701"/>
                <a:gd name="connsiteX6" fmla="*/ 191287 w 1956551"/>
                <a:gd name="connsiteY6" fmla="*/ 1147701 h 1147701"/>
                <a:gd name="connsiteX7" fmla="*/ 0 w 1956551"/>
                <a:gd name="connsiteY7" fmla="*/ 956414 h 1147701"/>
                <a:gd name="connsiteX8" fmla="*/ 0 w 1956551"/>
                <a:gd name="connsiteY8" fmla="*/ 191287 h 114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6551" h="1147701">
                  <a:moveTo>
                    <a:pt x="0" y="191287"/>
                  </a:moveTo>
                  <a:cubicBezTo>
                    <a:pt x="0" y="85642"/>
                    <a:pt x="85642" y="0"/>
                    <a:pt x="191287" y="0"/>
                  </a:cubicBezTo>
                  <a:lnTo>
                    <a:pt x="1765264" y="0"/>
                  </a:lnTo>
                  <a:cubicBezTo>
                    <a:pt x="1870909" y="0"/>
                    <a:pt x="1956551" y="85642"/>
                    <a:pt x="1956551" y="191287"/>
                  </a:cubicBezTo>
                  <a:lnTo>
                    <a:pt x="1956551" y="956414"/>
                  </a:lnTo>
                  <a:cubicBezTo>
                    <a:pt x="1956551" y="1062059"/>
                    <a:pt x="1870909" y="1147701"/>
                    <a:pt x="1765264" y="1147701"/>
                  </a:cubicBezTo>
                  <a:lnTo>
                    <a:pt x="191287" y="1147701"/>
                  </a:lnTo>
                  <a:cubicBezTo>
                    <a:pt x="85642" y="1147701"/>
                    <a:pt x="0" y="1062059"/>
                    <a:pt x="0" y="956414"/>
                  </a:cubicBezTo>
                  <a:lnTo>
                    <a:pt x="0" y="1912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796" tIns="120796" rIns="120796" bIns="120796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 smtClean="0">
                  <a:solidFill>
                    <a:prstClr val="white"/>
                  </a:solidFill>
                </a:rPr>
                <a:t>Публичные выступления и презентации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798430" y="1501937"/>
              <a:ext cx="1931878" cy="940536"/>
            </a:xfrm>
            <a:custGeom>
              <a:avLst/>
              <a:gdLst>
                <a:gd name="connsiteX0" fmla="*/ 0 w 1931879"/>
                <a:gd name="connsiteY0" fmla="*/ 156759 h 940536"/>
                <a:gd name="connsiteX1" fmla="*/ 156759 w 1931879"/>
                <a:gd name="connsiteY1" fmla="*/ 0 h 940536"/>
                <a:gd name="connsiteX2" fmla="*/ 1775120 w 1931879"/>
                <a:gd name="connsiteY2" fmla="*/ 0 h 940536"/>
                <a:gd name="connsiteX3" fmla="*/ 1931879 w 1931879"/>
                <a:gd name="connsiteY3" fmla="*/ 156759 h 940536"/>
                <a:gd name="connsiteX4" fmla="*/ 1931879 w 1931879"/>
                <a:gd name="connsiteY4" fmla="*/ 783777 h 940536"/>
                <a:gd name="connsiteX5" fmla="*/ 1775120 w 1931879"/>
                <a:gd name="connsiteY5" fmla="*/ 940536 h 940536"/>
                <a:gd name="connsiteX6" fmla="*/ 156759 w 1931879"/>
                <a:gd name="connsiteY6" fmla="*/ 940536 h 940536"/>
                <a:gd name="connsiteX7" fmla="*/ 0 w 1931879"/>
                <a:gd name="connsiteY7" fmla="*/ 783777 h 940536"/>
                <a:gd name="connsiteX8" fmla="*/ 0 w 1931879"/>
                <a:gd name="connsiteY8" fmla="*/ 156759 h 9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1879" h="940536">
                  <a:moveTo>
                    <a:pt x="0" y="156759"/>
                  </a:moveTo>
                  <a:cubicBezTo>
                    <a:pt x="0" y="70183"/>
                    <a:pt x="70183" y="0"/>
                    <a:pt x="156759" y="0"/>
                  </a:cubicBezTo>
                  <a:lnTo>
                    <a:pt x="1775120" y="0"/>
                  </a:lnTo>
                  <a:cubicBezTo>
                    <a:pt x="1861696" y="0"/>
                    <a:pt x="1931879" y="70183"/>
                    <a:pt x="1931879" y="156759"/>
                  </a:cubicBezTo>
                  <a:lnTo>
                    <a:pt x="1931879" y="783777"/>
                  </a:lnTo>
                  <a:cubicBezTo>
                    <a:pt x="1931879" y="870353"/>
                    <a:pt x="1861696" y="940536"/>
                    <a:pt x="1775120" y="940536"/>
                  </a:cubicBezTo>
                  <a:lnTo>
                    <a:pt x="156759" y="940536"/>
                  </a:lnTo>
                  <a:cubicBezTo>
                    <a:pt x="70183" y="940536"/>
                    <a:pt x="0" y="870353"/>
                    <a:pt x="0" y="783777"/>
                  </a:cubicBezTo>
                  <a:lnTo>
                    <a:pt x="0" y="1567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873" tIns="106873" rIns="106873" bIns="106873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prstClr val="white"/>
                  </a:solidFill>
                </a:rPr>
                <a:t>Обучение других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3584636" y="2639531"/>
            <a:ext cx="2173385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B4DCFA">
                    <a:lumMod val="25000"/>
                  </a:srgbClr>
                </a:solidFill>
              </a:rPr>
              <a:t>Методы развития</a:t>
            </a:r>
            <a:endParaRPr lang="ru-RU" sz="3200" b="1" dirty="0">
              <a:solidFill>
                <a:srgbClr val="B4DCF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ru-RU" sz="1800">
              <a:latin typeface="Calibri" pitchFamily="18"/>
            </a:endParaRP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defPPr>
            <a:lvl1pPr marL="432000" lvl="0" indent="-324000" algn="l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1pPr>
            <a:lvl2pPr marL="864000" lvl="1" indent="-324000" algn="l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2pPr>
            <a:lvl3pPr marL="1295999" lvl="2" indent="-288000" algn="l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3pPr>
            <a:lvl4pPr marL="1728000" lvl="3" indent="-216000" algn="l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4pPr>
            <a:lvl5pPr marL="2160000" lvl="4" indent="-216000" algn="l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5pPr>
            <a:lvl6pPr marL="2592000" lvl="5" indent="-216000" algn="l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6pPr>
            <a:lvl7pPr marL="3024000" lvl="6" indent="-216000" algn="l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7pPr>
            <a:lvl8pPr marL="3456000" lvl="7" indent="-216000" algn="l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8pPr>
            <a:lvl9pPr marL="3887999" lvl="8" indent="-216000" algn="l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lvl="0">
              <a:buNone/>
            </a:pPr>
            <a:endParaRPr lang="ru-RU">
              <a:latin typeface="" pitchFamily="18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336040" y="1076400"/>
            <a:ext cx="3885840" cy="4781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E3D000"/>
          </a:solidFill>
          <a:ln w="12600">
            <a:solidFill>
              <a:srgbClr val="325490"/>
            </a:solidFill>
            <a:prstDash val="solid"/>
            <a:miter/>
          </a:ln>
        </p:spPr>
        <p:txBody>
          <a:bodyPr vert="horz" wrap="square" lIns="90000" tIns="45000" rIns="90000" bIns="45000" anchor="ctr" compatLnSpc="0"/>
          <a:lstStyle/>
          <a:p>
            <a:pPr hangingPunct="0"/>
            <a:endParaRPr lang="ru-RU" smtClean="0">
              <a:solidFill>
                <a:prstClr val="black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TextBox 4"/>
          <p:cNvSpPr/>
          <p:nvPr/>
        </p:nvSpPr>
        <p:spPr>
          <a:xfrm>
            <a:off x="3600450" y="2476443"/>
            <a:ext cx="2057130" cy="17829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compatLnSpc="0">
            <a:spAutoFit/>
          </a:bodyPr>
          <a:lstStyle/>
          <a:p>
            <a:r>
              <a:rPr lang="ru-RU" sz="3600" smtClean="0">
                <a:solidFill>
                  <a:srgbClr val="FFFFFF"/>
                </a:solidFill>
                <a:ea typeface="Microsoft YaHei" pitchFamily="2"/>
                <a:cs typeface="Calibri" pitchFamily="2"/>
              </a:rPr>
              <a:t>Мягкие навыки</a:t>
            </a:r>
          </a:p>
          <a:p>
            <a:r>
              <a:rPr lang="ru-RU" sz="3600" smtClean="0">
                <a:solidFill>
                  <a:srgbClr val="FFFFFF"/>
                </a:solidFill>
                <a:ea typeface="Microsoft YaHei" pitchFamily="2"/>
                <a:cs typeface="Calibri" pitchFamily="2"/>
              </a:rPr>
              <a:t>Soft skills</a:t>
            </a:r>
          </a:p>
        </p:txBody>
      </p:sp>
    </p:spTree>
    <p:extLst>
      <p:ext uri="{BB962C8B-B14F-4D97-AF65-F5344CB8AC3E}">
        <p14:creationId xmlns:p14="http://schemas.microsoft.com/office/powerpoint/2010/main" val="228283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ru-RU" sz="1800">
              <a:latin typeface="Calibri" pitchFamily="18"/>
            </a:endParaRP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42" y="-3240"/>
            <a:ext cx="9130319" cy="6856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7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Сарапова\Desktop\gibkie-navyki-10-top-navykov-1024x63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715436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28596" y="4429132"/>
            <a:ext cx="328614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Коммуникативные навыки</a:t>
            </a:r>
            <a:endParaRPr lang="ru-RU" sz="2000" b="1" i="1" dirty="0"/>
          </a:p>
        </p:txBody>
      </p:sp>
      <p:sp>
        <p:nvSpPr>
          <p:cNvPr id="10" name="Овал 9"/>
          <p:cNvSpPr/>
          <p:nvPr/>
        </p:nvSpPr>
        <p:spPr>
          <a:xfrm>
            <a:off x="571472" y="1071546"/>
            <a:ext cx="314327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Критическое мышление</a:t>
            </a:r>
            <a:endParaRPr lang="ru-RU" sz="2000" b="1" i="1" dirty="0"/>
          </a:p>
        </p:txBody>
      </p:sp>
      <p:sp>
        <p:nvSpPr>
          <p:cNvPr id="11" name="Овал 10"/>
          <p:cNvSpPr/>
          <p:nvPr/>
        </p:nvSpPr>
        <p:spPr>
          <a:xfrm>
            <a:off x="5429256" y="1071546"/>
            <a:ext cx="328614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/>
              <a:t>Креативность</a:t>
            </a:r>
            <a:endParaRPr lang="ru-RU" sz="2000" b="1" i="1" dirty="0"/>
          </a:p>
        </p:txBody>
      </p:sp>
      <p:sp>
        <p:nvSpPr>
          <p:cNvPr id="12" name="Овал 11"/>
          <p:cNvSpPr/>
          <p:nvPr/>
        </p:nvSpPr>
        <p:spPr>
          <a:xfrm>
            <a:off x="5500694" y="4572008"/>
            <a:ext cx="292895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Координация</a:t>
            </a:r>
            <a:endParaRPr lang="ru-RU" sz="2000" b="1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71736" y="2714620"/>
            <a:ext cx="407196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Ключевые компетенции</a:t>
            </a:r>
            <a:endParaRPr lang="ru-RU" sz="28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3554008" y="1660909"/>
            <a:ext cx="428628" cy="16787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5089926" y="1768066"/>
            <a:ext cx="571504" cy="14644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3" idx="2"/>
          </p:cNvCxnSpPr>
          <p:nvPr/>
        </p:nvCxnSpPr>
        <p:spPr>
          <a:xfrm rot="16200000" flipH="1">
            <a:off x="4911330" y="3268264"/>
            <a:ext cx="1071570" cy="16787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3" idx="2"/>
          </p:cNvCxnSpPr>
          <p:nvPr/>
        </p:nvCxnSpPr>
        <p:spPr>
          <a:xfrm rot="5400000">
            <a:off x="3339695" y="3303984"/>
            <a:ext cx="1000132" cy="15359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нужно запомнить?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285860"/>
            <a:ext cx="335758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Hard skills </a:t>
            </a:r>
          </a:p>
          <a:p>
            <a:pPr algn="ctr"/>
            <a:r>
              <a:rPr lang="en-US" sz="3200" b="1" dirty="0" smtClean="0"/>
              <a:t>Soft skills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4357694"/>
            <a:ext cx="3286148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Успешная карьера</a:t>
            </a:r>
          </a:p>
          <a:p>
            <a:pPr algn="ctr"/>
            <a:r>
              <a:rPr lang="ru-RU" sz="2800" b="1" dirty="0" smtClean="0"/>
              <a:t>Отличная зарплата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3570" y="1214422"/>
            <a:ext cx="3143272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Коммуникативные</a:t>
            </a:r>
          </a:p>
          <a:p>
            <a:pPr algn="ctr"/>
            <a:r>
              <a:rPr lang="ru-RU" sz="2000" b="1" dirty="0" smtClean="0"/>
              <a:t>Интеллектуальные</a:t>
            </a:r>
          </a:p>
          <a:p>
            <a:pPr algn="ctr"/>
            <a:r>
              <a:rPr lang="ru-RU" sz="2000" b="1" dirty="0" smtClean="0"/>
              <a:t>Волевые</a:t>
            </a:r>
          </a:p>
          <a:p>
            <a:pPr algn="ctr"/>
            <a:r>
              <a:rPr lang="ru-RU" sz="2000" b="1" dirty="0" smtClean="0"/>
              <a:t>Лидерские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57818" y="4214818"/>
            <a:ext cx="3214710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Работа</a:t>
            </a:r>
          </a:p>
          <a:p>
            <a:pPr algn="ctr"/>
            <a:r>
              <a:rPr lang="ru-RU" sz="2800" b="1" dirty="0" smtClean="0"/>
              <a:t>Личная жизнь</a:t>
            </a:r>
            <a:endParaRPr lang="ru-RU" sz="2800" b="1" dirty="0"/>
          </a:p>
        </p:txBody>
      </p:sp>
      <p:pic>
        <p:nvPicPr>
          <p:cNvPr id="9" name="Рисунок 8" descr="C:\Users\Сарапова\Desktop\11111-2-scaled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2214554"/>
            <a:ext cx="3786214" cy="256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7e/e4/04/7ee4042d97488dcb1cca7dfc5458483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225048" cy="69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1497" y="2073499"/>
            <a:ext cx="41341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prstClr val="black"/>
                </a:solidFill>
              </a:rPr>
              <a:t>Для чего развивать гибкие навыки у детей?</a:t>
            </a:r>
            <a:endParaRPr lang="ru-RU" sz="40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0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7e/e4/04/7ee4042d97488dcb1cca7dfc5458483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225048" cy="69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6323" y="1861300"/>
            <a:ext cx="33921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Цель</a:t>
            </a:r>
            <a:r>
              <a:rPr lang="ru-RU" sz="2800" dirty="0" smtClean="0">
                <a:solidFill>
                  <a:prstClr val="black"/>
                </a:solidFill>
              </a:rPr>
              <a:t>- </a:t>
            </a:r>
            <a:r>
              <a:rPr lang="ru-RU" sz="2800" dirty="0">
                <a:solidFill>
                  <a:prstClr val="black"/>
                </a:solidFill>
              </a:rPr>
              <a:t>обеспечить любому ребенку тот уровень развития, который позволит ему быть успешным при обучении не только в школе, но и в течение всей жизни.</a:t>
            </a:r>
            <a:endParaRPr lang="ru-RU" sz="28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4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7e/e4/04/7ee4042d97488dcb1cca7dfc5458483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35280"/>
            <a:ext cx="7225048" cy="69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1507" y="2186526"/>
            <a:ext cx="4134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prstClr val="black"/>
                </a:solidFill>
              </a:rPr>
              <a:t>Как развивать гибкие навыки у детей?</a:t>
            </a:r>
            <a:endParaRPr lang="ru-RU" sz="40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0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7e/e4/04/7ee4042d97488dcb1cca7dfc5458483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130" y="1121644"/>
            <a:ext cx="6949440" cy="654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4380" y="227965"/>
            <a:ext cx="8126730" cy="1325563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+mn-lt"/>
                <a:ea typeface="+mn-ea"/>
                <a:cs typeface="+mn-cs"/>
              </a:rPr>
              <a:t>1. Спортивные, настольные, интеллектуальные игры</a:t>
            </a:r>
            <a:r>
              <a:rPr lang="ru-RU" sz="3600" b="1" i="1" dirty="0">
                <a:latin typeface="+mn-lt"/>
                <a:ea typeface="+mn-ea"/>
                <a:cs typeface="+mn-cs"/>
              </a:rPr>
              <a:t/>
            </a:r>
            <a:br>
              <a:rPr lang="ru-RU" sz="3600" b="1" i="1" dirty="0">
                <a:latin typeface="+mn-lt"/>
                <a:ea typeface="+mn-ea"/>
                <a:cs typeface="+mn-cs"/>
              </a:rPr>
            </a:br>
            <a:endParaRPr lang="ru-RU" sz="3600" b="1" i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7550" y="2983867"/>
            <a:ext cx="3566160" cy="24415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Квесты</a:t>
            </a:r>
            <a:r>
              <a:rPr lang="ru-RU" dirty="0" smtClean="0"/>
              <a:t> 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Спортивное ориентирование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Настольные </a:t>
            </a:r>
            <a:r>
              <a:rPr lang="ru-RU" dirty="0"/>
              <a:t>игры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Спортивные игры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563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196</Words>
  <Application>Microsoft Office PowerPoint</Application>
  <PresentationFormat>Экран (4:3)</PresentationFormat>
  <Paragraphs>53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Трек</vt:lpstr>
      <vt:lpstr>Тема Office</vt:lpstr>
      <vt:lpstr>Воздушный поток</vt:lpstr>
      <vt:lpstr>Обычный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нужно запомнить?</vt:lpstr>
      <vt:lpstr>Презентация PowerPoint</vt:lpstr>
      <vt:lpstr>Презентация PowerPoint</vt:lpstr>
      <vt:lpstr>Презентация PowerPoint</vt:lpstr>
      <vt:lpstr>1. Спортивные, настольные, интеллектуальные игры </vt:lpstr>
      <vt:lpstr>КВЕСТЫ </vt:lpstr>
      <vt:lpstr>СПОРТИВНОЕ ОРИЕНТИРОВАНИЕ</vt:lpstr>
      <vt:lpstr>НАСТОЛЬНЫЕ ИГРЫ</vt:lpstr>
      <vt:lpstr>СПОРТИВНЫЕ ИГРЫ</vt:lpstr>
      <vt:lpstr>2. Проектная работа в школе.</vt:lpstr>
      <vt:lpstr>Презентация PowerPoint</vt:lpstr>
      <vt:lpstr>3. Внеурочная работа</vt:lpstr>
      <vt:lpstr>Презентация PowerPoint</vt:lpstr>
      <vt:lpstr>Гибкие навыки - это то, что останется с человеком навсегда и будет актуально, несмотря на технические революции.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Сарапова</dc:creator>
  <cp:lastModifiedBy>серебренникова</cp:lastModifiedBy>
  <cp:revision>14</cp:revision>
  <dcterms:created xsi:type="dcterms:W3CDTF">2022-02-17T06:35:03Z</dcterms:created>
  <dcterms:modified xsi:type="dcterms:W3CDTF">2022-02-22T07:19:33Z</dcterms:modified>
</cp:coreProperties>
</file>