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7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98C6A7-DCE1-46DF-AE2D-BB986471CAD2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7392C1-066C-4F90-8B58-0DF11B84CC02}">
      <dgm:prSet phldrT="[Текст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ctr">
            <a:lnSpc>
              <a:spcPct val="100000"/>
            </a:lnSpc>
          </a:pPr>
          <a:r>
            <a:rPr lang="ru-RU" sz="2400" b="1" dirty="0" smtClean="0"/>
            <a:t>Недостаточно владеют смысловым чтением</a:t>
          </a:r>
          <a:endParaRPr lang="ru-RU" sz="2400" b="1" dirty="0"/>
        </a:p>
      </dgm:t>
    </dgm:pt>
    <dgm:pt modelId="{186463E1-0E7D-478D-A54F-5422021EDB74}" type="parTrans" cxnId="{C9F34DC9-4002-4514-8AB1-EA3A29107CE5}">
      <dgm:prSet/>
      <dgm:spPr/>
      <dgm:t>
        <a:bodyPr/>
        <a:lstStyle/>
        <a:p>
          <a:endParaRPr lang="ru-RU"/>
        </a:p>
      </dgm:t>
    </dgm:pt>
    <dgm:pt modelId="{F685555B-D6B9-42CD-86D7-9E6B7F2CF439}" type="sibTrans" cxnId="{C9F34DC9-4002-4514-8AB1-EA3A29107CE5}">
      <dgm:prSet/>
      <dgm:spPr/>
      <dgm:t>
        <a:bodyPr/>
        <a:lstStyle/>
        <a:p>
          <a:endParaRPr lang="ru-RU"/>
        </a:p>
      </dgm:t>
    </dgm:pt>
    <dgm:pt modelId="{8F4B661D-1AA1-4335-8F4C-CDB6BA72F0AF}">
      <dgm:prSet phldrT="[Текст]" custT="1"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/>
            <a:t>Затрудняются в решении задач, требующих анализа, обобщения</a:t>
          </a:r>
          <a:endParaRPr lang="ru-RU" sz="2000" b="1" dirty="0"/>
        </a:p>
      </dgm:t>
    </dgm:pt>
    <dgm:pt modelId="{3967DE2E-1F9A-49CE-BAB5-C93A44657217}" type="parTrans" cxnId="{90902C9F-1F59-4AEE-82A5-9A9AC62CEC51}">
      <dgm:prSet/>
      <dgm:spPr/>
      <dgm:t>
        <a:bodyPr/>
        <a:lstStyle/>
        <a:p>
          <a:endParaRPr lang="ru-RU"/>
        </a:p>
      </dgm:t>
    </dgm:pt>
    <dgm:pt modelId="{5401E8CE-D4E5-4E6D-A022-DBDE449BE91D}" type="sibTrans" cxnId="{90902C9F-1F59-4AEE-82A5-9A9AC62CEC51}">
      <dgm:prSet/>
      <dgm:spPr/>
      <dgm:t>
        <a:bodyPr/>
        <a:lstStyle/>
        <a:p>
          <a:endParaRPr lang="ru-RU"/>
        </a:p>
      </dgm:t>
    </dgm:pt>
    <dgm:pt modelId="{21DAA1F3-C375-4CEE-BDA4-9B1F24D27F42}">
      <dgm:prSet phldrT="[Текст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/>
            <a:t>Не справляются  с задачами на  интерпретацию информации</a:t>
          </a:r>
          <a:endParaRPr lang="ru-RU" sz="2000" b="1" dirty="0"/>
        </a:p>
      </dgm:t>
    </dgm:pt>
    <dgm:pt modelId="{A1CEE71C-4228-4EBB-96AC-109617529007}" type="parTrans" cxnId="{574D2752-4F52-4724-9CD0-35122068333C}">
      <dgm:prSet/>
      <dgm:spPr/>
      <dgm:t>
        <a:bodyPr/>
        <a:lstStyle/>
        <a:p>
          <a:endParaRPr lang="ru-RU"/>
        </a:p>
      </dgm:t>
    </dgm:pt>
    <dgm:pt modelId="{7C3CDB3A-580E-4D80-B853-DA392E8570BD}" type="sibTrans" cxnId="{574D2752-4F52-4724-9CD0-35122068333C}">
      <dgm:prSet/>
      <dgm:spPr/>
      <dgm:t>
        <a:bodyPr/>
        <a:lstStyle/>
        <a:p>
          <a:endParaRPr lang="ru-RU"/>
        </a:p>
      </dgm:t>
    </dgm:pt>
    <dgm:pt modelId="{25551405-439C-4417-9001-8963A0424900}">
      <dgm:prSet phldrT="[Текст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/>
            <a:t>Не  умеют высказывать предположения , строить доказательства</a:t>
          </a:r>
          <a:endParaRPr lang="ru-RU" sz="2000" b="1" dirty="0"/>
        </a:p>
      </dgm:t>
    </dgm:pt>
    <dgm:pt modelId="{BBFEC8D6-AEC7-40A7-AB29-800587EAD030}" type="parTrans" cxnId="{CB9B41F8-21EA-4207-9236-949FE312B3C2}">
      <dgm:prSet/>
      <dgm:spPr/>
      <dgm:t>
        <a:bodyPr/>
        <a:lstStyle/>
        <a:p>
          <a:endParaRPr lang="ru-RU"/>
        </a:p>
      </dgm:t>
    </dgm:pt>
    <dgm:pt modelId="{D3B67BB6-2383-4B0B-AE03-65ED5BCA9D9E}" type="sibTrans" cxnId="{CB9B41F8-21EA-4207-9236-949FE312B3C2}">
      <dgm:prSet/>
      <dgm:spPr/>
      <dgm:t>
        <a:bodyPr/>
        <a:lstStyle/>
        <a:p>
          <a:endParaRPr lang="ru-RU"/>
        </a:p>
      </dgm:t>
    </dgm:pt>
    <dgm:pt modelId="{FAFE5B9A-A8A6-49CD-8683-7385D4FA5D36}">
      <dgm:prSet phldrT="[Текст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/>
            <a:t>Недостаточно сформировано умение работать с моделями</a:t>
          </a:r>
          <a:endParaRPr lang="ru-RU" sz="2000" b="1" dirty="0"/>
        </a:p>
      </dgm:t>
    </dgm:pt>
    <dgm:pt modelId="{69654F69-CA33-45B0-9633-ACE7B6098F2E}" type="parTrans" cxnId="{794647CA-9D2F-429B-A5C9-2555ABCC99CD}">
      <dgm:prSet/>
      <dgm:spPr/>
      <dgm:t>
        <a:bodyPr/>
        <a:lstStyle/>
        <a:p>
          <a:endParaRPr lang="ru-RU"/>
        </a:p>
      </dgm:t>
    </dgm:pt>
    <dgm:pt modelId="{5B5B6E4F-4689-4167-9448-771EBE21B94F}" type="sibTrans" cxnId="{794647CA-9D2F-429B-A5C9-2555ABCC99CD}">
      <dgm:prSet/>
      <dgm:spPr/>
      <dgm:t>
        <a:bodyPr/>
        <a:lstStyle/>
        <a:p>
          <a:endParaRPr lang="ru-RU"/>
        </a:p>
      </dgm:t>
    </dgm:pt>
    <dgm:pt modelId="{C2690E19-B76B-47C0-9F3C-2E6E3006C1DE}" type="pres">
      <dgm:prSet presAssocID="{B698C6A7-DCE1-46DF-AE2D-BB986471CA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86B35C-8FC5-4520-B4C0-7C0FC5B32CF1}" type="pres">
      <dgm:prSet presAssocID="{D27392C1-066C-4F90-8B58-0DF11B84CC02}" presName="node" presStyleLbl="node1" presStyleIdx="0" presStyleCnt="5" custLinFactNeighborX="906" custLinFactNeighborY="-44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2C4F4-F805-41DC-A79F-E6DC0854F27F}" type="pres">
      <dgm:prSet presAssocID="{F685555B-D6B9-42CD-86D7-9E6B7F2CF439}" presName="sibTrans" presStyleCnt="0"/>
      <dgm:spPr/>
    </dgm:pt>
    <dgm:pt modelId="{3A7CEF5E-9362-45A4-8C72-8AB753281275}" type="pres">
      <dgm:prSet presAssocID="{8F4B661D-1AA1-4335-8F4C-CDB6BA72F0AF}" presName="node" presStyleLbl="node1" presStyleIdx="1" presStyleCnt="5" custLinFactNeighborX="905" custLinFactNeighborY="32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60434-B082-49F6-8088-B082B699DE13}" type="pres">
      <dgm:prSet presAssocID="{5401E8CE-D4E5-4E6D-A022-DBDE449BE91D}" presName="sibTrans" presStyleCnt="0"/>
      <dgm:spPr/>
    </dgm:pt>
    <dgm:pt modelId="{1FE15D03-977A-44E6-8FF3-D67791296805}" type="pres">
      <dgm:prSet presAssocID="{21DAA1F3-C375-4CEE-BDA4-9B1F24D27F42}" presName="node" presStyleLbl="node1" presStyleIdx="2" presStyleCnt="5" custLinFactNeighborX="-1998" custLinFactNeighborY="-48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182A9-9B32-42A7-9502-2751B0428FE6}" type="pres">
      <dgm:prSet presAssocID="{7C3CDB3A-580E-4D80-B853-DA392E8570BD}" presName="sibTrans" presStyleCnt="0"/>
      <dgm:spPr/>
    </dgm:pt>
    <dgm:pt modelId="{9B302198-7D94-4350-AFB3-43F041850308}" type="pres">
      <dgm:prSet presAssocID="{25551405-439C-4417-9001-8963A0424900}" presName="node" presStyleLbl="node1" presStyleIdx="3" presStyleCnt="5" custLinFactNeighborX="-25694" custLinFactNeighborY="34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F1082-228F-4D13-9E87-0D081A12BDEC}" type="pres">
      <dgm:prSet presAssocID="{D3B67BB6-2383-4B0B-AE03-65ED5BCA9D9E}" presName="sibTrans" presStyleCnt="0"/>
      <dgm:spPr/>
    </dgm:pt>
    <dgm:pt modelId="{5649EA82-A394-4153-A6D0-9AD49A52AF75}" type="pres">
      <dgm:prSet presAssocID="{FAFE5B9A-A8A6-49CD-8683-7385D4FA5D36}" presName="node" presStyleLbl="node1" presStyleIdx="4" presStyleCnt="5" custLinFactNeighborX="19853" custLinFactNeighborY="38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A4BFF4-6604-4151-9A7D-02ED80C85808}" type="presOf" srcId="{25551405-439C-4417-9001-8963A0424900}" destId="{9B302198-7D94-4350-AFB3-43F041850308}" srcOrd="0" destOrd="0" presId="urn:microsoft.com/office/officeart/2005/8/layout/default#1"/>
    <dgm:cxn modelId="{90902C9F-1F59-4AEE-82A5-9A9AC62CEC51}" srcId="{B698C6A7-DCE1-46DF-AE2D-BB986471CAD2}" destId="{8F4B661D-1AA1-4335-8F4C-CDB6BA72F0AF}" srcOrd="1" destOrd="0" parTransId="{3967DE2E-1F9A-49CE-BAB5-C93A44657217}" sibTransId="{5401E8CE-D4E5-4E6D-A022-DBDE449BE91D}"/>
    <dgm:cxn modelId="{CB9B41F8-21EA-4207-9236-949FE312B3C2}" srcId="{B698C6A7-DCE1-46DF-AE2D-BB986471CAD2}" destId="{25551405-439C-4417-9001-8963A0424900}" srcOrd="3" destOrd="0" parTransId="{BBFEC8D6-AEC7-40A7-AB29-800587EAD030}" sibTransId="{D3B67BB6-2383-4B0B-AE03-65ED5BCA9D9E}"/>
    <dgm:cxn modelId="{6A401784-4458-48BA-814D-F5772B04EF73}" type="presOf" srcId="{FAFE5B9A-A8A6-49CD-8683-7385D4FA5D36}" destId="{5649EA82-A394-4153-A6D0-9AD49A52AF75}" srcOrd="0" destOrd="0" presId="urn:microsoft.com/office/officeart/2005/8/layout/default#1"/>
    <dgm:cxn modelId="{BD5D9D6C-4C87-4F67-949C-206876DC806D}" type="presOf" srcId="{8F4B661D-1AA1-4335-8F4C-CDB6BA72F0AF}" destId="{3A7CEF5E-9362-45A4-8C72-8AB753281275}" srcOrd="0" destOrd="0" presId="urn:microsoft.com/office/officeart/2005/8/layout/default#1"/>
    <dgm:cxn modelId="{794647CA-9D2F-429B-A5C9-2555ABCC99CD}" srcId="{B698C6A7-DCE1-46DF-AE2D-BB986471CAD2}" destId="{FAFE5B9A-A8A6-49CD-8683-7385D4FA5D36}" srcOrd="4" destOrd="0" parTransId="{69654F69-CA33-45B0-9633-ACE7B6098F2E}" sibTransId="{5B5B6E4F-4689-4167-9448-771EBE21B94F}"/>
    <dgm:cxn modelId="{5B93776C-51D9-423A-AD57-F95210E6D835}" type="presOf" srcId="{D27392C1-066C-4F90-8B58-0DF11B84CC02}" destId="{7C86B35C-8FC5-4520-B4C0-7C0FC5B32CF1}" srcOrd="0" destOrd="0" presId="urn:microsoft.com/office/officeart/2005/8/layout/default#1"/>
    <dgm:cxn modelId="{B17F9BB8-C59E-4603-8325-16016F064422}" type="presOf" srcId="{21DAA1F3-C375-4CEE-BDA4-9B1F24D27F42}" destId="{1FE15D03-977A-44E6-8FF3-D67791296805}" srcOrd="0" destOrd="0" presId="urn:microsoft.com/office/officeart/2005/8/layout/default#1"/>
    <dgm:cxn modelId="{2A9B52A2-52F1-419B-BCEC-DA95D57AABF3}" type="presOf" srcId="{B698C6A7-DCE1-46DF-AE2D-BB986471CAD2}" destId="{C2690E19-B76B-47C0-9F3C-2E6E3006C1DE}" srcOrd="0" destOrd="0" presId="urn:microsoft.com/office/officeart/2005/8/layout/default#1"/>
    <dgm:cxn modelId="{C9F34DC9-4002-4514-8AB1-EA3A29107CE5}" srcId="{B698C6A7-DCE1-46DF-AE2D-BB986471CAD2}" destId="{D27392C1-066C-4F90-8B58-0DF11B84CC02}" srcOrd="0" destOrd="0" parTransId="{186463E1-0E7D-478D-A54F-5422021EDB74}" sibTransId="{F685555B-D6B9-42CD-86D7-9E6B7F2CF439}"/>
    <dgm:cxn modelId="{574D2752-4F52-4724-9CD0-35122068333C}" srcId="{B698C6A7-DCE1-46DF-AE2D-BB986471CAD2}" destId="{21DAA1F3-C375-4CEE-BDA4-9B1F24D27F42}" srcOrd="2" destOrd="0" parTransId="{A1CEE71C-4228-4EBB-96AC-109617529007}" sibTransId="{7C3CDB3A-580E-4D80-B853-DA392E8570BD}"/>
    <dgm:cxn modelId="{EF0D50B2-38BA-4618-B0EB-027C0FDF3DA9}" type="presParOf" srcId="{C2690E19-B76B-47C0-9F3C-2E6E3006C1DE}" destId="{7C86B35C-8FC5-4520-B4C0-7C0FC5B32CF1}" srcOrd="0" destOrd="0" presId="urn:microsoft.com/office/officeart/2005/8/layout/default#1"/>
    <dgm:cxn modelId="{FB195467-D484-45E9-80C8-2E5980FDD98F}" type="presParOf" srcId="{C2690E19-B76B-47C0-9F3C-2E6E3006C1DE}" destId="{E272C4F4-F805-41DC-A79F-E6DC0854F27F}" srcOrd="1" destOrd="0" presId="urn:microsoft.com/office/officeart/2005/8/layout/default#1"/>
    <dgm:cxn modelId="{C97506E0-4346-46EB-B650-2152327BFA37}" type="presParOf" srcId="{C2690E19-B76B-47C0-9F3C-2E6E3006C1DE}" destId="{3A7CEF5E-9362-45A4-8C72-8AB753281275}" srcOrd="2" destOrd="0" presId="urn:microsoft.com/office/officeart/2005/8/layout/default#1"/>
    <dgm:cxn modelId="{0BFBB462-4E5E-4B5F-8ACB-6142D08D7E17}" type="presParOf" srcId="{C2690E19-B76B-47C0-9F3C-2E6E3006C1DE}" destId="{0A860434-B082-49F6-8088-B082B699DE13}" srcOrd="3" destOrd="0" presId="urn:microsoft.com/office/officeart/2005/8/layout/default#1"/>
    <dgm:cxn modelId="{D69385A2-1549-4E7A-858A-6D8D67FFCFA5}" type="presParOf" srcId="{C2690E19-B76B-47C0-9F3C-2E6E3006C1DE}" destId="{1FE15D03-977A-44E6-8FF3-D67791296805}" srcOrd="4" destOrd="0" presId="urn:microsoft.com/office/officeart/2005/8/layout/default#1"/>
    <dgm:cxn modelId="{55BC2347-C2AE-4CCC-86B5-29C83326A1DD}" type="presParOf" srcId="{C2690E19-B76B-47C0-9F3C-2E6E3006C1DE}" destId="{FC2182A9-9B32-42A7-9502-2751B0428FE6}" srcOrd="5" destOrd="0" presId="urn:microsoft.com/office/officeart/2005/8/layout/default#1"/>
    <dgm:cxn modelId="{04E35EAC-52B3-4F7C-8050-3F54CFAD3E22}" type="presParOf" srcId="{C2690E19-B76B-47C0-9F3C-2E6E3006C1DE}" destId="{9B302198-7D94-4350-AFB3-43F041850308}" srcOrd="6" destOrd="0" presId="urn:microsoft.com/office/officeart/2005/8/layout/default#1"/>
    <dgm:cxn modelId="{CC05C248-D696-4D10-8DB2-F63CBADC47CC}" type="presParOf" srcId="{C2690E19-B76B-47C0-9F3C-2E6E3006C1DE}" destId="{2B3F1082-228F-4D13-9E87-0D081A12BDEC}" srcOrd="7" destOrd="0" presId="urn:microsoft.com/office/officeart/2005/8/layout/default#1"/>
    <dgm:cxn modelId="{91D8A1FE-5D6E-4ED4-9F7F-8CC20C19258C}" type="presParOf" srcId="{C2690E19-B76B-47C0-9F3C-2E6E3006C1DE}" destId="{5649EA82-A394-4153-A6D0-9AD49A52AF75}" srcOrd="8" destOrd="0" presId="urn:microsoft.com/office/officeart/2005/8/layout/default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97" y="380305"/>
            <a:ext cx="7926606" cy="60973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140" y="3929066"/>
            <a:ext cx="1621945" cy="18515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52786"/>
            <a:ext cx="2595906" cy="2310356"/>
          </a:xfrm>
          <a:prstGeom prst="rect">
            <a:avLst/>
          </a:prstGeom>
        </p:spPr>
      </p:pic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357290" y="2071678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Приемы формирования читательской грамотности на уроках русского языка и литературного чтения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4810" y="4857760"/>
            <a:ext cx="2938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Васюк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Людмила Ивановна,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МАОУ «Гимназия №8»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7169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140" y="4500570"/>
            <a:ext cx="1621945" cy="1851535"/>
          </a:xfrm>
          <a:prstGeom prst="rect">
            <a:avLst/>
          </a:prstGeom>
        </p:spPr>
      </p:pic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1214414" y="285729"/>
            <a:ext cx="75723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Приём «Тонкие и толстые вопросы»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85813" y="928688"/>
            <a:ext cx="8001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Примеры ключевых слов толстых и тонких вопросов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Толстые вопросы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                         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Дайте несколько объяснений, почему...?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Вы считаете (думаете) …?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чем различие…?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Предположите, что будет, если…?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Что, если…?	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Тонкие вопросы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Кто…?               Что…?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Когда…?           Может…?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Будет…?           Мог ли …?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Верно ли …?     Было ли …?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звали …?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Согласны ли Вы…?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14546" y="500063"/>
            <a:ext cx="507207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Приём «Кластер»</a:t>
            </a:r>
          </a:p>
          <a:p>
            <a:pPr algn="ctr"/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214422"/>
            <a:ext cx="6196936" cy="535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0023-023-Imja-suschestvitelnoe-samostojatelnaja-chast-rec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00100" y="214290"/>
            <a:ext cx="7310616" cy="100013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Прием «Удивляй!» и «Яркое пятно» </a:t>
            </a:r>
            <a:b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57158" y="857232"/>
            <a:ext cx="8072438" cy="54752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</a:t>
            </a: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Урок русского языка 1 класс «Звуки и буквы»</a:t>
            </a:r>
            <a:endParaRPr kumimoji="0" lang="ru-RU" sz="2400" b="0" i="1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Ребята, в некотором царстве, в некотором государстве жили - были брат и сестра. Сестра всегда пела и танцевала и любила носить красные платья, а брат петь не мог, но любил носить синие или зеленые, а иногда и сине-зеленые вещи. Но это их не расстраивало, ведь сестра всегда ходила с братом, держась за руку, и всегда пела красивые песни.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Ребята на доске буквы нам надо их разделить на две группы.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 И Ж М Н Щ Ы У Д О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Одни в группу сестры, вторые - брата.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Ребята, как вы думаете, какие буквы отправим в группу сестры, а какие брата?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Как вы думаете, какого цвета будут буквы в группе сестры,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а брата?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Молодцы, хотите узнать, как звали сестру и брата?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644" y="4714884"/>
            <a:ext cx="1621945" cy="18515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14414" y="285728"/>
            <a:ext cx="6950576" cy="142876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Прием «Проблемная  ситуация»</a:t>
            </a:r>
            <a:endParaRPr kumimoji="0" lang="ru-RU" sz="36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000125" y="1500188"/>
            <a:ext cx="7072313" cy="44751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Вставьте пропущенные буквы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парных согласных, подобрав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проверочные слова: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Лу..,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пиро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.., ко..,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.., пру..,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клю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..,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пру…,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овра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..,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коро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.., ко.., арбу..,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лу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.., обо…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644" y="4714884"/>
            <a:ext cx="1621945" cy="18515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85720" y="214313"/>
            <a:ext cx="8643998" cy="607220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</a:t>
            </a:r>
            <a:r>
              <a:rPr kumimoji="0" lang="ru-RU" sz="20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Приём «Знаю, узнал, хочу узнать».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Применяется как на стадии  объяснения нового  материала, так и на стадии закрепления. Например, при изучении творчества А.С. Пушкина дети самостоятельно записывают в таблицу, что знали о Пушкине и его произведениях, что узнали нового, какие его стихи знают и что хотели бы узнать. Работа с этим приемом чаще всего выходит за рамки одного урока. Графа «Хочу узнать» дает повод к поиску новой информации, работе с дополнительной литературой.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ru-RU" sz="20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Приём «Мозговой штурм»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озволяет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активизировать младших школьников, помочь разрешить проблему, формирует нестандартное мышление. Такая методика не ставит ребёнка в рамки правильных и неправильных ответов. Ученики могут высказывать любое мнение, которое поможет найти выход из затруднительной ситуации.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</a:t>
            </a:r>
            <a:r>
              <a:rPr kumimoji="0" lang="ru-RU" sz="18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Приём «Уголки»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можно использовать на уроках литературного чтения при составлении характеристики героев какого-либо произведения. Класс делится на две группы. Одна группа готовит доказательства положительных качеств героя, используя текст и свой жизненный опыт, другая - отрицательных, подкрепляя свой ответ цитатами из текста. Данный прием используется после чтения всего произведения. В конце урока делается совместный вывод.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677" y="5452380"/>
            <a:ext cx="1231323" cy="14056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28596" y="214291"/>
            <a:ext cx="8572560" cy="550071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28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Приём «Написание творческих работ»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endParaRPr kumimoji="0" lang="ru-RU" sz="2400" b="1" i="0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Хорошо зарекомендовал себя на этапе закрепления изученной темы. Например, детям предлагается написать продолжение понравившегося произведения из раздела или самому написать сказку или стихотворение. Эта работа выполняется детьми, в зависимости от их уровня развития.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28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Приём «Создание викторины»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После изучения темы или нескольких тем дети самостоятельно, пользуясь учебными текстами, готовят вопросы для викторины, потом объединяются в группы и проводят соревнование. Можно предложить каждой группе выбирать лучшего – «знатока», а потом задать ему вопросы  (участвуют все желающие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28662" y="285728"/>
            <a:ext cx="6556573" cy="80861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Приём « Да - Нет»</a:t>
            </a: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642910" y="1357298"/>
            <a:ext cx="7605712" cy="44751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На уроке по изучению темы  « Морфология»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загадывается определенная часть речи, и ребята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начинают задавать учителю вопросы: 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Это самостоятельная часть речи? - да; 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Она обозначает признак предмета? – нет; 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Эта часть речи склоняется? – да; 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Это самая многочисленная часть речи? – да. 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Ребята делают вывод, что это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существительное.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644" y="4714884"/>
            <a:ext cx="1621945" cy="185153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57290" y="428604"/>
            <a:ext cx="7154867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3200" b="1" i="0" u="sng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Приём «Рюкзак» </a:t>
            </a:r>
            <a:br>
              <a:rPr kumimoji="0" lang="ru-RU" sz="3200" b="1" i="0" u="sng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785786" y="1285860"/>
            <a:ext cx="7715250" cy="46434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Данный вид рефлексии вы можете использовать на своих уроках после изучения большого раздела. Вот вам рюкзачок. Передавая его друг другу скажите по фразе: что узнали, что поняли, что удивило.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Например, «Я научилась хорошо определять падежи имен существительных в словосочетаниях» или «Я хорошо научилась различать родительный и винительный падежи».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644" y="4857760"/>
            <a:ext cx="1621945" cy="185153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785813" y="476250"/>
            <a:ext cx="73866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Желаю вам учеников, умеющих читать вдумчиво, выразительно, осмысленно и продуктивно !</a:t>
            </a:r>
          </a:p>
        </p:txBody>
      </p:sp>
      <p:pic>
        <p:nvPicPr>
          <p:cNvPr id="3" name="Рисунок 4"/>
          <p:cNvPicPr>
            <a:picLocks noChangeAspect="1"/>
          </p:cNvPicPr>
          <p:nvPr/>
        </p:nvPicPr>
        <p:blipFill>
          <a:blip r:embed="rId2"/>
          <a:srcRect t="9068"/>
          <a:stretch>
            <a:fillRect/>
          </a:stretch>
        </p:blipFill>
        <p:spPr bwMode="auto">
          <a:xfrm>
            <a:off x="1500188" y="2576513"/>
            <a:ext cx="6288087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892" y="4500570"/>
            <a:ext cx="1621945" cy="1851535"/>
          </a:xfrm>
          <a:prstGeom prst="rect">
            <a:avLst/>
          </a:prstGeom>
        </p:spPr>
      </p:pic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642910" y="620713"/>
            <a:ext cx="79296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Понятие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читательская грамотность»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428596" y="2000250"/>
            <a:ext cx="771530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«Читательская грамотность — 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жизни».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857225" y="2000240"/>
            <a:ext cx="7643866" cy="178594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endParaRPr kumimoji="0" lang="ru-RU" sz="48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Спасибо за внимание! </a:t>
            </a:r>
            <a:b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143000" y="731838"/>
            <a:ext cx="7215188" cy="3911600"/>
          </a:xfrm>
          <a:prstGeom prst="rect">
            <a:avLst/>
          </a:prstGeom>
        </p:spPr>
        <p:txBody>
          <a:bodyPr/>
          <a:lstStyle/>
          <a:p>
            <a:pPr marL="0" marR="0" lvl="0" indent="449580" algn="just" defTabSz="914400" rtl="0" eaLnBrk="1" fontAlgn="auto" latinLnBrk="0" hangingPunct="1">
              <a:spcBef>
                <a:spcPts val="0"/>
              </a:spcBef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Ученик, у которого сформированы навык чтения, может «свободно использовать навыки чтения и письма для получения информации из текста – для его понимания, сжатия, преобразования и т.д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.».</a:t>
            </a:r>
          </a:p>
          <a:p>
            <a:pPr marL="0" marR="0" lvl="0" indent="449580" algn="just" defTabSz="914400" rtl="0" eaLnBrk="1" fontAlgn="auto" latinLnBrk="0" hangingPunct="1">
              <a:spcBef>
                <a:spcPts val="0"/>
              </a:spcBef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0" marR="0" lvl="0" indent="44958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                    (по А.А. Леонтьеву)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892" y="4714884"/>
            <a:ext cx="1621945" cy="18515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85050540"/>
              </p:ext>
            </p:extLst>
          </p:nvPr>
        </p:nvGraphicFramePr>
        <p:xfrm>
          <a:off x="285720" y="1357298"/>
          <a:ext cx="8750776" cy="5096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25"/>
            <a:ext cx="9577064" cy="1076410"/>
          </a:xfrm>
          <a:prstGeom prst="rect">
            <a:avLst/>
          </a:prstGeom>
        </p:spPr>
        <p:txBody>
          <a:bodyPr wrap="square" lIns="90640" tIns="45320" rIns="90640" bIns="4532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Трудности, которые возникают 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в процессе обучения 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14290"/>
            <a:ext cx="7500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Приёмы формирования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читательской грамотности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8"/>
          <p:cNvSpPr>
            <a:spLocks noChangeArrowheads="1"/>
          </p:cNvSpPr>
          <p:nvPr/>
        </p:nvSpPr>
        <p:spPr bwMode="auto">
          <a:xfrm>
            <a:off x="571472" y="1214422"/>
            <a:ext cx="8215341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Прием – «Словарики»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первичном чтении произведения обучающие читают текст с карандашом, подчеркивая те слова, значение которых им непонятны. Затем попросить встать тех ребят-словариков, кому все слова в тексте понятны (у кого нет подчеркиваний) и организовать разъяснение непонятных слов. При необходимости учитель помогает.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082" y="5006465"/>
            <a:ext cx="1621945" cy="18515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710" y="5006465"/>
            <a:ext cx="1621945" cy="1851535"/>
          </a:xfrm>
          <a:prstGeom prst="rect">
            <a:avLst/>
          </a:prstGeom>
        </p:spPr>
      </p:pic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1000100" y="260350"/>
            <a:ext cx="750099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Приём – «Чтение с остановками»</a:t>
            </a: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714348" y="785794"/>
            <a:ext cx="740888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                     </a:t>
            </a:r>
            <a:r>
              <a:rPr lang="ru-RU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примере рассказа В. Драгунского «Он живой и светится»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Прочитайте название произведения.  (- Знаком ли вам автор? Какие его произведения вы читали?)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Прочитайте название рассказа, с которым мы сегодня познакомимся.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Сделайте свои предположения, о ком пойдет сегодня речь на уроке? </a:t>
            </a:r>
          </a:p>
          <a:p>
            <a:r>
              <a:rPr lang="ru-RU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1.Чтение учителем 1 части до слов «…на песке и скучать»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-Как чувствовал себя Дениска, когда ждал маму?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-А какое чувство испытали вы?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-А как вы думаете,  что произойдёт дальше?</a:t>
            </a:r>
          </a:p>
          <a:p>
            <a:r>
              <a:rPr lang="ru-RU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2.Чтение учеником 2 части до слов «…ты открой её- сказал Мишка , тогда увидишь»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 чём говорили мальчики?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-По вашему мнению, Дениска не делился самосвалом, потому что был жадный?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-Как вы думаете, как дальше будут развиваться события?</a:t>
            </a:r>
          </a:p>
          <a:p>
            <a:r>
              <a:rPr lang="ru-RU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3.Чтение учеником 3 части до слов «и я забыл про всех на свете…»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-Что было неожиданным для Дениски? (увидеть живого светлячка)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-Как вы считаете, пожалел ли Дениска об обмене?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-Как вы думаете, чем закончится рассказ?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-Вы узнаете, оправдались ли ваши ожидания, дочитав рассказ до конца жужжащим способом.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627313" y="476250"/>
            <a:ext cx="4035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Приём «Синквейн».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14348" y="1214422"/>
            <a:ext cx="45545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Сказка.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Волшебная, бытовая.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Читать, пересказывать, учить. Сказка — ложь, да в ней намек.              Фантазия, выдумка.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500298" y="3286124"/>
            <a:ext cx="48244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Великий, могучий.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Учится, преподаётся, развивается.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 из предметов в школе.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644" y="4786322"/>
            <a:ext cx="1621945" cy="18515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2055" y="4857760"/>
            <a:ext cx="1621945" cy="1851535"/>
          </a:xfrm>
          <a:prstGeom prst="rect">
            <a:avLst/>
          </a:prstGeom>
        </p:spPr>
      </p:pic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1142976" y="214290"/>
            <a:ext cx="68913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Приём    «Работа с вопросником»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71471" y="1000108"/>
            <a:ext cx="8215341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Л.Н. Толстой «Лев и собачка»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Назовите главных героев произведения.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Где происходят события?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Какие чувства испытывала собачка, оказавшись в клетке со львом. Подтвердите ответ словами из текста.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Как автор относится к собачке? Какими словами он пишет о ней?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Как лев относился к собачке? Найдите в тексте соответствующие глаголы.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Что однажды произошло?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Что случилось с собачкой через год?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Перечитайте описание поведения льва после смерти собачки. Подберите слова-ассоциации.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Чем заканчивается быль?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Вспомните начало рассказа и подумайте, кого противопоставляет автор? Ответ обоснуйте.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 Каково ваше впечатление от рассказа?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00100" y="142852"/>
            <a:ext cx="72453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Приём «Письмо с дырками»   </a:t>
            </a:r>
          </a:p>
          <a:p>
            <a:pPr algn="ctr"/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реконструкция текста)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140" y="4500570"/>
            <a:ext cx="1621945" cy="18515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1357298"/>
            <a:ext cx="68580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Вечор, ты помнишь, вьюга злилась,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__________ небе мгла носилась;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Луна, как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__________пятно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Сквозь__________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________ желтела,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ты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___________сидела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нынче погляди в окно:</a:t>
            </a:r>
          </a:p>
          <a:p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______________________небесами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______________________ коврами,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Блестя на солнце, снег лежит;</a:t>
            </a:r>
          </a:p>
          <a:p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________________лес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чернеет,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ель сквозь иней зеленеет,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речка подо льдом блестит.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1244</Words>
  <Application>Microsoft Office PowerPoint</Application>
  <PresentationFormat>Экран (4:3)</PresentationFormat>
  <Paragraphs>141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it</cp:lastModifiedBy>
  <cp:revision>12</cp:revision>
  <dcterms:created xsi:type="dcterms:W3CDTF">2016-04-24T04:19:10Z</dcterms:created>
  <dcterms:modified xsi:type="dcterms:W3CDTF">2022-02-24T10:39:53Z</dcterms:modified>
</cp:coreProperties>
</file>