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6" r:id="rId2"/>
    <p:sldId id="292" r:id="rId3"/>
    <p:sldId id="318" r:id="rId4"/>
    <p:sldId id="319" r:id="rId5"/>
    <p:sldId id="320" r:id="rId6"/>
    <p:sldId id="321" r:id="rId7"/>
    <p:sldId id="322" r:id="rId8"/>
    <p:sldId id="323" r:id="rId9"/>
    <p:sldId id="325" r:id="rId10"/>
    <p:sldId id="324" r:id="rId11"/>
    <p:sldId id="326" r:id="rId12"/>
    <p:sldId id="327" r:id="rId13"/>
    <p:sldId id="328" r:id="rId14"/>
    <p:sldId id="329" r:id="rId15"/>
    <p:sldId id="330" r:id="rId16"/>
    <p:sldId id="331" r:id="rId17"/>
    <p:sldId id="332" r:id="rId18"/>
    <p:sldId id="334" r:id="rId19"/>
    <p:sldId id="333" r:id="rId20"/>
    <p:sldId id="335" r:id="rId21"/>
    <p:sldId id="336" r:id="rId22"/>
    <p:sldId id="343" r:id="rId23"/>
    <p:sldId id="338" r:id="rId24"/>
    <p:sldId id="339" r:id="rId25"/>
    <p:sldId id="340" r:id="rId26"/>
    <p:sldId id="341" r:id="rId27"/>
    <p:sldId id="342" r:id="rId28"/>
    <p:sldId id="337" r:id="rId29"/>
    <p:sldId id="344" r:id="rId30"/>
    <p:sldId id="345" r:id="rId31"/>
    <p:sldId id="346" r:id="rId3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9966"/>
    <a:srgbClr val="E78E7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ED083AE6-46FA-4A59-8FB0-9F97EB10719F}" styleName="Светлый стиль 3 - акцент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30AA1-21D0-4849-8242-33E4A7F655D1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19ABA2-382E-4B04-8EA8-FC1C6C3402D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316866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6FD8C8-D774-4DB3-8382-EEB791FE3AAB}" type="datetimeFigureOut">
              <a:rPr lang="ru-RU" smtClean="0"/>
              <a:pPr/>
              <a:t>10.03.2023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1C8AA1-62E9-440A-A26C-4BD219C97EB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76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8AA1-62E9-440A-A26C-4BD219C97EB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99128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8AA1-62E9-440A-A26C-4BD219C97EB8}" type="slidenum">
              <a:rPr lang="ru-RU" smtClean="0"/>
              <a:pPr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058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8AA1-62E9-440A-A26C-4BD219C97EB8}" type="slidenum">
              <a:rPr lang="ru-RU" smtClean="0"/>
              <a:pPr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009272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8AA1-62E9-440A-A26C-4BD219C97EB8}" type="slidenum">
              <a:rPr lang="ru-RU" smtClean="0"/>
              <a:pPr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523167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8AA1-62E9-440A-A26C-4BD219C97EB8}" type="slidenum">
              <a:rPr lang="ru-RU" smtClean="0"/>
              <a:pPr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006226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8AA1-62E9-440A-A26C-4BD219C97EB8}" type="slidenum">
              <a:rPr lang="ru-RU" smtClean="0"/>
              <a:pPr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422872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8AA1-62E9-440A-A26C-4BD219C97EB8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758720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8AA1-62E9-440A-A26C-4BD219C97EB8}" type="slidenum">
              <a:rPr lang="ru-RU" smtClean="0"/>
              <a:pPr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09400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1C8AA1-62E9-440A-A26C-4BD219C97EB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8791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1C8AA1-62E9-440A-A26C-4BD219C97EB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268637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1C8AA1-62E9-440A-A26C-4BD219C97EB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82004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8AA1-62E9-440A-A26C-4BD219C97EB8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3297941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1C8AA1-62E9-440A-A26C-4BD219C97EB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87651226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1C8AA1-62E9-440A-A26C-4BD219C97EB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22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743010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1C8AA1-62E9-440A-A26C-4BD219C97EB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23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87327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1C8AA1-62E9-440A-A26C-4BD219C97EB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24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291442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1C8AA1-62E9-440A-A26C-4BD219C97EB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25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7298476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1C8AA1-62E9-440A-A26C-4BD219C97EB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26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9065172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1C8AA1-62E9-440A-A26C-4BD219C97EB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32652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1C8AA1-62E9-440A-A26C-4BD219C97EB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28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789609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1C8AA1-62E9-440A-A26C-4BD219C97EB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29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966881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1C8AA1-62E9-440A-A26C-4BD219C97EB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13687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8AA1-62E9-440A-A26C-4BD219C97EB8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451524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811C8AA1-62E9-440A-A26C-4BD219C97EB8}" type="slidenum">
              <a:rPr kumimoji="0" lang="ru-RU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charset="0"/>
                <a:ea typeface="+mn-ea"/>
                <a:cs typeface="Arial" charset="0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31</a:t>
            </a:fld>
            <a:endParaRPr kumimoji="0" lang="ru-RU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charset="0"/>
              <a:ea typeface="+mn-ea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10611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8AA1-62E9-440A-A26C-4BD219C97EB8}" type="slidenum">
              <a:rPr lang="ru-RU" smtClean="0"/>
              <a:pPr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95438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8AA1-62E9-440A-A26C-4BD219C97EB8}" type="slidenum">
              <a:rPr lang="ru-RU" smtClean="0"/>
              <a:pPr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51120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8AA1-62E9-440A-A26C-4BD219C97EB8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883688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8AA1-62E9-440A-A26C-4BD219C97EB8}" type="slidenum">
              <a:rPr lang="ru-RU" smtClean="0"/>
              <a:pPr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968972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8AA1-62E9-440A-A26C-4BD219C97EB8}" type="slidenum">
              <a:rPr lang="ru-RU" smtClean="0"/>
              <a:pPr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7039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11C8AA1-62E9-440A-A26C-4BD219C97EB8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0266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26D797-3354-498F-8C35-ECD2A471DFF3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5407A2-5B25-4509-9B13-371C39F4B2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61848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AFCC9E-B720-4F61-876C-544E695C09BF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691C96-7F13-4794-BA7E-E0094448E3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453654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721EC0-97D0-431B-901E-E8EF740ED52A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BC43E4-6A2B-46BA-B832-8DBD918BC21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9890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611CA3-722D-4815-852D-70C054E23599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3BCBB-6566-43FC-9192-11959F9084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7574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204872-77E3-4358-8959-E0739886A19A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CD4EB-0FD8-4663-944D-F957ABE277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393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28485B-4E3B-4C99-8578-B6A1DB811395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1364E1-7121-4DA9-B24F-2EAAB449C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1408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1F3CEE-AA2A-4066-B9DD-4DD5E2CB6B92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4D7AB-83EE-40CF-A429-83F01E07A8F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1850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30E90B-FD1A-49DC-BE32-75C955916AA9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E8A50-924F-4C16-9182-FDA776490A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4917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CF1E14-13BC-48A7-AE1A-3CB9D09FBFE5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803758-576C-4016-BC6F-F8BD633DF37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99685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40B675-A033-454F-BF1C-F764CADE7A8D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755CD3-AE8D-408B-B62B-85B2C9AF0A6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5115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FD964A-679D-4D1C-8EDD-D807D467AE0D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5EE883-4444-4E38-892E-51AC53D9788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729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3E2ECFC-9088-42D1-935E-19131EC952E5}" type="datetimeFigureOut">
              <a:rPr lang="ru-RU"/>
              <a:pPr>
                <a:defRPr/>
              </a:pPr>
              <a:t>10.03.2023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2EEFA41-DF5E-4D17-B60D-A7597B32EA9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131840" y="3284984"/>
            <a:ext cx="5777972" cy="2664296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>
            <a:noAutofit/>
          </a:bodyPr>
          <a:lstStyle/>
          <a:p>
            <a:r>
              <a:rPr lang="ru-RU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Документы ОО при переходе на обновленные ФГОС </a:t>
            </a:r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Губкина Татьяна Петровна, заместитель директора МБУ ДПО ЦОРО</a:t>
            </a:r>
            <a:endParaRPr lang="ru-RU" sz="2800" dirty="0">
              <a:solidFill>
                <a:schemeClr val="accent5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76672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приказов, локальных актов, регламентирующих приведение ООП в соответствие с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ФОП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204864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Приказы, локальные акты, регламентирующие приведение ООП в соответствие с </a:t>
            </a:r>
            <a:r>
              <a:rPr lang="ru-RU" sz="28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ФОП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6432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76672"/>
            <a:ext cx="82809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Внесение изменений в локальные акты с учетом требований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ФОП</a:t>
            </a:r>
            <a:endParaRPr lang="ru-RU" sz="32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204864"/>
            <a:ext cx="864096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Положение о формах, периодичности, порядке текущего контроля успеваемости и промежуточной аттестации обучающихся с учетом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системы оценки достижения планируемых результатов в ФОП.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Положение о рабочей программе с учетом внедрения федеральных базовых рабочих программ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9064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76672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Утверждение ООП, приведенных в соответствие с ФОП, на заседании педагогического совета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95536" y="2204864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Протокол заседания педагогического совета.</a:t>
            </a:r>
            <a:endParaRPr lang="ru-RU" sz="2800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об утверждении </a:t>
            </a:r>
            <a:r>
              <a:rPr lang="ru-RU" sz="3200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ООП на всех уровнях образования , </a:t>
            </a:r>
            <a:r>
              <a:rPr lang="ru-RU" sz="3200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приведенных в соответствие с ФОП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788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6632"/>
            <a:ext cx="82809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800" b="1" dirty="0" smtClean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Мероприятия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содержательного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характера</a:t>
            </a:r>
            <a:endParaRPr lang="ru-RU" sz="3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 smtClean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Приведение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соответствие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целевого и содержательного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раздела ООП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НОО, ООО, СОО  </a:t>
            </a:r>
            <a:r>
              <a:rPr lang="ru-RU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</a:t>
            </a:r>
            <a:r>
              <a:rPr lang="ru-RU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</a:t>
            </a:r>
            <a:endParaRPr lang="ru-RU" sz="4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3645024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Целевой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содержательный раздел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ООП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</a:t>
            </a:r>
            <a:r>
              <a:rPr lang="ru-RU" sz="28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ФОП на всех уровнях образования</a:t>
            </a:r>
            <a:endParaRPr lang="ru-RU" sz="44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8930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76672"/>
            <a:ext cx="82809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рабочей программы воспитания в ООП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НОО, ООО, СОО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 приведение в соответствие с федеральной рабочей программой воспитания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ФОП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2492896"/>
            <a:ext cx="864096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программа</a:t>
            </a:r>
            <a:r>
              <a:rPr lang="en-US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воспитания в ООП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федеральной рабочей программой воспитания ФОП </a:t>
            </a:r>
            <a:r>
              <a:rPr lang="ru-RU" sz="3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всех уровнях образования</a:t>
            </a:r>
            <a:endParaRPr lang="ru-RU" sz="3200" b="1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9266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Приведение в соответствие организационного раздела ООП НОО с ФОП </a:t>
            </a: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НОО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21381896"/>
              </p:ext>
            </p:extLst>
          </p:nvPr>
        </p:nvGraphicFramePr>
        <p:xfrm>
          <a:off x="294257" y="1556792"/>
          <a:ext cx="8229600" cy="41186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xmlns="" val="4048368166"/>
                    </a:ext>
                  </a:extLst>
                </a:gridCol>
              </a:tblGrid>
              <a:tr h="3602877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Организационный раздел ООП НОО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 соответствии с ФОП НОО.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план на основе варианта учебного плана ФОП НОО.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Календарный учебный график с учетом ФОП НОО.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внеурочной деятельности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 учетом направлений внеурочной деятельности и форм организации, указанных в ФОП НОО.</a:t>
                      </a: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Календарный план воспитательной работы в соответствии с</a:t>
                      </a:r>
                      <a:r>
                        <a:rPr lang="en-US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400" dirty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федеральным планом воспитательной работы в ФОП НОО</a:t>
                      </a:r>
                      <a:endParaRPr lang="ru-RU" sz="24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xmlns="" val="325466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4020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Приведение в соответствие организационного раздела ООП ООО с ФОП ООО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5103940"/>
              </p:ext>
            </p:extLst>
          </p:nvPr>
        </p:nvGraphicFramePr>
        <p:xfrm>
          <a:off x="294257" y="1556792"/>
          <a:ext cx="8229600" cy="375285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xmlns="" val="4048368166"/>
                    </a:ext>
                  </a:extLst>
                </a:gridCol>
              </a:tblGrid>
              <a:tr h="3602877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Организационный раздел ООП ООО в соответствии с ФОП ООО.</a:t>
                      </a: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план на основе варианта учебного плана ФОП ООО.</a:t>
                      </a: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Календарный учебный график с учетом ФОП ООО.</a:t>
                      </a: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внеурочной деятельности с учетом направлений внеурочной деятельности и форм организации, указанных в ФОП ООО.</a:t>
                      </a:r>
                      <a:endParaRPr lang="ru-RU" sz="2000" dirty="0" smtClean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indent="-457200">
                        <a:buFont typeface="+mj-lt"/>
                        <a:buAutoNum type="arabicPeriod"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Календарный план воспитательной работы в соответствии с федеральным планом воспитательной </a:t>
                      </a:r>
                      <a:endParaRPr lang="ru-RU" sz="3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xmlns="" val="325466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55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476672"/>
            <a:ext cx="86409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Приведение в соответствие организационного раздела ООП СОО с ФОП СОО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533234"/>
              </p:ext>
            </p:extLst>
          </p:nvPr>
        </p:nvGraphicFramePr>
        <p:xfrm>
          <a:off x="294257" y="1556792"/>
          <a:ext cx="8229600" cy="38747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xmlns="" val="4048368166"/>
                    </a:ext>
                  </a:extLst>
                </a:gridCol>
              </a:tblGrid>
              <a:tr h="3602877">
                <a:tc>
                  <a:txBody>
                    <a:bodyPr/>
                    <a:lstStyle/>
                    <a:p>
                      <a:r>
                        <a:rPr lang="ru-RU" sz="28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Организационный раздел ООП СОО в соответствии с ФОП СОО.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Учебный план на основе варианта учебного плана ФОП СОО.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План внеурочной деятельности с учетом инвариантного компонента плана внеурочной деятельности в ФОП СОО и профиля обучения.</a:t>
                      </a: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ru-RU" sz="2400" kern="1200" dirty="0" smtClean="0">
                          <a:solidFill>
                            <a:srgbClr val="002060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Календарный план воспитательной работы в соответствии с федеральным планом воспитательной работы в ФОП СОО  </a:t>
                      </a:r>
                      <a:endParaRPr lang="ru-RU" sz="2400" kern="1200" dirty="0">
                        <a:solidFill>
                          <a:srgbClr val="002060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/>
                </a:tc>
                <a:extLst>
                  <a:ext uri="{0D108BD9-81ED-4DB2-BD59-A6C34878D82A}">
                    <a16:rowId xmlns:a16="http://schemas.microsoft.com/office/drawing/2014/main" xmlns="" val="325466643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8322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6632"/>
            <a:ext cx="82809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charset="0"/>
            </a:endParaRPr>
          </a:p>
          <a:p>
            <a:pPr lvl="0" algn="ctr"/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Кадровое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кадрового обеспечения внедрения ФОП.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кадровых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дефицитов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3645024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кадрового обеспечения внедрения ФОП.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Выявление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кадровых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дефицитов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55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6632"/>
            <a:ext cx="828092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charset="0"/>
            </a:endParaRPr>
          </a:p>
          <a:p>
            <a:pPr lvl="0"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Диагностика образовательных потребностей и профессиональных затруднений педагогических работников образовательной организации в условиях внедрения ФОП и федеральных базовых рабочих программ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45169" y="3933056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Аналитическая справка заместителя директора по УВР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3224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116632"/>
            <a:ext cx="828092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Организационно-управленческое</a:t>
            </a:r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endParaRPr lang="ru-RU" sz="32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рабочей группы по приведению ООП в соответствие с ФОП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99592" y="2204864"/>
            <a:ext cx="748883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 о создании рабочих групп</a:t>
            </a:r>
            <a:r>
              <a:rPr lang="en-US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приведению ООП в соответствие с ФОП.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группа по приведению ООП НОО в соответствие с ФОП НОО.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группа по приведению ООП ООО в соответствие с ФОП ООО.</a:t>
            </a:r>
          </a:p>
          <a:p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Рабочая группа по приведению ООП СОО в соответствие с ФОП СОО</a:t>
            </a:r>
          </a:p>
        </p:txBody>
      </p:sp>
    </p:spTree>
    <p:extLst>
      <p:ext uri="{BB962C8B-B14F-4D97-AF65-F5344CB8AC3E}">
        <p14:creationId xmlns:p14="http://schemas.microsoft.com/office/powerpoint/2010/main" val="128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6632"/>
            <a:ext cx="82809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charset="0"/>
            </a:endParaRPr>
          </a:p>
          <a:p>
            <a:pPr lvl="0"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Разработка и реализация плана-графика курсовой подготовки педагогических работников, реализующих федеральные базовые рабочие программы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924944"/>
            <a:ext cx="864096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курсовой подготовки с охватом в 100 процентов педагогических работников, реализующих федеральные базовые рабочие программы.</a:t>
            </a: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Аналитическая справка заместителя директора по УВР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02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6632"/>
            <a:ext cx="828092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charset="0"/>
            </a:endParaRPr>
          </a:p>
          <a:p>
            <a:pPr lvl="0"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Распределение учебной нагрузки педагогов на учебный год</a:t>
            </a:r>
            <a:endParaRPr kumimoji="0" lang="ru-RU" sz="44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2924944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об утверждении учебной нагрузки на учебный год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9483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6632"/>
            <a:ext cx="82809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charset="0"/>
            </a:endParaRPr>
          </a:p>
          <a:p>
            <a:pPr lvl="0" algn="ctr"/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Методическое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Внесение в план методической работы мероприятий по методическому обеспечению внедрения ФОП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67744" y="3356992"/>
            <a:ext cx="626469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 методической работы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600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6632"/>
            <a:ext cx="8280920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charset="0"/>
            </a:endParaRPr>
          </a:p>
          <a:p>
            <a:pPr lvl="0"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Корректировка плана методических семинаров </a:t>
            </a:r>
            <a:r>
              <a:rPr lang="ru-RU" sz="3200" b="1" dirty="0" err="1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внутришкольного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повышения квалификации педагогических работников образовательной организации с ориентацией на проблемы внедрения ФОП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3429000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План методических семинаров </a:t>
            </a:r>
            <a:r>
              <a:rPr lang="ru-RU" sz="2800" dirty="0" err="1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внутришкольного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повышения квалификации педагогических работников образовательной организации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873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6632"/>
            <a:ext cx="828092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charset="0"/>
            </a:endParaRPr>
          </a:p>
          <a:p>
            <a:pPr lvl="0"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нормативных документов по внедрению ФОП педагогическим коллективом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2852936"/>
            <a:ext cx="698477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Планы работы ШМО.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Протоколы заседаний ШМО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9916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6632"/>
            <a:ext cx="82809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charset="0"/>
            </a:endParaRPr>
          </a:p>
          <a:p>
            <a:pPr lvl="0"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Обеспечение консультационной методической поддержки педагогов по вопросам реализации федеральных базовых рабочих программ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2852936"/>
            <a:ext cx="6984776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работы методического совета образовательной организации.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Планы работы ШМО.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Font typeface="+mj-lt"/>
              <a:buAutoNum type="arabicPeriod"/>
            </a:pP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Аналитическая справка заместителя директора по УВР</a:t>
            </a:r>
            <a:endParaRPr kumimoji="0" lang="ru-RU" sz="60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1632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6632"/>
            <a:ext cx="828092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charset="0"/>
            </a:endParaRPr>
          </a:p>
          <a:p>
            <a:pPr lvl="0"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пакета методических материалов по теме реализации ООП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 с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ФОП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2852936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Пакет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методических материалов по теме реализации ООП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 с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ФОП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834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6632"/>
            <a:ext cx="828092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charset="0"/>
            </a:endParaRPr>
          </a:p>
          <a:p>
            <a:pPr lvl="0"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пакета методических материалов по теме реализации ООП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 с </a:t>
            </a:r>
            <a:r>
              <a:rPr lang="ru-RU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ФОП</a:t>
            </a:r>
            <a:endParaRPr kumimoji="0" lang="ru-RU" sz="4000" b="1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15616" y="2852936"/>
            <a:ext cx="698477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just">
              <a:buFont typeface="+mj-lt"/>
              <a:buAutoNum type="arabicPeriod"/>
            </a:pP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Пакет</a:t>
            </a:r>
            <a:r>
              <a:rPr lang="en-US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методических материалов по теме реализации ООП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 </a:t>
            </a:r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соответствии с </a:t>
            </a:r>
            <a:r>
              <a:rPr lang="ru-RU" sz="3200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ФОП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090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6632"/>
            <a:ext cx="828092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charset="0"/>
            </a:endParaRPr>
          </a:p>
          <a:p>
            <a:pPr lvl="0" algn="ctr"/>
            <a:r>
              <a:rPr lang="en-US" sz="32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Информационное</a:t>
            </a:r>
            <a:r>
              <a:rPr lang="en-US" sz="32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endParaRPr lang="ru-RU" sz="32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lvl="0"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Проведение работы по информированию участников образовательных отношений о ФОП и необходимости приведения ООП уровней образования в соответствие с ФОП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87624" y="3501008"/>
            <a:ext cx="71287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Пакет информационно-методических материалов.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Разделы на сайте ОО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6407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6632"/>
            <a:ext cx="8280920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charset="0"/>
            </a:endParaRPr>
          </a:p>
          <a:p>
            <a:pPr lvl="0"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Информирование родительской общественности о внедрении ФОП и приведении ООП НОО, ООО и СОО в соответствие с ФОП НОО, ООО и СОО</a:t>
            </a:r>
            <a:endParaRPr kumimoji="0" lang="ru-RU" sz="40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43608" y="2996952"/>
            <a:ext cx="71287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Сайт образовательной организации, страницы школы в социальных сетях, информационный стенд в холле образовательной организации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771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188640"/>
            <a:ext cx="82809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Проведение родительских собраний с целью информирования родителей о ФОП и необходимости приведения ООП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уровней образования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соответствие с ФОП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99592" y="2420888"/>
            <a:ext cx="748883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Протокол родительского собрания 1–4-х классов.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Протокол родительского собрания 5–9-х классов.</a:t>
            </a:r>
            <a:endParaRPr lang="ru-RU" sz="24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Протокол родительского собрания 10-х классов</a:t>
            </a:r>
            <a:endParaRPr lang="ru-RU" sz="2800" dirty="0">
              <a:solidFill>
                <a:schemeClr val="accent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912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6632"/>
            <a:ext cx="828092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charset="0"/>
            </a:endParaRPr>
          </a:p>
          <a:p>
            <a:pPr lvl="0"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Информирование о нормативно-правовом, программном, кадровом и финансовом обеспечении внедрения ФОП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43608" y="2996952"/>
            <a:ext cx="712879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Сайт образовательной организации, страницы школы в социальных сетях, информационный стенд в холле образовательной организации</a:t>
            </a:r>
            <a:endParaRPr kumimoji="0" lang="ru-RU" sz="66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8037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67544" y="116632"/>
            <a:ext cx="828092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1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ea typeface="Times New Roman" panose="02020603050405020304" pitchFamily="18" charset="0"/>
              <a:cs typeface="Arial" charset="0"/>
            </a:endParaRPr>
          </a:p>
          <a:p>
            <a:pPr lvl="0" algn="ctr"/>
            <a:r>
              <a:rPr lang="ru-RU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Изучение и формирование мнения родителей о внедрении ФОП, представление результатов</a:t>
            </a: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2000921"/>
              </p:ext>
            </p:extLst>
          </p:nvPr>
        </p:nvGraphicFramePr>
        <p:xfrm>
          <a:off x="462871" y="2636912"/>
          <a:ext cx="8229600" cy="2876138"/>
        </p:xfrm>
        <a:graphic>
          <a:graphicData uri="http://schemas.openxmlformats.org/drawingml/2006/table">
            <a:tbl>
              <a:tblPr/>
              <a:tblGrid>
                <a:gridCol w="8229600">
                  <a:extLst>
                    <a:ext uri="{9D8B030D-6E8A-4147-A177-3AD203B41FA5}">
                      <a16:colId xmlns:a16="http://schemas.microsoft.com/office/drawing/2014/main" xmlns="" val="3252709993"/>
                    </a:ext>
                  </a:extLst>
                </a:gridCol>
              </a:tblGrid>
              <a:tr h="2876138">
                <a:tc>
                  <a:txBody>
                    <a:bodyPr/>
                    <a:lstStyle/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ru-RU" sz="2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Сайт образовательной организации, страницы школы в социальных сетях, информационный стенд в холле образовательной организации.</a:t>
                      </a:r>
                      <a:endParaRPr lang="ru-RU" sz="2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514350" indent="-514350">
                        <a:buFont typeface="+mj-lt"/>
                        <a:buAutoNum type="arabicPeriod"/>
                      </a:pPr>
                      <a:r>
                        <a:rPr lang="ru-RU" sz="2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Аналитические справки заместителей директора по</a:t>
                      </a:r>
                      <a:r>
                        <a:rPr lang="en-US" sz="2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2800" dirty="0">
                          <a:solidFill>
                            <a:schemeClr val="accent5">
                              <a:lumMod val="75000"/>
                            </a:schemeClr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УВР и ВР</a:t>
                      </a:r>
                      <a:endParaRPr lang="ru-RU" sz="2400" dirty="0">
                        <a:solidFill>
                          <a:schemeClr val="accent5">
                            <a:lumMod val="75000"/>
                          </a:schemeClr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7625" marR="47625" marT="47625" marB="47625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xmlns="" val="35970294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252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76672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действующих ООП на предмет соответствия ФОП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15516" y="1988840"/>
            <a:ext cx="8640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Аналитическая справка по каждой ООП уровня образования с выводами о соответствии требованиям ФОП и рекомендациями по приведению в соответствие с ФОП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607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76672"/>
            <a:ext cx="82809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Анализ перечня учебников на предмет соответствия новому ФПУ, выявление учебников, которые исключены из перечня и нуждаются в замене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492896"/>
            <a:ext cx="8640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Аналитическая справка заведующего библиотекой.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учебников, исключенных из ФПУ и подлежащих замене с сентября 2023 года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1762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76672"/>
            <a:ext cx="828092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Перспективный перечень учебников, которые школе необходимо закупить до сентября 2023 года для обеспечения реализации ООП в соответствии с ФОП и новым ФПУ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492896"/>
            <a:ext cx="864096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800" dirty="0">
                <a:solidFill>
                  <a:schemeClr val="accent5">
                    <a:lumMod val="50000"/>
                  </a:schemeClr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Перечень учебников для использования в образовательном процессе при реализации ООП уровней образования в соответствии с ФОП на 2023/24 учебный год</a:t>
            </a:r>
            <a:endParaRPr lang="ru-RU" sz="4000" dirty="0">
              <a:solidFill>
                <a:schemeClr val="accent5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8796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76672"/>
            <a:ext cx="828092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Мониторинг образовательных потребностей (запросов) обучающихся и родителей (законных представителей) для проектирования учебных планов НОО, ООО и СОО в части, формируемой участниками образовательных отношений, и планов внеурочной деятельности НОО, ООО и СОО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3040" y="3933056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Аналитическая справка заместителя директора по УВР.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Аналитическая справка заместителя директора по ВР</a:t>
            </a:r>
            <a:endParaRPr lang="ru-RU" sz="4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650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03040" y="3933056"/>
            <a:ext cx="864096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Банк данных</a:t>
            </a:r>
            <a:r>
              <a:rPr lang="en-US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r>
              <a:rPr lang="ru-RU" sz="2800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нормативно-правовых документов федерального, регионального, муниципального уровней, обеспечивающих внедрение ФОП</a:t>
            </a:r>
            <a:endParaRPr lang="ru-RU" sz="28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52346" y="260648"/>
            <a:ext cx="828092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b="1" dirty="0" err="1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Нормативно-правовое</a:t>
            </a:r>
            <a:r>
              <a:rPr lang="en-US" sz="32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</a:t>
            </a:r>
            <a:endParaRPr lang="ru-RU" sz="3200" b="1" dirty="0" smtClean="0">
              <a:solidFill>
                <a:schemeClr val="accent5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b="1" dirty="0">
              <a:solidFill>
                <a:schemeClr val="accent5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Формирование банка данных нормативно-правовых документов федерального, регионального, муниципального уровней, обеспечивающих внедрение ФОП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6370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95536" y="476672"/>
            <a:ext cx="82809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Внесение изменений в программу развития образовательной организации</a:t>
            </a:r>
            <a:endParaRPr lang="ru-RU" sz="40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95536" y="1700808"/>
            <a:ext cx="864096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Приказ о внесении изменений в программу развития образовательной организации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2930951"/>
            <a:ext cx="828092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Внесение </a:t>
            </a:r>
            <a:r>
              <a:rPr lang="ru-RU" sz="28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изменений и дополнений в Устав образовательной организации (при </a:t>
            </a:r>
            <a:r>
              <a:rPr lang="ru-RU" sz="28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необходимости)</a:t>
            </a:r>
            <a:endParaRPr lang="ru-RU" sz="2800" b="1" dirty="0">
              <a:solidFill>
                <a:srgbClr val="FF000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560" y="4509120"/>
            <a:ext cx="86409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Устав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образовательной</a:t>
            </a:r>
            <a:r>
              <a:rPr lang="en-US" sz="2800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организации</a:t>
            </a:r>
            <a:endParaRPr lang="ru-RU" sz="2800" b="1" dirty="0">
              <a:solidFill>
                <a:srgbClr val="0070C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2232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0051">
  <a:themeElements>
    <a:clrScheme name="Кубики">
      <a:dk1>
        <a:srgbClr val="92D050"/>
      </a:dk1>
      <a:lt1>
        <a:srgbClr val="FFFFFF"/>
      </a:lt1>
      <a:dk2>
        <a:srgbClr val="92D050"/>
      </a:dk2>
      <a:lt2>
        <a:srgbClr val="EBF1DD"/>
      </a:lt2>
      <a:accent1>
        <a:srgbClr val="76923C"/>
      </a:accent1>
      <a:accent2>
        <a:srgbClr val="FFC000"/>
      </a:accent2>
      <a:accent3>
        <a:srgbClr val="586D2C"/>
      </a:accent3>
      <a:accent4>
        <a:srgbClr val="5F497A"/>
      </a:accent4>
      <a:accent5>
        <a:srgbClr val="0070C0"/>
      </a:accent5>
      <a:accent6>
        <a:srgbClr val="00B050"/>
      </a:accent6>
      <a:hlink>
        <a:srgbClr val="3F3FFF"/>
      </a:hlink>
      <a:folHlink>
        <a:srgbClr val="7030A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000051</Template>
  <TotalTime>1304</TotalTime>
  <Words>938</Words>
  <Application>Microsoft Office PowerPoint</Application>
  <PresentationFormat>Экран (4:3)</PresentationFormat>
  <Paragraphs>146</Paragraphs>
  <Slides>31</Slides>
  <Notes>30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000051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</dc:title>
  <dc:creator>Татьяна</dc:creator>
  <cp:lastModifiedBy>user</cp:lastModifiedBy>
  <cp:revision>111</cp:revision>
  <dcterms:created xsi:type="dcterms:W3CDTF">2017-02-06T10:43:22Z</dcterms:created>
  <dcterms:modified xsi:type="dcterms:W3CDTF">2023-03-10T07:37:31Z</dcterms:modified>
</cp:coreProperties>
</file>