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2" r:id="rId3"/>
    <p:sldId id="293" r:id="rId4"/>
    <p:sldId id="294" r:id="rId5"/>
    <p:sldId id="298" r:id="rId6"/>
    <p:sldId id="259" r:id="rId7"/>
    <p:sldId id="295" r:id="rId8"/>
    <p:sldId id="296" r:id="rId9"/>
    <p:sldId id="316" r:id="rId10"/>
    <p:sldId id="317" r:id="rId11"/>
    <p:sldId id="297" r:id="rId12"/>
    <p:sldId id="299" r:id="rId13"/>
    <p:sldId id="300" r:id="rId14"/>
    <p:sldId id="302" r:id="rId15"/>
    <p:sldId id="303" r:id="rId16"/>
    <p:sldId id="31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66"/>
    <a:srgbClr val="E78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30AA1-21D0-4849-8242-33E4A7F655D1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9ABA2-382E-4B04-8EA8-FC1C6C340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FD8C8-D774-4DB3-8382-EEB791FE3AAB}" type="datetimeFigureOut">
              <a:rPr lang="ru-RU" smtClean="0"/>
              <a:pPr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8AA1-62E9-440A-A26C-4BD219C97E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76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2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16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69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02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22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0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80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2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6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2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10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C8AA1-62E9-440A-A26C-4BD219C97EB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3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6D797-3354-498F-8C35-ECD2A471DFF3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07A2-5B25-4509-9B13-371C39F4B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8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FCC9E-B720-4F61-876C-544E695C09BF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1C96-7F13-4794-BA7E-E0094448E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6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1EC0-97D0-431B-901E-E8EF740ED52A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C43E4-6A2B-46BA-B832-8DBD918BC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1CA3-722D-4815-852D-70C054E2359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BCBB-6566-43FC-9192-11959F908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4872-77E3-4358-8959-E0739886A19A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D4EB-0FD8-4663-944D-F957ABE27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3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485B-4E3B-4C99-8578-B6A1DB81139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64E1-7121-4DA9-B24F-2EAAB449C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0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3CEE-AA2A-4066-B9DD-4DD5E2CB6B92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D7AB-83EE-40CF-A429-83F01E07A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5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E90B-FD1A-49DC-BE32-75C955916AA9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8A50-924F-4C16-9182-FDA776490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1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1E14-13BC-48A7-AE1A-3CB9D09FBFE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3758-576C-4016-BC6F-F8BD633D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6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B675-A033-454F-BF1C-F764CADE7A8D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55CD3-AE8D-408B-B62B-85B2C9AF0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1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964A-679D-4D1C-8EDD-D807D467AE0D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E883-4444-4E38-892E-51AC53D97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E2ECFC-9088-42D1-935E-19131EC952E5}" type="datetimeFigureOut">
              <a:rPr lang="ru-RU"/>
              <a:pPr>
                <a:defRPr/>
              </a:pPr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EEFA41-DF5E-4D17-B60D-A7597B32E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068960"/>
            <a:ext cx="5804793" cy="3600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и организации учебного процесса в соответствии с Федеральными образовательными программами (ФОП) на уровне НОО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Губкина Татьяна Петровна, заместитель директора МБУ ДПО ЦОРО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722" y="332656"/>
            <a:ext cx="7576654" cy="5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268760"/>
            <a:ext cx="8712968" cy="32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90" y="188640"/>
            <a:ext cx="6807947" cy="58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16632"/>
            <a:ext cx="6192688" cy="68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2"/>
            <a:ext cx="849694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методической поддержки педагогических работников и управленческих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марте-апреле 2023 года запланировано проведение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всероссийских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введения ФООП.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во втором квартале 2023 года ФГБНУ «Институт стратегии развития образования Российской академии образования» представит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федеральных рабочих программ по учебным предметам и единый подход к формированию календарно-тематического планирования. 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портале Единого содержания общего образования осуществляется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доработка и обновление конструктора рабочих программ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онлайн-сервиса для индивидуализации федеральных рабочих программ по учебным предметам: https://edsoo.ru/constructor/. 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консультативную помощь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введения ФООП учитель и руководитель образовательной организации может получить, обратившись к ресурсу «Единое содержание общего образования» по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ссылке: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://edsoo.ru/Goryachaya_liniya.htm. </a:t>
            </a:r>
          </a:p>
        </p:txBody>
      </p:sp>
    </p:spTree>
    <p:extLst>
      <p:ext uri="{BB962C8B-B14F-4D97-AF65-F5344CB8AC3E}">
        <p14:creationId xmlns:p14="http://schemas.microsoft.com/office/powerpoint/2010/main" val="3185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7484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Опубликовали примерные программы учебных предметов по новым ФГОС НОО и ООО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 сайте 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fgosreestr.ru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опубликовали примерные программы учебных предметов по новым стандартам.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добавили 27 примерных программ для начальной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Примерные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 общим учебным предметам и курсам для начальной и основной школы подготовил Институт стратегии развития образования. По специальным предметам, например родным языкам, для всех уровней примерные программы разрабатывали авторские коллективы. Все программы одобрены федеральным учебно-методическим объединением по общему образованию.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рабочие программы для начальной и основной школы разработали не только на основе новых ФГОС НОО и ООО. Их составили с учетом концепций преподавания учебных предметов и примерной программы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val="3464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6867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изменения в ООП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340768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дополнения в ООП вносите в том же порядке, в котором в школе принимали ООП. Правки рассматривают и принимают на педагогическом совете. Запланируйте в повестке педсовета вопрос о работе с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утвердить изменения.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Правки в ООП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приказом. При этом не надо отдельно утверждать составные части программы – учебные планы, рабочие программы, коррекционную программу. Вы утверждаете их общим приказом внутри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8280920" cy="66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76672"/>
            <a:ext cx="9198475" cy="45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9073008" cy="4944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  <a:spcBef>
                <a:spcPts val="1800"/>
              </a:spcBef>
              <a:spcAft>
                <a:spcPts val="9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 СВЕДЕНИЮ</a:t>
            </a:r>
          </a:p>
          <a:p>
            <a:pPr>
              <a:lnSpc>
                <a:spcPts val="1300"/>
              </a:lnSpc>
              <a:spcBef>
                <a:spcPts val="1650"/>
              </a:spcBef>
              <a:spcAft>
                <a:spcPts val="75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Считать ли синонимами понятия ФООП и ФОП</a:t>
            </a:r>
          </a:p>
          <a:p>
            <a:pPr>
              <a:lnSpc>
                <a:spcPts val="1350"/>
              </a:lnSpc>
              <a:spcAft>
                <a:spcPts val="600"/>
              </a:spcAft>
            </a:pPr>
            <a:endParaRPr lang="ru-RU" dirty="0" smtClean="0">
              <a:solidFill>
                <a:srgbClr val="FF0000"/>
              </a:solidFill>
              <a:latin typeface="Times" panose="02020603050405020304" pitchFamily="18" charset="0"/>
              <a:ea typeface="Times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Да</a:t>
            </a:r>
            <a:r>
              <a:rPr lang="ru-RU" sz="2400" b="1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400" dirty="0" err="1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 утвердило </a:t>
            </a:r>
            <a:r>
              <a:rPr lang="ru-RU" sz="2400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федеральные образовательные программы 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для школ (приказы </a:t>
            </a:r>
            <a:r>
              <a:rPr lang="ru-RU" sz="2400" u="sng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от 16.11.2022 № 992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, </a:t>
            </a:r>
            <a:r>
              <a:rPr lang="ru-RU" sz="2400" u="sng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от 16.11.2022 № 993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, </a:t>
            </a:r>
            <a:r>
              <a:rPr lang="ru-RU" sz="2400" u="sng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от 23.11.2022 № 1014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). Ведомство использует в своих приказах аббревиатуру </a:t>
            </a:r>
            <a:r>
              <a:rPr lang="ru-RU" sz="2400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ФОП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. В </a:t>
            </a:r>
            <a:r>
              <a:rPr lang="ru-RU" sz="2400" u="sng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Законе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 об образовании программы называются </a:t>
            </a:r>
            <a:r>
              <a:rPr lang="ru-RU" sz="2400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федеральными основными общеобразовательными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(ФООП). </a:t>
            </a:r>
            <a:r>
              <a:rPr lang="ru-RU" sz="2400" dirty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Однако ФОП разработали по Порядку для ФООП, поэтому можно считать их </a:t>
            </a:r>
            <a:r>
              <a:rPr lang="ru-RU" sz="2400" dirty="0" smtClean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взаимозаменяемыми</a:t>
            </a:r>
          </a:p>
          <a:p>
            <a:pPr>
              <a:spcAft>
                <a:spcPts val="600"/>
              </a:spcAft>
            </a:pPr>
            <a:endParaRPr lang="ru-RU" dirty="0">
              <a:solidFill>
                <a:srgbClr val="0070C0"/>
              </a:solidFill>
              <a:latin typeface="Times" panose="02020603050405020304" pitchFamily="18" charset="0"/>
              <a:ea typeface="Times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dirty="0" smtClean="0">
              <a:solidFill>
                <a:srgbClr val="0070C0"/>
              </a:solidFill>
              <a:latin typeface="Times" panose="02020603050405020304" pitchFamily="18" charset="0"/>
              <a:ea typeface="Times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0070C0"/>
                </a:solidFill>
                <a:latin typeface="Times" panose="02020603050405020304" pitchFamily="18" charset="0"/>
                <a:ea typeface="Times" panose="02020603050405020304" pitchFamily="18" charset="0"/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37826"/>
          <a:stretch/>
        </p:blipFill>
        <p:spPr>
          <a:xfrm>
            <a:off x="32502" y="764704"/>
            <a:ext cx="937311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-446438"/>
            <a:ext cx="857256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i="1" dirty="0"/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10.1. статьи 2 Федерального закона 273-ФЗ ФООП включают учебно-методическую документацию: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учебный график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предметов,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федеральную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рабочую программу воспитания,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работы.  </a:t>
            </a:r>
          </a:p>
        </p:txBody>
      </p:sp>
    </p:spTree>
    <p:extLst>
      <p:ext uri="{BB962C8B-B14F-4D97-AF65-F5344CB8AC3E}">
        <p14:creationId xmlns:p14="http://schemas.microsoft.com/office/powerpoint/2010/main" val="4732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50000"/>
          <a:stretch/>
        </p:blipFill>
        <p:spPr>
          <a:xfrm>
            <a:off x="323528" y="404664"/>
            <a:ext cx="8586954" cy="194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06" y="2492895"/>
            <a:ext cx="8570376" cy="1600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56" y="4293095"/>
            <a:ext cx="8559025" cy="224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790265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содержательный раздел ФОП НОО включает федеральные рабочие программы учебных предметов «Русский язык», «Литературное чтение», «Окружающий мир».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93" y="6342"/>
            <a:ext cx="7665966" cy="380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" y="1412776"/>
            <a:ext cx="9073007" cy="3149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606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включает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51">
  <a:themeElements>
    <a:clrScheme name="Кубики">
      <a:dk1>
        <a:srgbClr val="92D050"/>
      </a:dk1>
      <a:lt1>
        <a:srgbClr val="FFFFFF"/>
      </a:lt1>
      <a:dk2>
        <a:srgbClr val="92D050"/>
      </a:dk2>
      <a:lt2>
        <a:srgbClr val="EBF1DD"/>
      </a:lt2>
      <a:accent1>
        <a:srgbClr val="76923C"/>
      </a:accent1>
      <a:accent2>
        <a:srgbClr val="FFC000"/>
      </a:accent2>
      <a:accent3>
        <a:srgbClr val="586D2C"/>
      </a:accent3>
      <a:accent4>
        <a:srgbClr val="5F497A"/>
      </a:accent4>
      <a:accent5>
        <a:srgbClr val="0070C0"/>
      </a:accent5>
      <a:accent6>
        <a:srgbClr val="00B050"/>
      </a:accent6>
      <a:hlink>
        <a:srgbClr val="3F3FFF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000051</Template>
  <TotalTime>1215</TotalTime>
  <Words>275</Words>
  <Application>Microsoft Office PowerPoint</Application>
  <PresentationFormat>Экран (4:3)</PresentationFormat>
  <Paragraphs>49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</vt:lpstr>
      <vt:lpstr>Times New Roman</vt:lpstr>
      <vt:lpstr>000051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Татьяна</dc:creator>
  <cp:lastModifiedBy>User</cp:lastModifiedBy>
  <cp:revision>103</cp:revision>
  <dcterms:created xsi:type="dcterms:W3CDTF">2017-02-06T10:43:22Z</dcterms:created>
  <dcterms:modified xsi:type="dcterms:W3CDTF">2023-03-06T06:05:58Z</dcterms:modified>
</cp:coreProperties>
</file>